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5F62D-34A5-4937-AF93-896129A56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083" y="802298"/>
            <a:ext cx="10059770" cy="2541431"/>
          </a:xfrm>
        </p:spPr>
        <p:txBody>
          <a:bodyPr>
            <a:normAutofit/>
          </a:bodyPr>
          <a:lstStyle/>
          <a:p>
            <a:r>
              <a:rPr lang="es-MX" sz="5400" dirty="0"/>
              <a:t>INGENIERIA DE DATOS AZURE</a:t>
            </a:r>
            <a:endParaRPr lang="es-CO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67AA4A-2852-4B55-BAF2-45647D3DA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510" y="4512289"/>
            <a:ext cx="8637072" cy="977621"/>
          </a:xfrm>
        </p:spPr>
        <p:txBody>
          <a:bodyPr/>
          <a:lstStyle/>
          <a:p>
            <a:r>
              <a:rPr lang="es-MX" b="1" dirty="0"/>
              <a:t>MS SQL +  AZURE DATA FACTORY + DATABRICKS + PYSPARK + POWER BI</a:t>
            </a:r>
            <a:endParaRPr lang="es-CO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6C4A13C-1175-4B6F-82DE-35B965180FBD}"/>
              </a:ext>
            </a:extLst>
          </p:cNvPr>
          <p:cNvSpPr txBox="1">
            <a:spLocks/>
          </p:cNvSpPr>
          <p:nvPr/>
        </p:nvSpPr>
        <p:spPr>
          <a:xfrm>
            <a:off x="1597510" y="3670157"/>
            <a:ext cx="8637072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PROYECTO END TO END 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97AE8EF-C0DF-4356-8706-2D5C96CAA4DA}"/>
              </a:ext>
            </a:extLst>
          </p:cNvPr>
          <p:cNvSpPr txBox="1"/>
          <p:nvPr/>
        </p:nvSpPr>
        <p:spPr>
          <a:xfrm>
            <a:off x="9734053" y="-10805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Sergio Andres Aceros</a:t>
            </a:r>
            <a:endParaRPr lang="es-CO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2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95543-31D2-481A-9896-12F42FBC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AGENDA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835067-F584-4239-A937-B945EA3E3303}"/>
              </a:ext>
            </a:extLst>
          </p:cNvPr>
          <p:cNvSpPr txBox="1"/>
          <p:nvPr/>
        </p:nvSpPr>
        <p:spPr>
          <a:xfrm>
            <a:off x="1451579" y="2178424"/>
            <a:ext cx="9171597" cy="222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s-MX" dirty="0"/>
              <a:t>COMPRENSIÓN DE LOS REQUISITOS EMPRESARIALES</a:t>
            </a:r>
          </a:p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s-MX" dirty="0"/>
              <a:t>COMPRENSIÓN DE LOS DATOS</a:t>
            </a:r>
          </a:p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s-MX" dirty="0"/>
              <a:t>ENFOQUE A RESOLVER</a:t>
            </a:r>
          </a:p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s-MX" dirty="0"/>
              <a:t>PRACTICA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418D62-C3FD-423C-B3D3-7361B044388B}"/>
              </a:ext>
            </a:extLst>
          </p:cNvPr>
          <p:cNvSpPr txBox="1"/>
          <p:nvPr/>
        </p:nvSpPr>
        <p:spPr>
          <a:xfrm>
            <a:off x="9734053" y="-10805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Sergio Andres Aceros</a:t>
            </a:r>
            <a:endParaRPr lang="es-CO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0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6B94A-22F6-4B32-81F6-2C71730A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DEL NEGOCIO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0C07F5-52C5-4BD3-AB4F-9D058AC48587}"/>
              </a:ext>
            </a:extLst>
          </p:cNvPr>
          <p:cNvSpPr txBox="1"/>
          <p:nvPr/>
        </p:nvSpPr>
        <p:spPr>
          <a:xfrm>
            <a:off x="1451579" y="2003612"/>
            <a:ext cx="9603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s-MX" dirty="0"/>
              <a:t>Tenemos datos disponibles en SQL server y necesitamos pasar al almacenamiento en la nube Azure.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s-MX" dirty="0"/>
              <a:t>Tenemos que construir una pipeline que transfiera datos y funcione diariamente.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s-MX" dirty="0"/>
              <a:t>Conectar Databricks a la cuenta de almacenamiento Azure.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s-MX" dirty="0"/>
              <a:t>Construir una tabla agregada para la presentación de informes con todos los KPI relacionados con el negocio.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s-MX" dirty="0"/>
              <a:t>Construir un Dashboard usando Power BI.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9BA9AE-7455-439E-814F-08CA45F41D39}"/>
              </a:ext>
            </a:extLst>
          </p:cNvPr>
          <p:cNvSpPr txBox="1"/>
          <p:nvPr/>
        </p:nvSpPr>
        <p:spPr>
          <a:xfrm>
            <a:off x="9734053" y="-10805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Sergio Andres Aceros</a:t>
            </a:r>
            <a:endParaRPr lang="es-CO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04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8D80983-A120-441F-BB64-6E8BBED89923}"/>
              </a:ext>
            </a:extLst>
          </p:cNvPr>
          <p:cNvSpPr txBox="1"/>
          <p:nvPr/>
        </p:nvSpPr>
        <p:spPr>
          <a:xfrm>
            <a:off x="1506071" y="147918"/>
            <a:ext cx="9332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PROYECTO AZURE END TO END</a:t>
            </a:r>
            <a:endParaRPr lang="es-CO" sz="28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AC25AAF-F7F4-41B7-849C-443E7F837DEA}"/>
              </a:ext>
            </a:extLst>
          </p:cNvPr>
          <p:cNvSpPr/>
          <p:nvPr/>
        </p:nvSpPr>
        <p:spPr>
          <a:xfrm>
            <a:off x="416859" y="954741"/>
            <a:ext cx="2286000" cy="96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SQL SERVER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3DC3A44-F4A0-46D9-BE58-C8A3655CD7AE}"/>
              </a:ext>
            </a:extLst>
          </p:cNvPr>
          <p:cNvSpPr/>
          <p:nvPr/>
        </p:nvSpPr>
        <p:spPr>
          <a:xfrm>
            <a:off x="851648" y="3487270"/>
            <a:ext cx="2286000" cy="96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AZURE </a:t>
            </a:r>
          </a:p>
          <a:p>
            <a:pPr algn="ctr"/>
            <a:r>
              <a:rPr lang="es-MX" dirty="0"/>
              <a:t>STORAGE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D9DDE0D-014B-4DA6-BF61-099762BBC2D8}"/>
              </a:ext>
            </a:extLst>
          </p:cNvPr>
          <p:cNvSpPr/>
          <p:nvPr/>
        </p:nvSpPr>
        <p:spPr>
          <a:xfrm>
            <a:off x="4347882" y="3487270"/>
            <a:ext cx="2286000" cy="96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DATABRICKS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FE9B1FE-FC2A-42CE-9F92-6D99F62A14F6}"/>
              </a:ext>
            </a:extLst>
          </p:cNvPr>
          <p:cNvSpPr/>
          <p:nvPr/>
        </p:nvSpPr>
        <p:spPr>
          <a:xfrm>
            <a:off x="7844116" y="3487270"/>
            <a:ext cx="2286000" cy="96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AGGREGATES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D1912F5-8480-4023-9D9F-48C580EF589B}"/>
              </a:ext>
            </a:extLst>
          </p:cNvPr>
          <p:cNvSpPr/>
          <p:nvPr/>
        </p:nvSpPr>
        <p:spPr>
          <a:xfrm>
            <a:off x="9695329" y="5001697"/>
            <a:ext cx="2286000" cy="96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POWER BI</a:t>
            </a:r>
            <a:endParaRPr lang="es-CO" dirty="0"/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7E53BDB9-06D0-4E00-AB26-6063B419AAAF}"/>
              </a:ext>
            </a:extLst>
          </p:cNvPr>
          <p:cNvSpPr/>
          <p:nvPr/>
        </p:nvSpPr>
        <p:spPr>
          <a:xfrm>
            <a:off x="1506071" y="1922929"/>
            <a:ext cx="282388" cy="1506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E45074C0-3B2C-4F35-A5AF-D4A51DC8AE6E}"/>
              </a:ext>
            </a:extLst>
          </p:cNvPr>
          <p:cNvSpPr/>
          <p:nvPr/>
        </p:nvSpPr>
        <p:spPr>
          <a:xfrm>
            <a:off x="3137648" y="3845859"/>
            <a:ext cx="1210234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AF87040C-8E7E-4BA2-82E0-88222CB83283}"/>
              </a:ext>
            </a:extLst>
          </p:cNvPr>
          <p:cNvSpPr/>
          <p:nvPr/>
        </p:nvSpPr>
        <p:spPr>
          <a:xfrm>
            <a:off x="6633882" y="3845859"/>
            <a:ext cx="1210234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C000D781-E3BA-46E8-A867-1C460AC4A2D3}"/>
              </a:ext>
            </a:extLst>
          </p:cNvPr>
          <p:cNvSpPr/>
          <p:nvPr/>
        </p:nvSpPr>
        <p:spPr>
          <a:xfrm>
            <a:off x="10130116" y="3845859"/>
            <a:ext cx="587190" cy="26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6A6E6AA2-DA4A-4B44-8BA7-7AE3EC0F3A87}"/>
              </a:ext>
            </a:extLst>
          </p:cNvPr>
          <p:cNvSpPr/>
          <p:nvPr/>
        </p:nvSpPr>
        <p:spPr>
          <a:xfrm>
            <a:off x="10717306" y="3845859"/>
            <a:ext cx="282388" cy="1155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FC9289D-CA3E-41E5-834B-A741CAD6D992}"/>
              </a:ext>
            </a:extLst>
          </p:cNvPr>
          <p:cNvSpPr txBox="1"/>
          <p:nvPr/>
        </p:nvSpPr>
        <p:spPr>
          <a:xfrm>
            <a:off x="2164976" y="2335767"/>
            <a:ext cx="256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AZURE DATA FACTORY</a:t>
            </a:r>
            <a:endParaRPr lang="es-CO" dirty="0"/>
          </a:p>
        </p:txBody>
      </p:sp>
      <p:sp>
        <p:nvSpPr>
          <p:cNvPr id="14" name="Flecha: hacia la izquierda 13">
            <a:extLst>
              <a:ext uri="{FF2B5EF4-FFF2-40B4-BE49-F238E27FC236}">
                <a16:creationId xmlns:a16="http://schemas.microsoft.com/office/drawing/2014/main" id="{A0CB5F50-3CCB-4EAE-BC66-50C4808D5B79}"/>
              </a:ext>
            </a:extLst>
          </p:cNvPr>
          <p:cNvSpPr/>
          <p:nvPr/>
        </p:nvSpPr>
        <p:spPr>
          <a:xfrm>
            <a:off x="1788459" y="2394037"/>
            <a:ext cx="376517" cy="2460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187C93D-DEB2-45C7-B9D1-25412BD624E0}"/>
              </a:ext>
            </a:extLst>
          </p:cNvPr>
          <p:cNvSpPr txBox="1"/>
          <p:nvPr/>
        </p:nvSpPr>
        <p:spPr>
          <a:xfrm>
            <a:off x="3258670" y="3481899"/>
            <a:ext cx="108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PySpark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2BA6CA0-6AB0-42A3-A2B7-93467CFEE130}"/>
              </a:ext>
            </a:extLst>
          </p:cNvPr>
          <p:cNvSpPr txBox="1"/>
          <p:nvPr/>
        </p:nvSpPr>
        <p:spPr>
          <a:xfrm>
            <a:off x="6837831" y="3276164"/>
            <a:ext cx="121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Spark</a:t>
            </a:r>
          </a:p>
          <a:p>
            <a:r>
              <a:rPr lang="es-MX" dirty="0"/>
              <a:t>SQL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A781C40-1DE6-444B-9668-91C68340341D}"/>
              </a:ext>
            </a:extLst>
          </p:cNvPr>
          <p:cNvSpPr txBox="1"/>
          <p:nvPr/>
        </p:nvSpPr>
        <p:spPr>
          <a:xfrm>
            <a:off x="9734053" y="-10805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Sergio Andres Aceros</a:t>
            </a:r>
            <a:endParaRPr lang="es-CO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2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C6891-0A54-41A7-997C-796A964E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 A SEGUIR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654CF6-0397-4C77-89E6-E5ECEBA8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1"/>
            <a:ext cx="7606696" cy="393739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900" dirty="0"/>
              <a:t>Configurar el entorno:</a:t>
            </a:r>
          </a:p>
          <a:p>
            <a:pPr lvl="1"/>
            <a:r>
              <a:rPr lang="es-MX" sz="800" dirty="0"/>
              <a:t>Cree una cuenta de Azure Storage para almacenar los datos.</a:t>
            </a:r>
          </a:p>
          <a:p>
            <a:pPr lvl="1"/>
            <a:r>
              <a:rPr lang="es-MX" sz="800" dirty="0"/>
              <a:t>Cree un espacio de trabajo de Azure Databricks para procesar los datos.</a:t>
            </a:r>
          </a:p>
          <a:p>
            <a:pPr lvl="1"/>
            <a:r>
              <a:rPr lang="es-MX" sz="800" dirty="0"/>
              <a:t>Instale Power BI Desktop para crear visualizaciones.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900" dirty="0"/>
              <a:t>Transferir datos de SQL Server a Azure Blob Storage:</a:t>
            </a:r>
          </a:p>
          <a:p>
            <a:pPr lvl="1"/>
            <a:r>
              <a:rPr lang="es-MX" sz="800" dirty="0"/>
              <a:t>Cree una canalización de Azure Data Factory.</a:t>
            </a:r>
          </a:p>
          <a:p>
            <a:pPr lvl="1"/>
            <a:r>
              <a:rPr lang="es-MX" sz="800" dirty="0"/>
              <a:t>Utilice la actividad de copia para copiar datos del servidor SQL a la cuenta de Azure Blob Storage.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900" dirty="0"/>
              <a:t>Procesar y transformar datos en Databricks:</a:t>
            </a:r>
          </a:p>
          <a:p>
            <a:pPr lvl="1"/>
            <a:r>
              <a:rPr lang="es-MX" sz="800" dirty="0"/>
              <a:t>Cree un clúster de Databricks.</a:t>
            </a:r>
          </a:p>
          <a:p>
            <a:pPr lvl="1"/>
            <a:r>
              <a:rPr lang="es-MX" sz="800" dirty="0"/>
              <a:t>Monte la cuenta de Azure Blob Storage en Databricks.</a:t>
            </a:r>
          </a:p>
          <a:p>
            <a:pPr lvl="1"/>
            <a:r>
              <a:rPr lang="es-MX" sz="800" dirty="0"/>
              <a:t>Utilice Spark SQL para leer los datos de la cuenta de Blob Storage.</a:t>
            </a:r>
          </a:p>
          <a:p>
            <a:pPr lvl="1"/>
            <a:r>
              <a:rPr lang="es-MX" sz="800" dirty="0"/>
              <a:t>Aplique transformaciones de datos utilizando Spark SQL y Spark DataFrame.</a:t>
            </a:r>
          </a:p>
          <a:p>
            <a:pPr lvl="1"/>
            <a:r>
              <a:rPr lang="es-MX" sz="800" dirty="0"/>
              <a:t>Guarde los datos transformados en otro contenedor de Blob Storage.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900" dirty="0"/>
              <a:t>Cree visualizaciones y paneles en Power BI:</a:t>
            </a:r>
          </a:p>
          <a:p>
            <a:pPr lvl="1"/>
            <a:r>
              <a:rPr lang="es-MX" sz="800" dirty="0"/>
              <a:t>Conecte Power BI Desktop a los datos transformados en Blob Storage.</a:t>
            </a:r>
          </a:p>
          <a:p>
            <a:pPr lvl="1"/>
            <a:r>
              <a:rPr lang="es-MX" sz="800" dirty="0"/>
              <a:t>Cree visualizaciones y paneles para representar los datos.</a:t>
            </a:r>
          </a:p>
          <a:p>
            <a:pPr lvl="1"/>
            <a:r>
              <a:rPr lang="es-MX" sz="800" dirty="0"/>
              <a:t>Comparta las visualizaciones y los paneles con las partes interesadas.</a:t>
            </a:r>
            <a:endParaRPr lang="es-CO" sz="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D9C423-BFDF-4D23-9516-CEF382988217}"/>
              </a:ext>
            </a:extLst>
          </p:cNvPr>
          <p:cNvSpPr txBox="1"/>
          <p:nvPr/>
        </p:nvSpPr>
        <p:spPr>
          <a:xfrm>
            <a:off x="9734053" y="-10805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Sergio Andres Aceros</a:t>
            </a:r>
            <a:endParaRPr lang="es-CO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8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AB0774D-8E56-4F3D-ACB4-68324251C83A}"/>
              </a:ext>
            </a:extLst>
          </p:cNvPr>
          <p:cNvSpPr txBox="1"/>
          <p:nvPr/>
        </p:nvSpPr>
        <p:spPr>
          <a:xfrm>
            <a:off x="1277257" y="0"/>
            <a:ext cx="9637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/>
              <a:t>BASE DE DATOS ON-PREMISE  MS SQL SERVER MANAGEMENT</a:t>
            </a:r>
            <a:endParaRPr lang="es-CO" sz="24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D204481-754C-49D9-A424-1CFA0DF6D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27" y="838200"/>
            <a:ext cx="1081314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2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DDD4F5-4DC3-49F0-B169-9F4EE1E5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814022"/>
            <a:ext cx="10269383" cy="522995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AB0774D-8E56-4F3D-ACB4-68324251C83A}"/>
              </a:ext>
            </a:extLst>
          </p:cNvPr>
          <p:cNvSpPr txBox="1"/>
          <p:nvPr/>
        </p:nvSpPr>
        <p:spPr>
          <a:xfrm>
            <a:off x="1248229" y="0"/>
            <a:ext cx="963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DESPLIEGUE EN MICROSOFT AZURE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16008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AB0774D-8E56-4F3D-ACB4-68324251C83A}"/>
              </a:ext>
            </a:extLst>
          </p:cNvPr>
          <p:cNvSpPr txBox="1"/>
          <p:nvPr/>
        </p:nvSpPr>
        <p:spPr>
          <a:xfrm>
            <a:off x="1248229" y="0"/>
            <a:ext cx="963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ETL EN DATABRICKS</a:t>
            </a:r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3A3413-9FA0-4BCE-83C5-4DA8321F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9" y="626552"/>
            <a:ext cx="11248571" cy="52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7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AB0774D-8E56-4F3D-ACB4-68324251C83A}"/>
              </a:ext>
            </a:extLst>
          </p:cNvPr>
          <p:cNvSpPr txBox="1"/>
          <p:nvPr/>
        </p:nvSpPr>
        <p:spPr>
          <a:xfrm>
            <a:off x="1248229" y="0"/>
            <a:ext cx="963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GENERAR INFORME SEGÚN KPI EN POWER BI</a:t>
            </a:r>
            <a:endParaRPr lang="es-CO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0FDF4B-1336-4DD4-B90C-099CBE710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6" y="682171"/>
            <a:ext cx="10871201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3693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55</TotalTime>
  <Words>331</Words>
  <Application>Microsoft Office PowerPoint</Application>
  <PresentationFormat>Panorámica</PresentationFormat>
  <Paragraphs>52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Galería</vt:lpstr>
      <vt:lpstr>INGENIERIA DE DATOS AZURE</vt:lpstr>
      <vt:lpstr>AGENDA</vt:lpstr>
      <vt:lpstr>REQUERIMIENTOS DEL NEGOCIO</vt:lpstr>
      <vt:lpstr>Presentación de PowerPoint</vt:lpstr>
      <vt:lpstr>PASOS A SEGUIR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INGENIERIA DE DATOS AZURE</dc:title>
  <dc:creator>Sergio Andres Aceros</dc:creator>
  <cp:lastModifiedBy>Sergio Andres Aceros</cp:lastModifiedBy>
  <cp:revision>11</cp:revision>
  <dcterms:created xsi:type="dcterms:W3CDTF">2024-06-21T16:33:04Z</dcterms:created>
  <dcterms:modified xsi:type="dcterms:W3CDTF">2024-06-21T17:28:42Z</dcterms:modified>
</cp:coreProperties>
</file>