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31" autoAdjust="0"/>
    <p:restoredTop sz="84481" autoAdjust="0"/>
  </p:normalViewPr>
  <p:slideViewPr>
    <p:cSldViewPr snapToGrid="0">
      <p:cViewPr varScale="1">
        <p:scale>
          <a:sx n="86" d="100"/>
          <a:sy n="8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25/8/2019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25/8/2019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25/8/2019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25/8/2019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25/8/2019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25/8/2019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25/8/2019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25/8/2019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25/8/2019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25/8/2019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25/8/2019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25/8/2019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25/8/2019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Projetos com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83C27-0B0E-4B98-9B8F-056FC484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Teclado Matricial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C10BE-05FB-447D-8213-E3439159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Teclados Matriciales de Membrana">
            <a:extLst>
              <a:ext uri="{FF2B5EF4-FFF2-40B4-BE49-F238E27FC236}">
                <a16:creationId xmlns:a16="http://schemas.microsoft.com/office/drawing/2014/main" id="{0738F16A-7F1B-4DB3-99A8-CA2F367E0E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33" y="1846263"/>
            <a:ext cx="691585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18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83C27-0B0E-4B98-9B8F-056FC484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Teclado Matricial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C10BE-05FB-447D-8213-E3439159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3074" name="Picture 2" descr="Resultado de imagen para circuit keypad">
            <a:extLst>
              <a:ext uri="{FF2B5EF4-FFF2-40B4-BE49-F238E27FC236}">
                <a16:creationId xmlns:a16="http://schemas.microsoft.com/office/drawing/2014/main" id="{DFB07CE9-FD64-4464-8B39-A616D0B3E8D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858002"/>
            <a:ext cx="4938712" cy="3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CLADO MATRICIAL 4X4">
            <a:extLst>
              <a:ext uri="{FF2B5EF4-FFF2-40B4-BE49-F238E27FC236}">
                <a16:creationId xmlns:a16="http://schemas.microsoft.com/office/drawing/2014/main" id="{9E72AE90-03C3-4998-A989-A3A14C78C1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9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83C27-0B0E-4B98-9B8F-056FC484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Teclado Matricial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C10BE-05FB-447D-8213-E3439159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2050" name="Picture 2" descr="Resultado de imagen para pinout keypad 4x4">
            <a:extLst>
              <a:ext uri="{FF2B5EF4-FFF2-40B4-BE49-F238E27FC236}">
                <a16:creationId xmlns:a16="http://schemas.microsoft.com/office/drawing/2014/main" id="{44E86392-B4A2-4B3E-B22D-8825F5C06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4" y="1737360"/>
            <a:ext cx="2640070" cy="456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inout keypad 4x3">
            <a:extLst>
              <a:ext uri="{FF2B5EF4-FFF2-40B4-BE49-F238E27FC236}">
                <a16:creationId xmlns:a16="http://schemas.microsoft.com/office/drawing/2014/main" id="{E5A77C70-021B-47D2-B2F7-4DCA4B2C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34" y="2370045"/>
            <a:ext cx="46863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01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83C27-0B0E-4B98-9B8F-056FC484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Teclado Matricial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699981E-0310-45D4-AA59-D14F94E8A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Inicialmente, conectamos o teclado nos PINOS ARDUINO DIGITAL. Para isso, será importante ser capaz de identificar quais são as colunas e as linhas do teclado.</a:t>
            </a:r>
          </a:p>
          <a:p>
            <a:r>
              <a:rPr lang="pt-BR" dirty="0"/>
              <a:t>As linhas do teclado serão conectadas nos PINOS DIGITAIS definidos como OUTPUTS.</a:t>
            </a:r>
          </a:p>
          <a:p>
            <a:r>
              <a:rPr lang="pt-BR" dirty="0"/>
              <a:t>As Colunas do Teclado serão conectadas nos PINOS DIGITAIS configuradas como INPUTS e com o PULLUP ativado (portanto, estas entradas sempre estarão recebendo um 1 lógico, se nenhum botão for pressionado).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54FBD8-1059-49F9-B89B-BD557230F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361" y="1846263"/>
            <a:ext cx="3552879" cy="4022725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C10BE-05FB-447D-8213-E3439159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3614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B83C27-0B0E-4B98-9B8F-056FC484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Teclado Matricial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699981E-0310-45D4-AA59-D14F94E8A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Nós configuramos todas as linhas em 1 lógico ou 5v, ou seja, vamos deixá-las ligados.</a:t>
            </a:r>
          </a:p>
          <a:p>
            <a:r>
              <a:rPr lang="pt-BR" dirty="0"/>
              <a:t>Aplicamos o conceito de MULTIPLEXAÇÃO: Aqui vamos enviar um 0 lógico para cada linha e vamos ler todas as colunas, se for detectado que alguma coluna recebeu o zero lógico, isso indica que o botão que compartilha a linha e a coluna foi pressionado, caso contrário, retornarei a linha para 1 lógico e verificarei a próxima linha.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C10BE-05FB-447D-8213-E3439159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4098" name="Picture 2" descr="Teclado Matricial Animado">
            <a:extLst>
              <a:ext uri="{FF2B5EF4-FFF2-40B4-BE49-F238E27FC236}">
                <a16:creationId xmlns:a16="http://schemas.microsoft.com/office/drawing/2014/main" id="{8FE21C1F-72BB-49A4-ADA1-A2B6B4E3DCAC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10" y="2302547"/>
            <a:ext cx="3168727" cy="30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1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B7368-DC7C-457F-B8BC-A173DB74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Servomotor</a:t>
            </a:r>
            <a:r>
              <a:rPr lang="pt-BR" b="1" dirty="0">
                <a:solidFill>
                  <a:srgbClr val="FF0000"/>
                </a:solidFill>
              </a:rPr>
              <a:t> Arduino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37ED0-9682-460B-9B63-678FC91A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Resultado de imagen para servomotores">
            <a:extLst>
              <a:ext uri="{FF2B5EF4-FFF2-40B4-BE49-F238E27FC236}">
                <a16:creationId xmlns:a16="http://schemas.microsoft.com/office/drawing/2014/main" id="{029942CB-F8EE-4557-BD28-C9217F1ABC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75" y="1828507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rvomotores">
            <a:extLst>
              <a:ext uri="{FF2B5EF4-FFF2-40B4-BE49-F238E27FC236}">
                <a16:creationId xmlns:a16="http://schemas.microsoft.com/office/drawing/2014/main" id="{BFBF9329-0D87-48F0-9161-7BDB07293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94" y="1952347"/>
            <a:ext cx="4085577" cy="408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1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B7368-DC7C-457F-B8BC-A173DB74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Servomotor</a:t>
            </a:r>
            <a:r>
              <a:rPr lang="pt-BR" b="1" dirty="0">
                <a:solidFill>
                  <a:srgbClr val="FF0000"/>
                </a:solidFill>
              </a:rPr>
              <a:t> Arduino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37ED0-9682-460B-9B63-678FC91A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2050" name="Picture 2" descr="Resultado de imagen para servomotores">
            <a:extLst>
              <a:ext uri="{FF2B5EF4-FFF2-40B4-BE49-F238E27FC236}">
                <a16:creationId xmlns:a16="http://schemas.microsoft.com/office/drawing/2014/main" id="{85055036-16D2-4FC6-9D3F-9ED5AC530A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57" y="1805262"/>
            <a:ext cx="5450890" cy="428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1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D084E-6985-4361-89ED-BD99E4E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Servomotor</a:t>
            </a:r>
            <a:r>
              <a:rPr lang="pt-BR" b="1" dirty="0">
                <a:solidFill>
                  <a:srgbClr val="FF0000"/>
                </a:solidFill>
              </a:rPr>
              <a:t> Arduino</a:t>
            </a:r>
            <a:endParaRPr lang="pt-B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32D8F7-D3EE-4ADC-9B34-0D7FF31C4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Servomotor180 graus: Permite realizar controle de posição com uma boa </a:t>
            </a:r>
            <a:r>
              <a:rPr lang="pt-BR" dirty="0" err="1"/>
              <a:t>presição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Servomotor360 Graus: Não permite realizar controle de posição, mas permite realizar controle de velocidade, usado para rodas de </a:t>
            </a:r>
            <a:r>
              <a:rPr lang="pt-BR" dirty="0" err="1"/>
              <a:t>robots</a:t>
            </a:r>
            <a:r>
              <a:rPr lang="pt-BR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0820F0-8BBC-4A36-BC82-82627592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3074" name="Picture 2" descr="Resultado de imagen para servomotores">
            <a:extLst>
              <a:ext uri="{FF2B5EF4-FFF2-40B4-BE49-F238E27FC236}">
                <a16:creationId xmlns:a16="http://schemas.microsoft.com/office/drawing/2014/main" id="{8DFE53DB-2BFE-4C83-ACD2-B1DB3CC9C1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581125"/>
            <a:ext cx="4938712" cy="25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9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2E851-EB0F-4684-9A05-39A5FC1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Servomotor</a:t>
            </a:r>
            <a:r>
              <a:rPr lang="pt-BR" b="1" dirty="0">
                <a:solidFill>
                  <a:srgbClr val="FF0000"/>
                </a:solidFill>
              </a:rPr>
              <a:t> Arduino</a:t>
            </a:r>
            <a:endParaRPr lang="pt-B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D5737-2184-4FD9-B484-3CCA50F4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4098" name="Picture 2" descr="servomotor con PIC">
            <a:extLst>
              <a:ext uri="{FF2B5EF4-FFF2-40B4-BE49-F238E27FC236}">
                <a16:creationId xmlns:a16="http://schemas.microsoft.com/office/drawing/2014/main" id="{1895C881-CB65-4069-BBC0-1497A5072F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" y="3120126"/>
            <a:ext cx="4938712" cy="162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rvomotor con PIC">
            <a:extLst>
              <a:ext uri="{FF2B5EF4-FFF2-40B4-BE49-F238E27FC236}">
                <a16:creationId xmlns:a16="http://schemas.microsoft.com/office/drawing/2014/main" id="{D6934EAE-876D-42BA-8FB3-A330F34AE5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991" y="1858314"/>
            <a:ext cx="6400468" cy="385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9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62EBF-319E-4D3B-AD7B-335F5DFC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Biblioteca Servo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13597-CE58-4F8B-9F01-5542DF2A2F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#include &lt;</a:t>
            </a:r>
            <a:r>
              <a:rPr lang="pt-BR" dirty="0" err="1">
                <a:solidFill>
                  <a:srgbClr val="FF0000"/>
                </a:solidFill>
              </a:rPr>
              <a:t>Servo.h</a:t>
            </a:r>
            <a:r>
              <a:rPr lang="pt-BR" dirty="0">
                <a:solidFill>
                  <a:srgbClr val="FF0000"/>
                </a:solidFill>
              </a:rPr>
              <a:t>&gt;</a:t>
            </a:r>
          </a:p>
          <a:p>
            <a:r>
              <a:rPr lang="pt-BR" dirty="0"/>
              <a:t>Definimos o PIN de controle no qual conectaremos o SERVO</a:t>
            </a:r>
          </a:p>
          <a:p>
            <a:r>
              <a:rPr lang="pt-BR" dirty="0" err="1">
                <a:solidFill>
                  <a:srgbClr val="FF0000"/>
                </a:solidFill>
              </a:rPr>
              <a:t>servo.attach</a:t>
            </a:r>
            <a:r>
              <a:rPr lang="pt-BR" dirty="0">
                <a:solidFill>
                  <a:srgbClr val="FF0000"/>
                </a:solidFill>
              </a:rPr>
              <a:t> (pin)</a:t>
            </a:r>
          </a:p>
          <a:p>
            <a:r>
              <a:rPr lang="pt-BR" dirty="0" err="1">
                <a:solidFill>
                  <a:srgbClr val="FF0000"/>
                </a:solidFill>
              </a:rPr>
              <a:t>servo.attach</a:t>
            </a:r>
            <a:r>
              <a:rPr lang="pt-BR" dirty="0">
                <a:solidFill>
                  <a:srgbClr val="FF0000"/>
                </a:solidFill>
              </a:rPr>
              <a:t> (pin, min, </a:t>
            </a:r>
            <a:r>
              <a:rPr lang="pt-BR" dirty="0" err="1">
                <a:solidFill>
                  <a:srgbClr val="FF0000"/>
                </a:solidFill>
              </a:rPr>
              <a:t>max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r>
              <a:rPr lang="pt-BR" b="1" dirty="0"/>
              <a:t>servo: </a:t>
            </a:r>
            <a:r>
              <a:rPr lang="pt-BR" dirty="0"/>
              <a:t>uma variável do tipo Servo</a:t>
            </a:r>
          </a:p>
          <a:p>
            <a:r>
              <a:rPr lang="pt-BR" b="1" dirty="0"/>
              <a:t>pin: </a:t>
            </a:r>
            <a:r>
              <a:rPr lang="pt-BR" dirty="0"/>
              <a:t>o número do pin ao qual o servo está conectado</a:t>
            </a:r>
          </a:p>
          <a:p>
            <a:r>
              <a:rPr lang="pt-BR" b="1" dirty="0"/>
              <a:t>min (opcional): </a:t>
            </a:r>
            <a:r>
              <a:rPr lang="pt-BR" dirty="0"/>
              <a:t>a largura do pulso, em microssegundos, correspondente ao ângulo mínimo (0 graus) do servo (padrão 544)</a:t>
            </a:r>
          </a:p>
          <a:p>
            <a:r>
              <a:rPr lang="pt-BR" b="1" dirty="0" err="1"/>
              <a:t>max</a:t>
            </a:r>
            <a:r>
              <a:rPr lang="pt-BR" b="1" dirty="0"/>
              <a:t> (opcional): </a:t>
            </a:r>
            <a:r>
              <a:rPr lang="pt-BR" dirty="0"/>
              <a:t>a largura do pulso, em microssegundos, correspondente ao ângulo máximo (180 graus) do servo (padrão 2400)</a:t>
            </a:r>
          </a:p>
          <a:p>
            <a:endParaRPr lang="pt-B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34A685B-5D4B-410A-A0AC-C5B82CD3CE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escrever uma posição específica no servo, usamos o comando:</a:t>
            </a:r>
          </a:p>
          <a:p>
            <a:r>
              <a:rPr lang="pt-BR" dirty="0" err="1">
                <a:solidFill>
                  <a:srgbClr val="FF0000"/>
                </a:solidFill>
              </a:rPr>
              <a:t>servo.write</a:t>
            </a:r>
            <a:r>
              <a:rPr lang="pt-BR" dirty="0">
                <a:solidFill>
                  <a:srgbClr val="FF0000"/>
                </a:solidFill>
              </a:rPr>
              <a:t> (</a:t>
            </a:r>
            <a:r>
              <a:rPr lang="pt-BR" dirty="0" err="1">
                <a:solidFill>
                  <a:srgbClr val="FF0000"/>
                </a:solidFill>
              </a:rPr>
              <a:t>angle</a:t>
            </a:r>
            <a:r>
              <a:rPr lang="pt-BR" dirty="0">
                <a:solidFill>
                  <a:srgbClr val="FF0000"/>
                </a:solidFill>
              </a:rPr>
              <a:t>) </a:t>
            </a:r>
          </a:p>
          <a:p>
            <a:r>
              <a:rPr lang="pt-BR" b="1" dirty="0"/>
              <a:t>servo: </a:t>
            </a:r>
            <a:r>
              <a:rPr lang="pt-BR" dirty="0"/>
              <a:t>uma variável do tipo Servo</a:t>
            </a:r>
          </a:p>
          <a:p>
            <a:r>
              <a:rPr lang="pt-BR" b="1" dirty="0" err="1"/>
              <a:t>angle</a:t>
            </a:r>
            <a:r>
              <a:rPr lang="pt-BR" b="1" dirty="0"/>
              <a:t>: </a:t>
            </a:r>
            <a:r>
              <a:rPr lang="pt-BR" dirty="0"/>
              <a:t>o valor a ser escrito no servo, de 0 a 180</a:t>
            </a:r>
          </a:p>
          <a:p>
            <a:r>
              <a:rPr lang="pt-BR" dirty="0"/>
              <a:t>Para ler a posição atual em que nosso servo está com o Arduino, podemos usar:</a:t>
            </a:r>
          </a:p>
          <a:p>
            <a:r>
              <a:rPr lang="pt-BR" dirty="0" err="1">
                <a:solidFill>
                  <a:srgbClr val="FF0000"/>
                </a:solidFill>
              </a:rPr>
              <a:t>servo.read</a:t>
            </a:r>
            <a:r>
              <a:rPr lang="pt-BR" dirty="0">
                <a:solidFill>
                  <a:srgbClr val="FF0000"/>
                </a:solidFill>
              </a:rPr>
              <a:t> ()</a:t>
            </a:r>
          </a:p>
          <a:p>
            <a:r>
              <a:rPr lang="pt-BR" b="1" dirty="0"/>
              <a:t>servo: </a:t>
            </a:r>
            <a:r>
              <a:rPr lang="pt-BR" dirty="0"/>
              <a:t>uma variável do tipo Servo</a:t>
            </a:r>
          </a:p>
          <a:p>
            <a:r>
              <a:rPr lang="pt-BR" b="1" dirty="0"/>
              <a:t>Devoluções: </a:t>
            </a:r>
            <a:r>
              <a:rPr lang="pt-BR" dirty="0"/>
              <a:t>O ângulo do servo, de 0 a 180 graus.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3215E8-2E41-4497-903C-D1A1D4A9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32630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3B4E5-705C-40C6-840D-37BABC0C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Motor de Passo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97D13-B8F2-48D6-893A-196E6A61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motor de passo é um tipo de motor elétrico usado quando algo tem que ser posicionado muito precisamente ou rodado de um ângulo exato.</a:t>
            </a:r>
          </a:p>
          <a:p>
            <a:r>
              <a:rPr lang="pt-BR" dirty="0"/>
              <a:t>Neste tipo de motor, a rotação do balancete é controlada por uma série de campos eletromagnéticos que são ativados e desativados eletronicamente.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FFCA98-A107-46D6-988B-1131DC3F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Resultado de imagen para motor de passo">
            <a:extLst>
              <a:ext uri="{FF2B5EF4-FFF2-40B4-BE49-F238E27FC236}">
                <a16:creationId xmlns:a16="http://schemas.microsoft.com/office/drawing/2014/main" id="{4652EB4D-CAF1-4CE7-98F3-BB3E7EC0A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98" y="3628956"/>
            <a:ext cx="2857685" cy="2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otor de passo">
            <a:extLst>
              <a:ext uri="{FF2B5EF4-FFF2-40B4-BE49-F238E27FC236}">
                <a16:creationId xmlns:a16="http://schemas.microsoft.com/office/drawing/2014/main" id="{20DC4CEC-31FE-4B6B-BA24-66CA59AD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80" y="3429000"/>
            <a:ext cx="4006788" cy="225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otor de passo">
            <a:extLst>
              <a:ext uri="{FF2B5EF4-FFF2-40B4-BE49-F238E27FC236}">
                <a16:creationId xmlns:a16="http://schemas.microsoft.com/office/drawing/2014/main" id="{0B3A59B2-49DB-43A8-8C10-96FFC0CF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429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1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CB5B6-2D15-4F98-9BA9-1BFC60C6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Tipos </a:t>
            </a:r>
            <a:r>
              <a:rPr lang="pt-BR" b="1" dirty="0" err="1">
                <a:solidFill>
                  <a:srgbClr val="FF0000"/>
                </a:solidFill>
              </a:rPr>
              <a:t>Basicos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220D9-CB3F-46C7-8ABE-22279BA5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49244" cy="4316835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Motores de passo unipolares: </a:t>
            </a:r>
            <a:r>
              <a:rPr lang="pt-BR" dirty="0"/>
              <a:t>são caracterizados por possuírem um "fio" (center-tape) entre o enrolamento de suas bobinas. Normalmente utiliza-se este center-tape para alimentar o motor, que é controlado aterrando-se as extremidades dos enrolamentos.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Motores bipolares: </a:t>
            </a:r>
            <a:r>
              <a:rPr lang="pt-BR" dirty="0"/>
              <a:t>Não possui center-tape como os unipolares mas exigem circuitos mais complexos. A grande vantagem em se usar os bipolares é prover maior torque Fisicamente os motores têm enrolamentos separados, sendo necessário uma polarização reversa durante a operação para o passo acontecer. Em seguida vemos uma ilustração do motor bipolar.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0D71B2-87CE-43FB-B04A-57FF6DFE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D475BC-22B7-432F-B9A2-B6274D779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6" y="1845734"/>
            <a:ext cx="2338221" cy="16386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C98AAE-EFFD-40C9-8494-234724FA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6" y="4004151"/>
            <a:ext cx="2585731" cy="18121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6415EAF-DD78-40C9-AB82-C43D70C5F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88" y="101001"/>
            <a:ext cx="5400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12EF-D443-4832-905A-FB2C410A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Funcionamento do Motor de Passo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9C82F-94F5-4152-A739-4CF5B407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motores usam um mesmo principio, que é usar as bobinas para atrair o rotor.</a:t>
            </a:r>
          </a:p>
          <a:p>
            <a:r>
              <a:rPr lang="pt-BR" dirty="0"/>
              <a:t>Veja que temos quatro bobinas, e, quando uma é energizada, ela cria um campo magnético e um lado do imã é atraído para ela. Se duas bobinas forem energizadas ao mesmo tempo, o rotor fica na posição entre elas. 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4273EB-F414-4654-92D6-C8658EB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6F26EC6-17B6-42DE-BD54-FDF6C258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1499"/>
              </p:ext>
            </p:extLst>
          </p:nvPr>
        </p:nvGraphicFramePr>
        <p:xfrm>
          <a:off x="788148" y="3857414"/>
          <a:ext cx="5014840" cy="1828800"/>
        </p:xfrm>
        <a:graphic>
          <a:graphicData uri="http://schemas.openxmlformats.org/drawingml/2006/table">
            <a:tbl>
              <a:tblPr/>
              <a:tblGrid>
                <a:gridCol w="1002968">
                  <a:extLst>
                    <a:ext uri="{9D8B030D-6E8A-4147-A177-3AD203B41FA5}">
                      <a16:colId xmlns:a16="http://schemas.microsoft.com/office/drawing/2014/main" val="3089389617"/>
                    </a:ext>
                  </a:extLst>
                </a:gridCol>
                <a:gridCol w="1002968">
                  <a:extLst>
                    <a:ext uri="{9D8B030D-6E8A-4147-A177-3AD203B41FA5}">
                      <a16:colId xmlns:a16="http://schemas.microsoft.com/office/drawing/2014/main" val="4219452693"/>
                    </a:ext>
                  </a:extLst>
                </a:gridCol>
                <a:gridCol w="1002968">
                  <a:extLst>
                    <a:ext uri="{9D8B030D-6E8A-4147-A177-3AD203B41FA5}">
                      <a16:colId xmlns:a16="http://schemas.microsoft.com/office/drawing/2014/main" val="1895994014"/>
                    </a:ext>
                  </a:extLst>
                </a:gridCol>
                <a:gridCol w="1002968">
                  <a:extLst>
                    <a:ext uri="{9D8B030D-6E8A-4147-A177-3AD203B41FA5}">
                      <a16:colId xmlns:a16="http://schemas.microsoft.com/office/drawing/2014/main" val="2964584547"/>
                    </a:ext>
                  </a:extLst>
                </a:gridCol>
                <a:gridCol w="1002968">
                  <a:extLst>
                    <a:ext uri="{9D8B030D-6E8A-4147-A177-3AD203B41FA5}">
                      <a16:colId xmlns:a16="http://schemas.microsoft.com/office/drawing/2014/main" val="3775254279"/>
                    </a:ext>
                  </a:extLst>
                </a:gridCol>
              </a:tblGrid>
              <a:tr h="36137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Passo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01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01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40525"/>
                  </a:ext>
                </a:extLst>
              </a:tr>
              <a:tr h="36137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1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1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11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4893"/>
                  </a:ext>
                </a:extLst>
              </a:tr>
              <a:tr h="36137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11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75842"/>
                  </a:ext>
                </a:extLst>
              </a:tr>
              <a:tr h="36137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1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79562"/>
                  </a:ext>
                </a:extLst>
              </a:tr>
              <a:tr h="36137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18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17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2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51560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368790D5-397D-4329-B7CF-F128EC938A58}"/>
              </a:ext>
            </a:extLst>
          </p:cNvPr>
          <p:cNvSpPr/>
          <p:nvPr/>
        </p:nvSpPr>
        <p:spPr>
          <a:xfrm>
            <a:off x="7697261" y="3059668"/>
            <a:ext cx="2816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err="1">
                <a:solidFill>
                  <a:srgbClr val="37474F"/>
                </a:solidFill>
                <a:latin typeface="Open Sans"/>
              </a:rPr>
              <a:t>Passo</a:t>
            </a:r>
            <a:r>
              <a:rPr lang="en-US" b="1" dirty="0">
                <a:solidFill>
                  <a:srgbClr val="37474F"/>
                </a:solidFill>
                <a:latin typeface="Open Sans"/>
              </a:rPr>
              <a:t> </a:t>
            </a:r>
            <a:r>
              <a:rPr lang="en-US" b="1" dirty="0" err="1">
                <a:solidFill>
                  <a:srgbClr val="37474F"/>
                </a:solidFill>
                <a:latin typeface="Open Sans"/>
              </a:rPr>
              <a:t>Completo</a:t>
            </a:r>
            <a:r>
              <a:rPr lang="en-US" b="1" dirty="0">
                <a:solidFill>
                  <a:srgbClr val="37474F"/>
                </a:solidFill>
                <a:latin typeface="Open Sans"/>
              </a:rPr>
              <a:t> Simples</a:t>
            </a:r>
            <a:endParaRPr lang="en-US" b="1" i="0" dirty="0">
              <a:solidFill>
                <a:srgbClr val="37474F"/>
              </a:solidFill>
              <a:effectLst/>
              <a:latin typeface="Open San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EB1972-60A4-4FC2-96FE-DE2AA37C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56" y="3429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6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12EF-D443-4832-905A-FB2C410A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Funcionamento do Motor de Passo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9C82F-94F5-4152-A739-4CF5B407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dirty="0"/>
              <a:t>Passo Completo com duas bobinas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4273EB-F414-4654-92D6-C8658EB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A719DCC-EF12-49E6-9664-AF0947505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68394"/>
              </p:ext>
            </p:extLst>
          </p:nvPr>
        </p:nvGraphicFramePr>
        <p:xfrm>
          <a:off x="1036320" y="2929631"/>
          <a:ext cx="4352425" cy="1842185"/>
        </p:xfrm>
        <a:graphic>
          <a:graphicData uri="http://schemas.openxmlformats.org/drawingml/2006/table">
            <a:tbl>
              <a:tblPr/>
              <a:tblGrid>
                <a:gridCol w="870485">
                  <a:extLst>
                    <a:ext uri="{9D8B030D-6E8A-4147-A177-3AD203B41FA5}">
                      <a16:colId xmlns:a16="http://schemas.microsoft.com/office/drawing/2014/main" val="3226983513"/>
                    </a:ext>
                  </a:extLst>
                </a:gridCol>
                <a:gridCol w="870485">
                  <a:extLst>
                    <a:ext uri="{9D8B030D-6E8A-4147-A177-3AD203B41FA5}">
                      <a16:colId xmlns:a16="http://schemas.microsoft.com/office/drawing/2014/main" val="2677943903"/>
                    </a:ext>
                  </a:extLst>
                </a:gridCol>
                <a:gridCol w="870485">
                  <a:extLst>
                    <a:ext uri="{9D8B030D-6E8A-4147-A177-3AD203B41FA5}">
                      <a16:colId xmlns:a16="http://schemas.microsoft.com/office/drawing/2014/main" val="115146805"/>
                    </a:ext>
                  </a:extLst>
                </a:gridCol>
                <a:gridCol w="870485">
                  <a:extLst>
                    <a:ext uri="{9D8B030D-6E8A-4147-A177-3AD203B41FA5}">
                      <a16:colId xmlns:a16="http://schemas.microsoft.com/office/drawing/2014/main" val="267278929"/>
                    </a:ext>
                  </a:extLst>
                </a:gridCol>
                <a:gridCol w="870485">
                  <a:extLst>
                    <a:ext uri="{9D8B030D-6E8A-4147-A177-3AD203B41FA5}">
                      <a16:colId xmlns:a16="http://schemas.microsoft.com/office/drawing/2014/main" val="894549416"/>
                    </a:ext>
                  </a:extLst>
                </a:gridCol>
              </a:tblGrid>
              <a:tr h="36843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Passo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9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1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7136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9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1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75867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4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30128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9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53425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4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104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4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5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74558"/>
                  </a:ext>
                </a:extLst>
              </a:tr>
            </a:tbl>
          </a:graphicData>
        </a:graphic>
      </p:graphicFrame>
      <p:pic>
        <p:nvPicPr>
          <p:cNvPr id="4098" name="Picture 2" descr="Secuencia a 2 pasos">
            <a:extLst>
              <a:ext uri="{FF2B5EF4-FFF2-40B4-BE49-F238E27FC236}">
                <a16:creationId xmlns:a16="http://schemas.microsoft.com/office/drawing/2014/main" id="{340EF9D8-7D8C-4DBD-8EFA-82298634CD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53" y="248852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0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12EF-D443-4832-905A-FB2C410A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Funcionamento do Motor de Passo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9C82F-94F5-4152-A739-4CF5B407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Meio</a:t>
            </a:r>
            <a:r>
              <a:rPr lang="en-US" b="1" dirty="0"/>
              <a:t> </a:t>
            </a:r>
            <a:r>
              <a:rPr lang="en-US" b="1" dirty="0" err="1"/>
              <a:t>Passo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4273EB-F414-4654-92D6-C8658EB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017C017-5118-4BAF-9C48-6C31BB835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14566"/>
              </p:ext>
            </p:extLst>
          </p:nvPr>
        </p:nvGraphicFramePr>
        <p:xfrm>
          <a:off x="1097280" y="2433647"/>
          <a:ext cx="5290050" cy="3291840"/>
        </p:xfrm>
        <a:graphic>
          <a:graphicData uri="http://schemas.openxmlformats.org/drawingml/2006/table">
            <a:tbl>
              <a:tblPr/>
              <a:tblGrid>
                <a:gridCol w="1058010">
                  <a:extLst>
                    <a:ext uri="{9D8B030D-6E8A-4147-A177-3AD203B41FA5}">
                      <a16:colId xmlns:a16="http://schemas.microsoft.com/office/drawing/2014/main" val="1145639791"/>
                    </a:ext>
                  </a:extLst>
                </a:gridCol>
                <a:gridCol w="1058010">
                  <a:extLst>
                    <a:ext uri="{9D8B030D-6E8A-4147-A177-3AD203B41FA5}">
                      <a16:colId xmlns:a16="http://schemas.microsoft.com/office/drawing/2014/main" val="4098483961"/>
                    </a:ext>
                  </a:extLst>
                </a:gridCol>
                <a:gridCol w="1058010">
                  <a:extLst>
                    <a:ext uri="{9D8B030D-6E8A-4147-A177-3AD203B41FA5}">
                      <a16:colId xmlns:a16="http://schemas.microsoft.com/office/drawing/2014/main" val="1737207631"/>
                    </a:ext>
                  </a:extLst>
                </a:gridCol>
                <a:gridCol w="1058010">
                  <a:extLst>
                    <a:ext uri="{9D8B030D-6E8A-4147-A177-3AD203B41FA5}">
                      <a16:colId xmlns:a16="http://schemas.microsoft.com/office/drawing/2014/main" val="678828892"/>
                    </a:ext>
                  </a:extLst>
                </a:gridCol>
                <a:gridCol w="1058010">
                  <a:extLst>
                    <a:ext uri="{9D8B030D-6E8A-4147-A177-3AD203B41FA5}">
                      <a16:colId xmlns:a16="http://schemas.microsoft.com/office/drawing/2014/main" val="1478357315"/>
                    </a:ext>
                  </a:extLst>
                </a:gridCol>
              </a:tblGrid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Paso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0A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0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0A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A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0A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8467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A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0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0A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B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A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B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0A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B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51425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20B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0B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0B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87848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2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564969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83955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58199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184115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53259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60B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9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0B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9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02924"/>
                  </a:ext>
                </a:extLst>
              </a:tr>
            </a:tbl>
          </a:graphicData>
        </a:graphic>
      </p:graphicFrame>
      <p:pic>
        <p:nvPicPr>
          <p:cNvPr id="3074" name="Picture 2" descr="Secuencia a medio paso">
            <a:extLst>
              <a:ext uri="{FF2B5EF4-FFF2-40B4-BE49-F238E27FC236}">
                <a16:creationId xmlns:a16="http://schemas.microsoft.com/office/drawing/2014/main" id="{E0BAF459-EBC6-488B-9EDA-82E03ED21C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4" y="265081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2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C197-2552-4C02-A6C3-95EF0CC8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Conexão do Motor de Passo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AE6ED1-D1D1-4BFE-9556-44C63248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122" name="Picture 2" descr="CONEXION BIPOLAR UNIPOLAR">
            <a:extLst>
              <a:ext uri="{FF2B5EF4-FFF2-40B4-BE49-F238E27FC236}">
                <a16:creationId xmlns:a16="http://schemas.microsoft.com/office/drawing/2014/main" id="{7E084FDE-D2B0-463C-8282-1F66E40D5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2021178"/>
            <a:ext cx="5517805" cy="37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uln2003">
            <a:extLst>
              <a:ext uri="{FF2B5EF4-FFF2-40B4-BE49-F238E27FC236}">
                <a16:creationId xmlns:a16="http://schemas.microsoft.com/office/drawing/2014/main" id="{89A6C23F-5E63-456B-95BF-6C67D246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76" y="1842408"/>
            <a:ext cx="2044546" cy="20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87B2CC-9DBB-4AF7-A982-1871BFE6BAA0}"/>
              </a:ext>
            </a:extLst>
          </p:cNvPr>
          <p:cNvSpPr txBox="1"/>
          <p:nvPr/>
        </p:nvSpPr>
        <p:spPr>
          <a:xfrm>
            <a:off x="9641150" y="23259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L293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F7719F-7304-487B-843E-3BC2A18E0797}"/>
              </a:ext>
            </a:extLst>
          </p:cNvPr>
          <p:cNvSpPr txBox="1"/>
          <p:nvPr/>
        </p:nvSpPr>
        <p:spPr>
          <a:xfrm>
            <a:off x="9641150" y="268001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ULN2003</a:t>
            </a:r>
          </a:p>
        </p:txBody>
      </p:sp>
      <p:pic>
        <p:nvPicPr>
          <p:cNvPr id="5126" name="Picture 6" descr="Resultado de imagen para l298driver">
            <a:extLst>
              <a:ext uri="{FF2B5EF4-FFF2-40B4-BE49-F238E27FC236}">
                <a16:creationId xmlns:a16="http://schemas.microsoft.com/office/drawing/2014/main" id="{D7AF007F-84CE-48AE-8AA5-9B1E93A8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59" y="3701248"/>
            <a:ext cx="2540863" cy="25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DDE2FA4-C551-4830-85C2-B853D4E65FFD}"/>
              </a:ext>
            </a:extLst>
          </p:cNvPr>
          <p:cNvSpPr txBox="1"/>
          <p:nvPr/>
        </p:nvSpPr>
        <p:spPr>
          <a:xfrm>
            <a:off x="9847937" y="47229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L298</a:t>
            </a:r>
          </a:p>
        </p:txBody>
      </p:sp>
    </p:spTree>
    <p:extLst>
      <p:ext uri="{BB962C8B-B14F-4D97-AF65-F5344CB8AC3E}">
        <p14:creationId xmlns:p14="http://schemas.microsoft.com/office/powerpoint/2010/main" val="20851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343F-5BB6-474F-B8B1-2CE3C77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Motor </a:t>
            </a:r>
            <a:r>
              <a:rPr lang="es-ES" b="1" dirty="0" err="1">
                <a:solidFill>
                  <a:srgbClr val="FF0000"/>
                </a:solidFill>
              </a:rPr>
              <a:t>Passo</a:t>
            </a:r>
            <a:r>
              <a:rPr lang="es-ES" b="1" dirty="0">
                <a:solidFill>
                  <a:srgbClr val="FF0000"/>
                </a:solidFill>
              </a:rPr>
              <a:t> + 28BYJ-48 + ULN2003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5CDBDD-8B19-41E3-A123-8B3C5AEA32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956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5382757-30FE-4ECE-B71D-07CC81920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 motor 28BYJ-48 tem 4 bobinas e usa um redutor </a:t>
            </a:r>
            <a:r>
              <a:rPr lang="pt-BR" b="1" dirty="0"/>
              <a:t>1/64</a:t>
            </a:r>
            <a:r>
              <a:rPr lang="pt-BR" dirty="0"/>
              <a:t>, portanto, se configurarmos o </a:t>
            </a:r>
            <a:r>
              <a:rPr lang="pt-BR" dirty="0" err="1"/>
              <a:t>arduino</a:t>
            </a:r>
            <a:r>
              <a:rPr lang="pt-BR" dirty="0"/>
              <a:t> com a sequência de 1 passo ou 2 passos, o motor precisará de </a:t>
            </a:r>
            <a:r>
              <a:rPr lang="pt-BR" b="1" dirty="0"/>
              <a:t>4 passos x 64 = 256 passos </a:t>
            </a:r>
            <a:r>
              <a:rPr lang="pt-BR" dirty="0"/>
              <a:t>por volta, mas se configurarmos o motor de passo com a sequência de meio-passo, o motor precisará de </a:t>
            </a:r>
            <a:r>
              <a:rPr lang="pt-BR" b="1" dirty="0"/>
              <a:t>8 </a:t>
            </a:r>
            <a:r>
              <a:rPr lang="pt-BR" b="1" dirty="0" err="1"/>
              <a:t>meiospassos</a:t>
            </a:r>
            <a:r>
              <a:rPr lang="pt-BR" b="1" dirty="0"/>
              <a:t> x 64 = 512 passos</a:t>
            </a:r>
            <a:r>
              <a:rPr lang="pt-BR" dirty="0"/>
              <a:t> por volta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C9201-9D98-416E-B208-C1D7F9D3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38690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343F-5BB6-474F-B8B1-2CE3C77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Motor </a:t>
            </a:r>
            <a:r>
              <a:rPr lang="es-ES" b="1" dirty="0" err="1">
                <a:solidFill>
                  <a:srgbClr val="FF0000"/>
                </a:solidFill>
              </a:rPr>
              <a:t>Passo</a:t>
            </a:r>
            <a:r>
              <a:rPr lang="es-ES" b="1" dirty="0">
                <a:solidFill>
                  <a:srgbClr val="FF0000"/>
                </a:solidFill>
              </a:rPr>
              <a:t> + 28BYJ-48 + ULN2003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5382757-30FE-4ECE-B71D-07CC8192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6636" y="1845735"/>
            <a:ext cx="3219043" cy="4023360"/>
          </a:xfrm>
        </p:spPr>
        <p:txBody>
          <a:bodyPr/>
          <a:lstStyle/>
          <a:p>
            <a:r>
              <a:rPr lang="pt-BR" dirty="0"/>
              <a:t>Crie um programa </a:t>
            </a:r>
            <a:r>
              <a:rPr lang="pt-BR" dirty="0" err="1"/>
              <a:t>arduino</a:t>
            </a:r>
            <a:r>
              <a:rPr lang="pt-BR" dirty="0"/>
              <a:t> usando o driver UNL2003 e o 28BYJ-48 </a:t>
            </a:r>
            <a:r>
              <a:rPr lang="pt-BR" dirty="0" err="1"/>
              <a:t>Stepper</a:t>
            </a:r>
            <a:r>
              <a:rPr lang="pt-BR" dirty="0"/>
              <a:t> Motor que seja capaz de detectar a mudança em 4 botões. Um botão será usado para fazer a rotação no sentido horário, outro botão fará a rotação no sentido </a:t>
            </a:r>
            <a:r>
              <a:rPr lang="pt-BR" dirty="0" err="1"/>
              <a:t>antihorário</a:t>
            </a:r>
            <a:r>
              <a:rPr lang="pt-BR" dirty="0"/>
              <a:t>, outro botão mudará a sequência de passos para 1, 2 ou meio passo e o último botão mudará a velocidade do motor.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C9201-9D98-416E-B208-C1D7F9D3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88AAA-4A73-4A90-A930-0C3D9CCEBF4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48" y="1846263"/>
            <a:ext cx="49419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50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1106</Words>
  <Application>Microsoft Office PowerPoint</Application>
  <PresentationFormat>Panorámica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Retrospección</vt:lpstr>
      <vt:lpstr>Projetos com Arduino</vt:lpstr>
      <vt:lpstr>Motor de Passo</vt:lpstr>
      <vt:lpstr>Tipos Basicos</vt:lpstr>
      <vt:lpstr>Funcionamento do Motor de Passo</vt:lpstr>
      <vt:lpstr>Funcionamento do Motor de Passo</vt:lpstr>
      <vt:lpstr>Funcionamento do Motor de Passo</vt:lpstr>
      <vt:lpstr>Conexão do Motor de Passo</vt:lpstr>
      <vt:lpstr>Motor Passo + 28BYJ-48 + ULN2003</vt:lpstr>
      <vt:lpstr>Motor Passo + 28BYJ-48 + ULN2003</vt:lpstr>
      <vt:lpstr>Teclado Matricial</vt:lpstr>
      <vt:lpstr>Teclado Matricial</vt:lpstr>
      <vt:lpstr>Teclado Matricial</vt:lpstr>
      <vt:lpstr>Teclado Matricial</vt:lpstr>
      <vt:lpstr>Teclado Matricial</vt:lpstr>
      <vt:lpstr>Servomotor Arduino</vt:lpstr>
      <vt:lpstr>Servomotor Arduino</vt:lpstr>
      <vt:lpstr>Servomotor Arduino</vt:lpstr>
      <vt:lpstr>Servomotor Arduino</vt:lpstr>
      <vt:lpstr>Biblioteca Servo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Serial</dc:title>
  <dc:creator>Sergio</dc:creator>
  <cp:lastModifiedBy>Sergio</cp:lastModifiedBy>
  <cp:revision>118</cp:revision>
  <dcterms:created xsi:type="dcterms:W3CDTF">2019-06-09T17:28:47Z</dcterms:created>
  <dcterms:modified xsi:type="dcterms:W3CDTF">2019-08-26T01:41:43Z</dcterms:modified>
</cp:coreProperties>
</file>