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1" autoAdjust="0"/>
    <p:restoredTop sz="84481" autoAdjust="0"/>
  </p:normalViewPr>
  <p:slideViewPr>
    <p:cSldViewPr snapToGrid="0">
      <p:cViewPr varScale="1">
        <p:scale>
          <a:sx n="86" d="100"/>
          <a:sy n="8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18/8/2019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18/8/2019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18/8/2019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18/8/2019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18/8/2019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18/8/2019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18/8/2019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18/8/2019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18/8/2019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18/8/2019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18/8/2019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18/8/2019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18/8/2019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Timers</a:t>
            </a:r>
            <a:r>
              <a:rPr lang="pt-BR" b="1" dirty="0">
                <a:solidFill>
                  <a:srgbClr val="FF0000"/>
                </a:solidFill>
              </a:rPr>
              <a:t> com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9ADC-C978-47E9-9413-E7FECEE8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Prescaler</a:t>
            </a:r>
            <a:r>
              <a:rPr lang="pt-BR" b="1" dirty="0">
                <a:solidFill>
                  <a:srgbClr val="FF0000"/>
                </a:solidFill>
              </a:rPr>
              <a:t> e registros de comparação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A4FC4-0972-4AB3-82BB-629CE5BB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controlar a velocidade do aumento do timer, usamos o </a:t>
            </a:r>
            <a:r>
              <a:rPr lang="pt-BR" dirty="0" err="1"/>
              <a:t>prescaler</a:t>
            </a:r>
            <a:r>
              <a:rPr lang="pt-BR" dirty="0"/>
              <a:t>, que define a velocidade da temporização com a seguinte equação:</a:t>
            </a:r>
          </a:p>
          <a:p>
            <a:r>
              <a:rPr lang="pt-BR" b="1" dirty="0">
                <a:solidFill>
                  <a:srgbClr val="FF0000"/>
                </a:solidFill>
              </a:rPr>
              <a:t>(velocidade do temporizador (Hz)) = (velocidade do </a:t>
            </a:r>
            <a:r>
              <a:rPr lang="pt-BR" b="1" dirty="0" err="1">
                <a:solidFill>
                  <a:srgbClr val="FF0000"/>
                </a:solidFill>
              </a:rPr>
              <a:t>clock</a:t>
            </a:r>
            <a:r>
              <a:rPr lang="pt-BR" b="1" dirty="0">
                <a:solidFill>
                  <a:srgbClr val="FF0000"/>
                </a:solidFill>
              </a:rPr>
              <a:t> do Arduino (16MHz)) / </a:t>
            </a:r>
            <a:r>
              <a:rPr lang="pt-BR" b="1" dirty="0" err="1">
                <a:solidFill>
                  <a:srgbClr val="FF0000"/>
                </a:solidFill>
              </a:rPr>
              <a:t>prescaler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O </a:t>
            </a:r>
            <a:r>
              <a:rPr lang="pt-BR" dirty="0" err="1"/>
              <a:t>prescaler</a:t>
            </a:r>
            <a:r>
              <a:rPr lang="pt-BR" dirty="0"/>
              <a:t> pode ser igual a </a:t>
            </a:r>
            <a:r>
              <a:rPr lang="pt-BR" b="1" dirty="0"/>
              <a:t>1, 8, 64, 256 e 1024</a:t>
            </a:r>
            <a:r>
              <a:rPr lang="pt-BR" dirty="0"/>
              <a:t>.</a:t>
            </a:r>
          </a:p>
          <a:p>
            <a:r>
              <a:rPr lang="pt-BR" dirty="0"/>
              <a:t>A frequência de interrupção é dada pela seguinte equação:</a:t>
            </a:r>
          </a:p>
          <a:p>
            <a:r>
              <a:rPr lang="pt-BR" b="1" dirty="0">
                <a:solidFill>
                  <a:srgbClr val="FF0000"/>
                </a:solidFill>
              </a:rPr>
              <a:t>frequência de interrupção (Hz) = (velocidade de </a:t>
            </a:r>
            <a:r>
              <a:rPr lang="pt-BR" b="1" dirty="0" err="1">
                <a:solidFill>
                  <a:srgbClr val="FF0000"/>
                </a:solidFill>
              </a:rPr>
              <a:t>clock</a:t>
            </a:r>
            <a:r>
              <a:rPr lang="pt-BR" b="1" dirty="0">
                <a:solidFill>
                  <a:srgbClr val="FF0000"/>
                </a:solidFill>
              </a:rPr>
              <a:t> do Arduino 16.000.000Hz) / (</a:t>
            </a:r>
            <a:r>
              <a:rPr lang="pt-BR" b="1" dirty="0" err="1">
                <a:solidFill>
                  <a:srgbClr val="FF0000"/>
                </a:solidFill>
              </a:rPr>
              <a:t>prescaler</a:t>
            </a:r>
            <a:r>
              <a:rPr lang="pt-BR" b="1" dirty="0">
                <a:solidFill>
                  <a:srgbClr val="FF0000"/>
                </a:solidFill>
              </a:rPr>
              <a:t> * (registro de comparação + 1))</a:t>
            </a:r>
          </a:p>
          <a:p>
            <a:r>
              <a:rPr lang="pt-BR" dirty="0"/>
              <a:t>+1 está lá porque o registro de comparação é indexado a zero</a:t>
            </a:r>
          </a:p>
          <a:p>
            <a:r>
              <a:rPr lang="pt-BR" dirty="0"/>
              <a:t>Ao reorganizar a equação acima, você pode resolver o valor do registro de comparação que fornecerá a frequência de interrupção desejada:</a:t>
            </a:r>
          </a:p>
          <a:p>
            <a:r>
              <a:rPr lang="pt-BR" b="1" dirty="0">
                <a:solidFill>
                  <a:srgbClr val="FF0000"/>
                </a:solidFill>
              </a:rPr>
              <a:t>Registro de comparação = [16,000,000Hz / (</a:t>
            </a:r>
            <a:r>
              <a:rPr lang="pt-BR" b="1" dirty="0" err="1">
                <a:solidFill>
                  <a:srgbClr val="FF0000"/>
                </a:solidFill>
              </a:rPr>
              <a:t>prescaler</a:t>
            </a:r>
            <a:r>
              <a:rPr lang="pt-BR" b="1" dirty="0">
                <a:solidFill>
                  <a:srgbClr val="FF0000"/>
                </a:solidFill>
              </a:rPr>
              <a:t> * frequência de interrupção desejada)] - 1</a:t>
            </a:r>
          </a:p>
          <a:p>
            <a:r>
              <a:rPr lang="pt-BR" dirty="0"/>
              <a:t>Lembre-se de que, ao usar os temporizadores 0 e 2, esse número deve ser menor que 256 e menor que 65536 para timer1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F6DB8-43C7-42EA-AE09-72327A8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24413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9ADC-C978-47E9-9413-E7FECEE8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Prescaler</a:t>
            </a:r>
            <a:r>
              <a:rPr lang="pt-BR" b="1" dirty="0">
                <a:solidFill>
                  <a:srgbClr val="FF0000"/>
                </a:solidFill>
              </a:rPr>
              <a:t> e registros de comparação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A4FC4-0972-4AB3-82BB-629CE5BB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você quiser uma interrupção a cada segundo (frequência de 1Hz):</a:t>
            </a:r>
          </a:p>
          <a:p>
            <a:r>
              <a:rPr lang="pt-BR" dirty="0">
                <a:solidFill>
                  <a:srgbClr val="FF0000"/>
                </a:solidFill>
              </a:rPr>
              <a:t>Registro de comparação = [16,000,000 / (</a:t>
            </a:r>
            <a:r>
              <a:rPr lang="pt-BR" dirty="0" err="1">
                <a:solidFill>
                  <a:srgbClr val="FF0000"/>
                </a:solidFill>
              </a:rPr>
              <a:t>prescaler</a:t>
            </a:r>
            <a:r>
              <a:rPr lang="pt-BR" dirty="0">
                <a:solidFill>
                  <a:srgbClr val="FF0000"/>
                </a:solidFill>
              </a:rPr>
              <a:t> * 1)] -1</a:t>
            </a:r>
          </a:p>
          <a:p>
            <a:r>
              <a:rPr lang="pt-BR" dirty="0"/>
              <a:t>Com um </a:t>
            </a:r>
            <a:r>
              <a:rPr lang="pt-BR" dirty="0" err="1"/>
              <a:t>prescaler</a:t>
            </a:r>
            <a:r>
              <a:rPr lang="pt-BR" dirty="0"/>
              <a:t> de </a:t>
            </a:r>
            <a:r>
              <a:rPr lang="pt-BR" b="1" dirty="0"/>
              <a:t>1024</a:t>
            </a:r>
            <a:r>
              <a:rPr lang="pt-BR" dirty="0"/>
              <a:t>:</a:t>
            </a:r>
          </a:p>
          <a:p>
            <a:r>
              <a:rPr lang="pt-BR" b="1" dirty="0"/>
              <a:t>Registro de comparação = [16,000,000 / (1024 * 1)] -1 = 15,624</a:t>
            </a:r>
          </a:p>
          <a:p>
            <a:r>
              <a:rPr lang="pt-BR" dirty="0"/>
              <a:t>desde 256 &lt;15,624 &lt;65,536, você deve usar TIMER1 para esta interrupção.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F6DB8-43C7-42EA-AE09-72327A8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248605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AF78-40AF-4B3A-88AB-B1927798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Librería </a:t>
            </a:r>
            <a:r>
              <a:rPr lang="es-ES" b="1" dirty="0" err="1">
                <a:solidFill>
                  <a:srgbClr val="FF0000"/>
                </a:solidFill>
              </a:rPr>
              <a:t>TimerOne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DA225-1E2E-4E18-AB44-CEF7061D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 o Arduino NÃO possui uma biblioteca OFICIAL para o gerenciamento de </a:t>
            </a:r>
            <a:r>
              <a:rPr lang="pt-BR" dirty="0" err="1"/>
              <a:t>TIMERs</a:t>
            </a:r>
            <a:r>
              <a:rPr lang="pt-BR" dirty="0"/>
              <a:t>, pois estes TEMPORIZADORES são utilizados pelas funções </a:t>
            </a:r>
            <a:r>
              <a:rPr lang="pt-BR" b="1" dirty="0"/>
              <a:t>de base do </a:t>
            </a:r>
            <a:r>
              <a:rPr lang="pt-BR" b="1" dirty="0" err="1"/>
              <a:t>arduino</a:t>
            </a:r>
            <a:r>
              <a:rPr lang="pt-BR" dirty="0"/>
              <a:t>, como </a:t>
            </a:r>
            <a:r>
              <a:rPr lang="pt-BR" dirty="0" err="1"/>
              <a:t>delay</a:t>
            </a:r>
            <a:r>
              <a:rPr lang="pt-BR" dirty="0"/>
              <a:t>, </a:t>
            </a:r>
            <a:r>
              <a:rPr lang="pt-BR" dirty="0" err="1"/>
              <a:t>millis</a:t>
            </a:r>
            <a:r>
              <a:rPr lang="pt-BR" dirty="0"/>
              <a:t>, micros, servo, etc. Como detalhamos na seção anterior. Portanto, se começarmos a modificar o timer 1, por exemplo, não poderemos usar a biblioteca Servo, pois isso apresentaria inconsistências.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541D6-63FA-441B-8F7A-9596E2C3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6104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AF78-40AF-4B3A-88AB-B1927798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Librería </a:t>
            </a:r>
            <a:r>
              <a:rPr lang="es-ES" b="1" dirty="0" err="1">
                <a:solidFill>
                  <a:srgbClr val="FF0000"/>
                </a:solidFill>
              </a:rPr>
              <a:t>TimerOne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DA225-1E2E-4E18-AB44-CEF7061D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#include &lt;</a:t>
            </a:r>
            <a:r>
              <a:rPr lang="pt-BR" dirty="0" err="1">
                <a:solidFill>
                  <a:srgbClr val="FF0000"/>
                </a:solidFill>
              </a:rPr>
              <a:t>TimerOne.h</a:t>
            </a:r>
            <a:r>
              <a:rPr lang="pt-BR" dirty="0">
                <a:solidFill>
                  <a:srgbClr val="FF0000"/>
                </a:solidFill>
              </a:rPr>
              <a:t>&gt;</a:t>
            </a:r>
          </a:p>
          <a:p>
            <a:r>
              <a:rPr lang="pt-BR" dirty="0"/>
              <a:t>Isso irá criar automaticamente dentro do código um objeto chamado Timer1, que nós continuamos configurando com as seguintes instruções.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Timer1.initialize (período)</a:t>
            </a:r>
          </a:p>
          <a:p>
            <a:r>
              <a:rPr lang="pt-BR" dirty="0"/>
              <a:t>Esta instrução inicializa o timer com o valor do período, esse valor é o tempo em que queremos que o timer desarme e deve ser escrito em microssegundos.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Timer1.attachInterrupt (</a:t>
            </a:r>
            <a:r>
              <a:rPr lang="pt-BR" dirty="0" err="1">
                <a:solidFill>
                  <a:srgbClr val="FF0000"/>
                </a:solidFill>
              </a:rPr>
              <a:t>ISR_Callback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r>
              <a:rPr lang="pt-BR" dirty="0"/>
              <a:t>Ative a função específica que será executada como uma interrupção, cada vez que o TEMPORIZADOR disparar. Semelhante ao que vimos no último post.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Timer1.detachInterrupt (</a:t>
            </a:r>
            <a:r>
              <a:rPr lang="pt-BR" dirty="0" err="1">
                <a:solidFill>
                  <a:srgbClr val="FF0000"/>
                </a:solidFill>
              </a:rPr>
              <a:t>ISR_Callback</a:t>
            </a:r>
            <a:r>
              <a:rPr lang="pt-BR" dirty="0">
                <a:solidFill>
                  <a:srgbClr val="FF0000"/>
                </a:solidFill>
              </a:rPr>
              <a:t>);</a:t>
            </a:r>
          </a:p>
          <a:p>
            <a:r>
              <a:rPr lang="pt-BR" dirty="0"/>
              <a:t>Desativa a função de interrupção que é executada cada vez que o TIMER é acionado.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Timer1.read ();</a:t>
            </a:r>
          </a:p>
          <a:p>
            <a:r>
              <a:rPr lang="pt-BR" dirty="0"/>
              <a:t>Leia o tempo desde a última transferência em microssegundos.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541D6-63FA-441B-8F7A-9596E2C3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19216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BC2E2-C45C-41E0-8FC8-2B0513E1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Exemplo Timer 1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C1CDB3-BF43-4599-A3AB-C9BE7FEE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" name="Marcador de contenido 9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1A949A56-E5EA-477D-BFD9-46AFD59C5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43" y="1846263"/>
            <a:ext cx="4802640" cy="4022725"/>
          </a:xfrm>
        </p:spPr>
      </p:pic>
    </p:spTree>
    <p:extLst>
      <p:ext uri="{BB962C8B-B14F-4D97-AF65-F5344CB8AC3E}">
        <p14:creationId xmlns:p14="http://schemas.microsoft.com/office/powerpoint/2010/main" val="34026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891C4-D7D2-4CCC-9BA2-007E304A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Timers</a:t>
            </a:r>
            <a:r>
              <a:rPr lang="pt-BR" b="1" dirty="0">
                <a:solidFill>
                  <a:srgbClr val="FF0000"/>
                </a:solidFill>
              </a:rPr>
              <a:t> com Arduino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38575-09B8-4755-86BB-7548ECD6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t"/>
            <a:r>
              <a:rPr lang="pt-BR" dirty="0"/>
              <a:t>Sem dúvida, uma medição de </a:t>
            </a:r>
            <a:r>
              <a:rPr lang="pt-BR" b="1" dirty="0"/>
              <a:t>tempo precisa </a:t>
            </a:r>
            <a:r>
              <a:rPr lang="pt-BR" dirty="0"/>
              <a:t>em um projeto autônomo é de extrema importância, por isso nós deveremos entender como trabalhar com os </a:t>
            </a:r>
            <a:r>
              <a:rPr lang="pt-BR" b="1" dirty="0"/>
              <a:t>temporizadores ou TIMERS do ARDUINO</a:t>
            </a:r>
            <a:r>
              <a:rPr lang="pt-BR" dirty="0"/>
              <a:t>.</a:t>
            </a:r>
          </a:p>
          <a:p>
            <a:pPr algn="just" fontAlgn="t"/>
            <a:br>
              <a:rPr lang="pt-BR" dirty="0"/>
            </a:br>
            <a:r>
              <a:rPr lang="pt-BR" dirty="0"/>
              <a:t>O Timer do Arduino está fortemente relacionado ao que vimos na última aula e é as </a:t>
            </a:r>
            <a:r>
              <a:rPr lang="pt-BR" b="1" dirty="0"/>
              <a:t>interrupções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C0CF18-91A5-4B96-9DA9-1A894BB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E16DDC-B527-436D-853A-6F1C1828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12" y="3544207"/>
            <a:ext cx="2754261" cy="24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03D7-D9A6-4C7E-BBE8-534403A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Timers</a:t>
            </a:r>
            <a:r>
              <a:rPr lang="pt-BR" b="1" dirty="0">
                <a:solidFill>
                  <a:srgbClr val="FF0000"/>
                </a:solidFill>
              </a:rPr>
              <a:t> com Arduino</a:t>
            </a:r>
            <a:endParaRPr lang="pt-B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D3C3CAF-6284-4A15-A576-8DD4F5642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4038" y="2328050"/>
            <a:ext cx="5001656" cy="3158349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6F4190-14DB-4AB9-AAE0-B0E7FD880C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/>
              <a:t>A vantagem dos </a:t>
            </a:r>
            <a:r>
              <a:rPr lang="pt-BR" b="1" dirty="0" err="1"/>
              <a:t>Timers</a:t>
            </a:r>
            <a:r>
              <a:rPr lang="pt-BR" b="1" dirty="0"/>
              <a:t> do Arduino </a:t>
            </a:r>
            <a:r>
              <a:rPr lang="pt-BR" dirty="0"/>
              <a:t>é justamente isso, que nós podemos temporizar o tempo e ao mesmo tempo realizar outra tarefa com a placa de desenvolvimento, e quando o tempo pré-estabelecido for atingido, o Arduino </a:t>
            </a:r>
            <a:r>
              <a:rPr lang="pt-BR" b="1" dirty="0"/>
              <a:t>EXECUTA a interrupção</a:t>
            </a:r>
            <a:r>
              <a:rPr lang="pt-BR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50CB3A-7999-4FAE-9439-AB85923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9862935-D34F-456C-95CF-558EA415E694}"/>
              </a:ext>
            </a:extLst>
          </p:cNvPr>
          <p:cNvSpPr/>
          <p:nvPr/>
        </p:nvSpPr>
        <p:spPr>
          <a:xfrm>
            <a:off x="1079205" y="4391247"/>
            <a:ext cx="308344" cy="3402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4C70007-711F-4A23-B4CD-F4A08DC35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4210">
            <a:off x="2455456" y="2371060"/>
            <a:ext cx="1650084" cy="16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4956-CA5E-490B-9EF2-6229C0B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Modos dos </a:t>
            </a:r>
            <a:r>
              <a:rPr lang="es-ES" b="1" dirty="0" err="1">
                <a:solidFill>
                  <a:srgbClr val="FF0000"/>
                </a:solidFill>
              </a:rPr>
              <a:t>Timers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3CC455-1399-48B4-93CB-418140AC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falamos do Timer de Arduino, podemos pensar em </a:t>
            </a:r>
            <a:r>
              <a:rPr lang="pt-BR" b="1" dirty="0"/>
              <a:t>dois modos de operação </a:t>
            </a:r>
            <a:r>
              <a:rPr lang="pt-BR" dirty="0"/>
              <a:t>nos quais esse recurso é utilizador.</a:t>
            </a:r>
          </a:p>
          <a:p>
            <a:r>
              <a:rPr lang="pt-BR" dirty="0"/>
              <a:t>Então o timer pode ser usado em:</a:t>
            </a:r>
          </a:p>
          <a:p>
            <a:r>
              <a:rPr lang="pt-BR" dirty="0"/>
              <a:t>1. </a:t>
            </a:r>
            <a:r>
              <a:rPr lang="pt-BR" b="1" dirty="0"/>
              <a:t>Um sinal PWM: </a:t>
            </a:r>
            <a:r>
              <a:rPr lang="pt-BR" dirty="0"/>
              <a:t>É o sinal que podemos controlar nos pinos do Arduino com o símbolo (~).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88C21-A6E9-45B8-AEE0-E0533B82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pines digitales arduino">
            <a:extLst>
              <a:ext uri="{FF2B5EF4-FFF2-40B4-BE49-F238E27FC236}">
                <a16:creationId xmlns:a16="http://schemas.microsoft.com/office/drawing/2014/main" id="{F25076E5-D6F5-4349-AD25-384108FB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" y="3590796"/>
            <a:ext cx="5790251" cy="26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F12717E-C77D-4105-A5C8-9AEB22392735}"/>
              </a:ext>
            </a:extLst>
          </p:cNvPr>
          <p:cNvSpPr/>
          <p:nvPr/>
        </p:nvSpPr>
        <p:spPr>
          <a:xfrm>
            <a:off x="599916" y="3590796"/>
            <a:ext cx="5790251" cy="726023"/>
          </a:xfrm>
          <a:prstGeom prst="rect">
            <a:avLst/>
          </a:prstGeom>
          <a:solidFill>
            <a:srgbClr val="FE6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PINOS PWM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D31A371-5666-420F-82E1-90373BE8FE93}"/>
              </a:ext>
            </a:extLst>
          </p:cNvPr>
          <p:cNvSpPr/>
          <p:nvPr/>
        </p:nvSpPr>
        <p:spPr>
          <a:xfrm>
            <a:off x="2743200" y="4316819"/>
            <a:ext cx="797442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9C380D-99D8-47F0-B792-A866A60AF5F8}"/>
              </a:ext>
            </a:extLst>
          </p:cNvPr>
          <p:cNvSpPr/>
          <p:nvPr/>
        </p:nvSpPr>
        <p:spPr>
          <a:xfrm>
            <a:off x="4038006" y="4316819"/>
            <a:ext cx="470199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2D33986-8E06-4A3B-8DA9-DA730C3CCE0F}"/>
              </a:ext>
            </a:extLst>
          </p:cNvPr>
          <p:cNvSpPr/>
          <p:nvPr/>
        </p:nvSpPr>
        <p:spPr>
          <a:xfrm>
            <a:off x="4688356" y="4316819"/>
            <a:ext cx="261682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n para PWM SIGNAL">
            <a:extLst>
              <a:ext uri="{FF2B5EF4-FFF2-40B4-BE49-F238E27FC236}">
                <a16:creationId xmlns:a16="http://schemas.microsoft.com/office/drawing/2014/main" id="{EA198280-8D31-4B4A-BA7F-AAFA369F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23" y="3403203"/>
            <a:ext cx="4098497" cy="28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4956-CA5E-490B-9EF2-6229C0B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Modos dos </a:t>
            </a:r>
            <a:r>
              <a:rPr lang="es-ES" b="1" dirty="0" err="1">
                <a:solidFill>
                  <a:srgbClr val="FF0000"/>
                </a:solidFill>
              </a:rPr>
              <a:t>Timers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3CC455-1399-48B4-93CB-418140AC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falamos do Timer de Arduino, podemos pensar em </a:t>
            </a:r>
            <a:r>
              <a:rPr lang="pt-BR" b="1" dirty="0"/>
              <a:t>dois modos de operação </a:t>
            </a:r>
            <a:r>
              <a:rPr lang="pt-BR" dirty="0"/>
              <a:t>nos quais esse recurso é utilizador.</a:t>
            </a:r>
          </a:p>
          <a:p>
            <a:r>
              <a:rPr lang="pt-BR" dirty="0"/>
              <a:t>Então o timer pode ser usado em:</a:t>
            </a:r>
          </a:p>
          <a:p>
            <a:r>
              <a:rPr lang="pt-BR" dirty="0"/>
              <a:t>2. </a:t>
            </a:r>
            <a:r>
              <a:rPr lang="pt-BR" b="1" dirty="0"/>
              <a:t>CTC (</a:t>
            </a:r>
            <a:r>
              <a:rPr lang="pt-BR" b="1" dirty="0" err="1"/>
              <a:t>Clear</a:t>
            </a:r>
            <a:r>
              <a:rPr lang="pt-BR" b="1" dirty="0"/>
              <a:t> timer no compare match): </a:t>
            </a:r>
            <a:r>
              <a:rPr lang="pt-BR" dirty="0"/>
              <a:t>Esta é a opção que vamos usar hoje e simplesmente como o nome indica, o sistema conta um tempo dentro de um contador e quando este contador atinge o valor do registro dos </a:t>
            </a:r>
            <a:r>
              <a:rPr lang="pt-BR" dirty="0" err="1"/>
              <a:t>timers</a:t>
            </a:r>
            <a:r>
              <a:rPr lang="pt-BR" dirty="0"/>
              <a:t>, a interrupção do Arduino é executada.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88C21-A6E9-45B8-AEE0-E0533B82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35842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E34B4-6AE3-4F5F-B548-F2209C44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Modos dos </a:t>
            </a:r>
            <a:r>
              <a:rPr lang="es-ES" b="1" dirty="0" err="1">
                <a:solidFill>
                  <a:srgbClr val="FF0000"/>
                </a:solidFill>
              </a:rPr>
              <a:t>Timers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00320D-01FC-4EB2-B62D-9EE88329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2512" y="6454581"/>
            <a:ext cx="4822804" cy="365125"/>
          </a:xfrm>
        </p:spPr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5" name="Picture 2" descr="Imagen relacionada">
            <a:extLst>
              <a:ext uri="{FF2B5EF4-FFF2-40B4-BE49-F238E27FC236}">
                <a16:creationId xmlns:a16="http://schemas.microsoft.com/office/drawing/2014/main" id="{BA6F2BCC-6A4E-41EE-8A5B-6BED6C7A70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23" y="2838551"/>
            <a:ext cx="1261287" cy="72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arduino">
            <a:extLst>
              <a:ext uri="{FF2B5EF4-FFF2-40B4-BE49-F238E27FC236}">
                <a16:creationId xmlns:a16="http://schemas.microsoft.com/office/drawing/2014/main" id="{E4BA60C8-E9E2-47C5-8ACE-2D5EBE20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69" y="2838551"/>
            <a:ext cx="2890246" cy="212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n relacionada">
            <a:extLst>
              <a:ext uri="{FF2B5EF4-FFF2-40B4-BE49-F238E27FC236}">
                <a16:creationId xmlns:a16="http://schemas.microsoft.com/office/drawing/2014/main" id="{3D642896-A6D7-4136-A8BD-7A276D59AF1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89" y="3230724"/>
            <a:ext cx="1332614" cy="13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C4730C-4FAB-4E41-B695-83D75640A199}"/>
              </a:ext>
            </a:extLst>
          </p:cNvPr>
          <p:cNvSpPr/>
          <p:nvPr/>
        </p:nvSpPr>
        <p:spPr>
          <a:xfrm>
            <a:off x="5469123" y="3795823"/>
            <a:ext cx="1261287" cy="574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00:15</a:t>
            </a:r>
            <a:endParaRPr lang="pt-B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1625CF-1FE0-40E9-B945-E0D81CCA1DA8}"/>
              </a:ext>
            </a:extLst>
          </p:cNvPr>
          <p:cNvSpPr txBox="1"/>
          <p:nvPr/>
        </p:nvSpPr>
        <p:spPr>
          <a:xfrm>
            <a:off x="5699052" y="433413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TIMER</a:t>
            </a:r>
          </a:p>
        </p:txBody>
      </p:sp>
      <p:pic>
        <p:nvPicPr>
          <p:cNvPr id="10" name="Picture 6" descr="Resultado de imagen para interruption">
            <a:extLst>
              <a:ext uri="{FF2B5EF4-FFF2-40B4-BE49-F238E27FC236}">
                <a16:creationId xmlns:a16="http://schemas.microsoft.com/office/drawing/2014/main" id="{8DAC1CF9-6DE8-42A9-839D-D6048C26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18" y="2937575"/>
            <a:ext cx="2890246" cy="16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flecha curva">
            <a:extLst>
              <a:ext uri="{FF2B5EF4-FFF2-40B4-BE49-F238E27FC236}">
                <a16:creationId xmlns:a16="http://schemas.microsoft.com/office/drawing/2014/main" id="{1B579589-A77C-4EF3-BD85-7907641E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8940">
            <a:off x="3016026" y="531320"/>
            <a:ext cx="5589087" cy="31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n para flecha curva">
            <a:extLst>
              <a:ext uri="{FF2B5EF4-FFF2-40B4-BE49-F238E27FC236}">
                <a16:creationId xmlns:a16="http://schemas.microsoft.com/office/drawing/2014/main" id="{DC83FB8A-E4FB-4E9F-9A25-5F4B8FD7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71436">
            <a:off x="3412738" y="3603232"/>
            <a:ext cx="5582351" cy="311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47B3-1E80-47DD-A0EB-816FA0B3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Tipos de </a:t>
            </a:r>
            <a:r>
              <a:rPr lang="es-ES" b="1" dirty="0" err="1">
                <a:solidFill>
                  <a:srgbClr val="FF0000"/>
                </a:solidFill>
              </a:rPr>
              <a:t>Timers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229F3-AC0F-47BD-9F07-B7294FE74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313614" cy="4023360"/>
          </a:xfrm>
        </p:spPr>
        <p:txBody>
          <a:bodyPr>
            <a:normAutofit/>
          </a:bodyPr>
          <a:lstStyle/>
          <a:p>
            <a:r>
              <a:rPr lang="pt-BR" dirty="0"/>
              <a:t>Cada placa Arduino tem um cristal de quartzo, por exemplo, no caso do Arduino UNO, MEGA, Pro Mini temos um cristal de </a:t>
            </a:r>
            <a:r>
              <a:rPr lang="pt-BR" b="1" dirty="0"/>
              <a:t>quartzo de 16MHz</a:t>
            </a:r>
            <a:r>
              <a:rPr lang="pt-BR" dirty="0"/>
              <a:t>. Esse cristal é responsável por dar os tempos de execução (</a:t>
            </a:r>
            <a:r>
              <a:rPr lang="pt-BR" dirty="0" err="1"/>
              <a:t>ticks</a:t>
            </a:r>
            <a:r>
              <a:rPr lang="pt-BR" dirty="0"/>
              <a:t>) do programa interno do Arduino.</a:t>
            </a:r>
          </a:p>
          <a:p>
            <a:r>
              <a:rPr lang="pt-BR" dirty="0"/>
              <a:t>Cada instrução consome "x" ciclos de </a:t>
            </a:r>
            <a:r>
              <a:rPr lang="pt-BR" dirty="0" err="1"/>
              <a:t>clock</a:t>
            </a:r>
            <a:r>
              <a:rPr lang="pt-BR" dirty="0"/>
              <a:t>, então temos que dividir este ciclo pela frequência desse </a:t>
            </a:r>
            <a:r>
              <a:rPr lang="pt-BR" dirty="0" err="1"/>
              <a:t>clock</a:t>
            </a:r>
            <a:r>
              <a:rPr lang="pt-BR" dirty="0"/>
              <a:t>. A maioria das instruções consome um ciclo; É por isso que a arquitetura AVR é considerada para dar (quase) </a:t>
            </a:r>
            <a:r>
              <a:rPr lang="pt-BR" b="1" dirty="0"/>
              <a:t>1MIPS</a:t>
            </a:r>
            <a:r>
              <a:rPr lang="pt-BR" dirty="0"/>
              <a:t> por Mhz.</a:t>
            </a:r>
          </a:p>
          <a:p>
            <a:r>
              <a:rPr lang="pt-BR" dirty="0"/>
              <a:t>Apenas saltos e algumas instruções de 16 bits precisam de mais ciclos; isso é algo que acontece em todas as arquiteturas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15434-42D4-4A0D-B188-ECA9F15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6" name="Picture 2" descr="Image result for arduino">
            <a:extLst>
              <a:ext uri="{FF2B5EF4-FFF2-40B4-BE49-F238E27FC236}">
                <a16:creationId xmlns:a16="http://schemas.microsoft.com/office/drawing/2014/main" id="{7E9B3576-6000-44FD-B78F-30B3D524BC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94" y="764509"/>
            <a:ext cx="7611685" cy="55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B9E905D-CBEA-4D67-8A30-21D292B72A11}"/>
              </a:ext>
            </a:extLst>
          </p:cNvPr>
          <p:cNvSpPr/>
          <p:nvPr/>
        </p:nvSpPr>
        <p:spPr>
          <a:xfrm>
            <a:off x="9750056" y="3221665"/>
            <a:ext cx="1344665" cy="82934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9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3F839-5F06-4C4F-A91D-51F6F5B8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Tipos de </a:t>
            </a:r>
            <a:r>
              <a:rPr lang="es-ES" b="1" dirty="0" err="1">
                <a:solidFill>
                  <a:srgbClr val="FF0000"/>
                </a:solidFill>
              </a:rPr>
              <a:t>Timers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endParaRPr lang="pt-B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DC3B0B-0024-4BC4-AFB5-6A513088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• </a:t>
            </a:r>
            <a:r>
              <a:rPr lang="pt-BR" b="1" dirty="0"/>
              <a:t>Timer0</a:t>
            </a:r>
            <a:r>
              <a:rPr lang="pt-BR" dirty="0"/>
              <a:t>: 8 bits. Usado pelas funções </a:t>
            </a:r>
            <a:r>
              <a:rPr lang="pt-BR" b="1" dirty="0" err="1"/>
              <a:t>delay</a:t>
            </a:r>
            <a:r>
              <a:rPr lang="pt-BR" b="1" dirty="0"/>
              <a:t> (), </a:t>
            </a:r>
            <a:r>
              <a:rPr lang="pt-BR" b="1" dirty="0" err="1"/>
              <a:t>millis</a:t>
            </a:r>
            <a:r>
              <a:rPr lang="pt-BR" b="1" dirty="0"/>
              <a:t> (), micros (). </a:t>
            </a:r>
            <a:r>
              <a:rPr lang="pt-BR" dirty="0"/>
              <a:t>É conveniente NÃO modificar este TEMPORIZADOR para evitar alterar estas funções que são muito comuns nos nossos códigos.</a:t>
            </a:r>
          </a:p>
          <a:p>
            <a:r>
              <a:rPr lang="pt-BR" dirty="0"/>
              <a:t>• </a:t>
            </a:r>
            <a:r>
              <a:rPr lang="pt-BR" b="1" dirty="0"/>
              <a:t>Timer1 </a:t>
            </a:r>
            <a:r>
              <a:rPr lang="pt-BR" dirty="0"/>
              <a:t>: 16 bits. Usado pela biblioteca </a:t>
            </a:r>
            <a:r>
              <a:rPr lang="pt-BR" b="1" dirty="0"/>
              <a:t>Servo</a:t>
            </a:r>
            <a:r>
              <a:rPr lang="pt-BR" dirty="0"/>
              <a:t> no Arduino Uno (Timer5 para Arduino </a:t>
            </a:r>
            <a:r>
              <a:rPr lang="pt-BR" dirty="0" err="1"/>
              <a:t>Mega</a:t>
            </a:r>
            <a:r>
              <a:rPr lang="pt-BR" dirty="0"/>
              <a:t>). É usado principalmente para o controle Servos, no entanto, se você não for controlar servos, você pode usar este timer1 de </a:t>
            </a:r>
            <a:r>
              <a:rPr lang="pt-BR" dirty="0" err="1"/>
              <a:t>arduino</a:t>
            </a:r>
            <a:r>
              <a:rPr lang="pt-BR" dirty="0"/>
              <a:t> livremente.</a:t>
            </a:r>
          </a:p>
          <a:p>
            <a:r>
              <a:rPr lang="pt-BR" dirty="0"/>
              <a:t>• </a:t>
            </a:r>
            <a:r>
              <a:rPr lang="pt-BR" b="1" dirty="0"/>
              <a:t>Timer2 </a:t>
            </a:r>
            <a:r>
              <a:rPr lang="pt-BR" dirty="0"/>
              <a:t>: 8 bits. Usado na função </a:t>
            </a:r>
            <a:r>
              <a:rPr lang="pt-BR" b="1" dirty="0" err="1"/>
              <a:t>tone</a:t>
            </a:r>
            <a:r>
              <a:rPr lang="pt-BR" b="1" dirty="0"/>
              <a:t> (). </a:t>
            </a:r>
            <a:r>
              <a:rPr lang="pt-BR" dirty="0"/>
              <a:t>Se você não usa este módulo, você pode usar o </a:t>
            </a:r>
            <a:r>
              <a:rPr lang="pt-BR" b="1" dirty="0"/>
              <a:t>timer2</a:t>
            </a:r>
            <a:r>
              <a:rPr lang="pt-BR" dirty="0"/>
              <a:t> do Arduino livremente para cronometrar outra aplicação.</a:t>
            </a:r>
          </a:p>
          <a:p>
            <a:r>
              <a:rPr lang="pt-BR" dirty="0"/>
              <a:t>• </a:t>
            </a:r>
            <a:r>
              <a:rPr lang="pt-BR" b="1" dirty="0"/>
              <a:t>Timer3, Timer4, Timer5:</a:t>
            </a:r>
            <a:r>
              <a:rPr lang="pt-BR" dirty="0"/>
              <a:t> apenas disponível em </a:t>
            </a:r>
            <a:r>
              <a:rPr lang="pt-BR" dirty="0" err="1"/>
              <a:t>Mega</a:t>
            </a:r>
            <a:r>
              <a:rPr lang="pt-BR" dirty="0"/>
              <a:t>. Todos de 16bis. Muito usado principalmente para o controle de Servos, no entanto, você também é livre para usá-los como lhe convier.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2A0B6-C85B-449A-B6DB-6763316C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3378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69ADC-C978-47E9-9413-E7FECEE8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Prescaler</a:t>
            </a:r>
            <a:r>
              <a:rPr lang="pt-BR" b="1" dirty="0">
                <a:solidFill>
                  <a:srgbClr val="FF0000"/>
                </a:solidFill>
              </a:rPr>
              <a:t> e registros de comparação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A4FC4-0972-4AB3-82BB-629CE5BB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Arduino tem um Cristal de </a:t>
            </a:r>
            <a:r>
              <a:rPr lang="es-ES" dirty="0"/>
              <a:t>16MHz pelo tanto cada </a:t>
            </a:r>
            <a:r>
              <a:rPr lang="es-ES" dirty="0" err="1"/>
              <a:t>tick</a:t>
            </a:r>
            <a:r>
              <a:rPr lang="es-ES" dirty="0"/>
              <a:t> do contador representa 1 / 16,000,000 de segundo (~ 63ns).</a:t>
            </a:r>
          </a:p>
          <a:p>
            <a:r>
              <a:rPr lang="es-ES" dirty="0"/>
              <a:t>Timer0 e o timer2 – 8bits (255)</a:t>
            </a:r>
          </a:p>
          <a:p>
            <a:r>
              <a:rPr lang="es-ES" dirty="0"/>
              <a:t>Timer1 – 16 bits (65536)</a:t>
            </a:r>
          </a:p>
          <a:p>
            <a:r>
              <a:rPr lang="pt-BR" dirty="0"/>
              <a:t>Quando um contador </a:t>
            </a:r>
            <a:r>
              <a:rPr lang="pt-BR" b="1" dirty="0"/>
              <a:t>atinge</a:t>
            </a:r>
            <a:r>
              <a:rPr lang="pt-BR" dirty="0"/>
              <a:t> seu valor máximo, ele retornará a zero. (Isso é chamado </a:t>
            </a:r>
            <a:r>
              <a:rPr lang="pt-BR" b="1" dirty="0"/>
              <a:t>estouro</a:t>
            </a:r>
            <a:r>
              <a:rPr lang="pt-BR" dirty="0"/>
              <a:t>.)</a:t>
            </a:r>
          </a:p>
          <a:p>
            <a:r>
              <a:rPr lang="es-ES" dirty="0"/>
              <a:t>256 / 16,000,000 segundos (~ 16us)</a:t>
            </a:r>
          </a:p>
          <a:p>
            <a:r>
              <a:rPr lang="es-ES" dirty="0"/>
              <a:t>65,536 / 16,000,000 (~ 4 ms)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F6DB8-43C7-42EA-AE09-72327A8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3100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1192</Words>
  <Application>Microsoft Office PowerPoint</Application>
  <PresentationFormat>Panorámica</PresentationFormat>
  <Paragraphs>79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Retrospección</vt:lpstr>
      <vt:lpstr>Timers com Arduino</vt:lpstr>
      <vt:lpstr>Timers com Arduino</vt:lpstr>
      <vt:lpstr>Timers com Arduino</vt:lpstr>
      <vt:lpstr>Modos dos Timers </vt:lpstr>
      <vt:lpstr>Modos dos Timers </vt:lpstr>
      <vt:lpstr>Modos dos Timers </vt:lpstr>
      <vt:lpstr>Tipos de Timers </vt:lpstr>
      <vt:lpstr>Tipos de Timers </vt:lpstr>
      <vt:lpstr>Prescaler e registros de comparação</vt:lpstr>
      <vt:lpstr>Prescaler e registros de comparação</vt:lpstr>
      <vt:lpstr>Prescaler e registros de comparação</vt:lpstr>
      <vt:lpstr>Librería TimerOne</vt:lpstr>
      <vt:lpstr>Librería TimerOne</vt:lpstr>
      <vt:lpstr>Exemplo Timer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Serial</dc:title>
  <dc:creator>Sergio</dc:creator>
  <cp:lastModifiedBy>Sergio</cp:lastModifiedBy>
  <cp:revision>96</cp:revision>
  <dcterms:created xsi:type="dcterms:W3CDTF">2019-06-09T17:28:47Z</dcterms:created>
  <dcterms:modified xsi:type="dcterms:W3CDTF">2019-08-19T01:28:00Z</dcterms:modified>
</cp:coreProperties>
</file>