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7/6/2019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5691-CFF2-4A80-9B6D-67A4F4C02A3C}" type="datetime1">
              <a:rPr lang="es-419" smtClean="0"/>
              <a:t>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A4C-9708-407C-B852-EFA65AA54032}" type="datetime1">
              <a:rPr lang="es-419" smtClean="0"/>
              <a:t>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BF2-2C96-464B-A1C9-0EC51F0086A7}" type="datetime1">
              <a:rPr lang="es-419" smtClean="0"/>
              <a:t>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2B70-5843-45F4-A14B-E351141DEBC9}" type="datetime1">
              <a:rPr lang="es-419" smtClean="0"/>
              <a:t>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0AC-2854-42D9-B9B5-0B060D23A00F}" type="datetime1">
              <a:rPr lang="es-419" smtClean="0"/>
              <a:t>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448-BE6C-4CAA-B37A-9CAF9DDD938F}" type="datetime1">
              <a:rPr lang="es-419" smtClean="0"/>
              <a:t>7/6/2019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385-4F27-440B-AF0D-61EC8E14CF56}" type="datetime1">
              <a:rPr lang="es-419" smtClean="0"/>
              <a:t>7/6/2019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0B0A-9BA7-4941-AC84-0612E3C15440}" type="datetime1">
              <a:rPr lang="es-419" smtClean="0"/>
              <a:t>7/6/2019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6AD-4928-438C-B771-8A0C346CBC1C}" type="datetime1">
              <a:rPr lang="es-419" smtClean="0"/>
              <a:t>7/6/2019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3F5CAF-9E03-45DB-8BA2-388212E548F9}" type="datetime1">
              <a:rPr lang="es-419" smtClean="0"/>
              <a:t>7/6/2019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3C3-0F71-4F2C-89E6-631F2AB6FAF0}" type="datetime1">
              <a:rPr lang="es-419" smtClean="0"/>
              <a:t>7/6/2019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F0F472-6349-4F19-AAE5-BC4BC551D6E1}" type="datetime1">
              <a:rPr lang="es-419" smtClean="0"/>
              <a:t>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419" b="1" dirty="0">
                <a:solidFill>
                  <a:srgbClr val="FF0000"/>
                </a:solidFill>
              </a:rPr>
              <a:t>DISPLAY 7 SEGMENTOS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Arduino  -  Escola Piloto  -  Sergio Andres Castaño Giraldo</a:t>
            </a:r>
          </a:p>
        </p:txBody>
      </p:sp>
      <p:pic>
        <p:nvPicPr>
          <p:cNvPr id="6" name="Imagen 5" descr="Imagen que contiene objeto, kit de primeros auxilios&#10;&#10;Descripción generada automáticamente">
            <a:extLst>
              <a:ext uri="{FF2B5EF4-FFF2-40B4-BE49-F238E27FC236}">
                <a16:creationId xmlns:a16="http://schemas.microsoft.com/office/drawing/2014/main" id="{D162D669-4CE4-436A-AF48-552EF8A2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25" y="276842"/>
            <a:ext cx="2007981" cy="13665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AF5784-EACC-4608-9ACF-993759749049}"/>
              </a:ext>
            </a:extLst>
          </p:cNvPr>
          <p:cNvSpPr txBox="1"/>
          <p:nvPr/>
        </p:nvSpPr>
        <p:spPr>
          <a:xfrm>
            <a:off x="4160172" y="4924667"/>
            <a:ext cx="393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sergio@peq.coppe.ufrj.br</a:t>
            </a:r>
          </a:p>
        </p:txBody>
      </p:sp>
      <p:pic>
        <p:nvPicPr>
          <p:cNvPr id="1028" name="Picture 4" descr="Resultado de imagen para escola piloto peq">
            <a:extLst>
              <a:ext uri="{FF2B5EF4-FFF2-40B4-BE49-F238E27FC236}">
                <a16:creationId xmlns:a16="http://schemas.microsoft.com/office/drawing/2014/main" id="{B6D182A9-9728-4AD5-B916-0F5CB6A9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9" y="156076"/>
            <a:ext cx="4506805" cy="238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940E0-0795-4DBF-ABD3-1E4FD469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PROBLEMA DO BOUNCE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EEA6D0-9BF4-4959-9FDE-9EF9EFA6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" name="Picture 2" descr="Boton Arduino">
            <a:extLst>
              <a:ext uri="{FF2B5EF4-FFF2-40B4-BE49-F238E27FC236}">
                <a16:creationId xmlns:a16="http://schemas.microsoft.com/office/drawing/2014/main" id="{84B81FC6-359C-46CC-B70B-4C83DCDA56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305050"/>
            <a:ext cx="35052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0AF62F-5B16-40EC-AD2B-3B03F5C8A254}"/>
              </a:ext>
            </a:extLst>
          </p:cNvPr>
          <p:cNvSpPr txBox="1"/>
          <p:nvPr/>
        </p:nvSpPr>
        <p:spPr>
          <a:xfrm>
            <a:off x="4882718" y="1819923"/>
            <a:ext cx="6830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solucionar o problema do </a:t>
            </a:r>
            <a:r>
              <a:rPr lang="pt-BR" dirty="0" err="1"/>
              <a:t>Bounce</a:t>
            </a:r>
            <a:r>
              <a:rPr lang="pt-BR" dirty="0"/>
              <a:t>, simplesmente adicionamos um</a:t>
            </a:r>
          </a:p>
          <a:p>
            <a:r>
              <a:rPr lang="pt-BR" dirty="0"/>
              <a:t>Atraso de uns 100ms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F9FC08-D6EC-4E19-8899-9AB743B79E0E}"/>
              </a:ext>
            </a:extLst>
          </p:cNvPr>
          <p:cNvSpPr txBox="1"/>
          <p:nvPr/>
        </p:nvSpPr>
        <p:spPr>
          <a:xfrm>
            <a:off x="5841506" y="2825045"/>
            <a:ext cx="459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 se eu quero contar só quando soltar o botão?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6069EC7-5FBA-4D8A-ABDE-DF13D924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92" y="3681969"/>
            <a:ext cx="4114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7028F-4788-4CF5-8A23-2018B49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RESISTENCIAS PULL-UP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C57CD-1C8C-459C-8EF7-E12DA5C7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possui umas resistências internas que estão ligadas a positivo nas entradas digitais. Mas a gente tem que configura-las se nós quisermos usa-las.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BED10F-E878-4911-87D6-52BCEDF1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2050" name="Picture 2" descr="INPUT_PULLUP Arduino">
            <a:extLst>
              <a:ext uri="{FF2B5EF4-FFF2-40B4-BE49-F238E27FC236}">
                <a16:creationId xmlns:a16="http://schemas.microsoft.com/office/drawing/2014/main" id="{CA69D874-94B0-4553-B843-F712B398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834218"/>
            <a:ext cx="51625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F2234EE3-DA00-44B9-A844-D2C4BA7763C0}"/>
              </a:ext>
            </a:extLst>
          </p:cNvPr>
          <p:cNvSpPr/>
          <p:nvPr/>
        </p:nvSpPr>
        <p:spPr>
          <a:xfrm>
            <a:off x="5805996" y="683581"/>
            <a:ext cx="3045041" cy="3551068"/>
          </a:xfrm>
          <a:prstGeom prst="wedgeRoundRectCallout">
            <a:avLst>
              <a:gd name="adj1" fmla="val -177101"/>
              <a:gd name="adj2" fmla="val 3825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Resultado de imagem para resistencia pull up pulsador">
            <a:extLst>
              <a:ext uri="{FF2B5EF4-FFF2-40B4-BE49-F238E27FC236}">
                <a16:creationId xmlns:a16="http://schemas.microsoft.com/office/drawing/2014/main" id="{C7AD8892-794B-41CD-B35F-D757984FA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30641"/>
            <a:ext cx="2249159" cy="32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7028F-4788-4CF5-8A23-2018B49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RESISTENCIAS PULL-UP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C57CD-1C8C-459C-8EF7-E12DA5C7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possui umas resistências internas que estão ligadas a positivo nas entradas digitais. Mas a gente tem que configura-las se nós quisermos usa-las.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BED10F-E878-4911-87D6-52BCEDF1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2050" name="Picture 2" descr="INPUT_PULLUP Arduino">
            <a:extLst>
              <a:ext uri="{FF2B5EF4-FFF2-40B4-BE49-F238E27FC236}">
                <a16:creationId xmlns:a16="http://schemas.microsoft.com/office/drawing/2014/main" id="{CA69D874-94B0-4553-B843-F712B398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834218"/>
            <a:ext cx="51625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FC6095-E74B-48D9-A5F6-28364A9C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7" y="2543705"/>
            <a:ext cx="5057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9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50DDE-0957-4C61-904D-8AC681BC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Exemplo 2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0D045F-4476-473B-A998-378065DE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3074" name="Picture 2" descr="https://controlautomaticoeducacion.com/wp-content/uploads/Display7_Arduino-1024x511.png">
            <a:extLst>
              <a:ext uri="{FF2B5EF4-FFF2-40B4-BE49-F238E27FC236}">
                <a16:creationId xmlns:a16="http://schemas.microsoft.com/office/drawing/2014/main" id="{BA9E221E-4C2A-4866-9D67-E469CC4DED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66" y="1846263"/>
            <a:ext cx="806119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5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DB659-BD03-488B-AAA1-F68AB8A7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TABELA</a:t>
            </a:r>
            <a:br>
              <a:rPr lang="es-419" b="1" dirty="0">
                <a:solidFill>
                  <a:srgbClr val="FF0000"/>
                </a:solidFill>
              </a:rPr>
            </a:br>
            <a:r>
              <a:rPr lang="es-419" b="1" dirty="0">
                <a:solidFill>
                  <a:srgbClr val="FF0000"/>
                </a:solidFill>
              </a:rPr>
              <a:t>CATHODE COMÚM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419483-1854-4D04-A3A5-9E9A9C5C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6148" name="Picture 4" descr="Display 7 Segmentos Catodo ComÃºn">
            <a:extLst>
              <a:ext uri="{FF2B5EF4-FFF2-40B4-BE49-F238E27FC236}">
                <a16:creationId xmlns:a16="http://schemas.microsoft.com/office/drawing/2014/main" id="{DF7D68CB-5FA7-4D24-BA1C-A5B87DAC9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67" y="1794177"/>
            <a:ext cx="6632269" cy="326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9C6D69C-C294-4277-99EE-3CE9C5C1EC7D}"/>
              </a:ext>
            </a:extLst>
          </p:cNvPr>
          <p:cNvSpPr/>
          <p:nvPr/>
        </p:nvSpPr>
        <p:spPr>
          <a:xfrm>
            <a:off x="8291744" y="2006353"/>
            <a:ext cx="887767" cy="3057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0D160CDC-56D9-47EB-97E0-49DE5A9F6DAD}"/>
              </a:ext>
            </a:extLst>
          </p:cNvPr>
          <p:cNvSpPr/>
          <p:nvPr/>
        </p:nvSpPr>
        <p:spPr>
          <a:xfrm rot="16200000">
            <a:off x="9244336" y="3018408"/>
            <a:ext cx="272526" cy="4105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EFD8A6-91F2-4DB5-B902-2451282E5CBF}"/>
              </a:ext>
            </a:extLst>
          </p:cNvPr>
          <p:cNvSpPr txBox="1"/>
          <p:nvPr/>
        </p:nvSpPr>
        <p:spPr>
          <a:xfrm>
            <a:off x="9579933" y="3038383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Vetor (</a:t>
            </a:r>
            <a:r>
              <a:rPr lang="pt-BR" dirty="0" err="1"/>
              <a:t>Array</a:t>
            </a:r>
            <a:r>
              <a:rPr lang="pt-BR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7652E8-58AB-409B-BB24-3797B87B1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473" y="4998683"/>
            <a:ext cx="6276975" cy="5715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E94192C-D238-44E5-9B69-F23EAC8B0A6A}"/>
              </a:ext>
            </a:extLst>
          </p:cNvPr>
          <p:cNvSpPr txBox="1"/>
          <p:nvPr/>
        </p:nvSpPr>
        <p:spPr>
          <a:xfrm>
            <a:off x="941307" y="5755964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Posição dentro do </a:t>
            </a:r>
            <a:r>
              <a:rPr lang="pt-BR" b="1" dirty="0" err="1">
                <a:solidFill>
                  <a:srgbClr val="FF0000"/>
                </a:solidFill>
              </a:rPr>
              <a:t>Array</a:t>
            </a:r>
            <a:r>
              <a:rPr lang="pt-BR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6DC47F-0D53-4BDD-8E29-C7E69F772B70}"/>
              </a:ext>
            </a:extLst>
          </p:cNvPr>
          <p:cNvSpPr txBox="1"/>
          <p:nvPr/>
        </p:nvSpPr>
        <p:spPr>
          <a:xfrm>
            <a:off x="3508708" y="5768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369D47-3536-49EA-A4AC-A0BFC2266168}"/>
              </a:ext>
            </a:extLst>
          </p:cNvPr>
          <p:cNvSpPr txBox="1"/>
          <p:nvPr/>
        </p:nvSpPr>
        <p:spPr>
          <a:xfrm>
            <a:off x="7352739" y="5768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DEA6BDCB-55C7-4BAB-B62D-DF537D0FD5DC}"/>
              </a:ext>
            </a:extLst>
          </p:cNvPr>
          <p:cNvSpPr/>
          <p:nvPr/>
        </p:nvSpPr>
        <p:spPr>
          <a:xfrm rot="10800000">
            <a:off x="3601789" y="5570183"/>
            <a:ext cx="84396" cy="2462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36F00D73-D563-4F85-8682-EDE74BD0B1E6}"/>
              </a:ext>
            </a:extLst>
          </p:cNvPr>
          <p:cNvSpPr/>
          <p:nvPr/>
        </p:nvSpPr>
        <p:spPr>
          <a:xfrm rot="10800000">
            <a:off x="7461384" y="5515590"/>
            <a:ext cx="84396" cy="2462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56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DB659-BD03-488B-AAA1-F68AB8A7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TABELA</a:t>
            </a:r>
            <a:br>
              <a:rPr lang="es-419" b="1" dirty="0">
                <a:solidFill>
                  <a:srgbClr val="FF0000"/>
                </a:solidFill>
              </a:rPr>
            </a:br>
            <a:r>
              <a:rPr lang="es-419" b="1" dirty="0">
                <a:solidFill>
                  <a:srgbClr val="FF0000"/>
                </a:solidFill>
              </a:rPr>
              <a:t>ANODE COMÚM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419483-1854-4D04-A3A5-9E9A9C5C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" name="Picture 2" descr="Display 7 Segmentos Anodo ComÃºn">
            <a:extLst>
              <a:ext uri="{FF2B5EF4-FFF2-40B4-BE49-F238E27FC236}">
                <a16:creationId xmlns:a16="http://schemas.microsoft.com/office/drawing/2014/main" id="{0DE805D5-1D40-4AE3-866B-C0486B5764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71" y="1736336"/>
            <a:ext cx="6555790" cy="32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A4D4F37-40CE-4F11-BB82-C566729019D1}"/>
              </a:ext>
            </a:extLst>
          </p:cNvPr>
          <p:cNvSpPr/>
          <p:nvPr/>
        </p:nvSpPr>
        <p:spPr>
          <a:xfrm>
            <a:off x="8291744" y="2006353"/>
            <a:ext cx="887767" cy="3057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C131EA84-CDA5-4161-B6AF-1D2A069D3404}"/>
              </a:ext>
            </a:extLst>
          </p:cNvPr>
          <p:cNvSpPr/>
          <p:nvPr/>
        </p:nvSpPr>
        <p:spPr>
          <a:xfrm rot="16200000">
            <a:off x="9244336" y="3018408"/>
            <a:ext cx="272526" cy="4105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0235F6-F81D-4A60-BBA2-86944EE2A3D0}"/>
              </a:ext>
            </a:extLst>
          </p:cNvPr>
          <p:cNvSpPr txBox="1"/>
          <p:nvPr/>
        </p:nvSpPr>
        <p:spPr>
          <a:xfrm>
            <a:off x="9579933" y="3038383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Vetor (</a:t>
            </a:r>
            <a:r>
              <a:rPr lang="pt-BR" dirty="0" err="1"/>
              <a:t>Array</a:t>
            </a:r>
            <a:r>
              <a:rPr lang="pt-BR" dirty="0"/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42835B-7644-4CFC-8D75-AEF1E776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75" y="5020483"/>
            <a:ext cx="6334125" cy="685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0136531-19E0-4FA1-99ED-0B12E73F1F8F}"/>
              </a:ext>
            </a:extLst>
          </p:cNvPr>
          <p:cNvSpPr txBox="1"/>
          <p:nvPr/>
        </p:nvSpPr>
        <p:spPr>
          <a:xfrm>
            <a:off x="941307" y="5755964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Posição dentro do </a:t>
            </a:r>
            <a:r>
              <a:rPr lang="pt-BR" b="1" dirty="0" err="1">
                <a:solidFill>
                  <a:srgbClr val="FF0000"/>
                </a:solidFill>
              </a:rPr>
              <a:t>Array</a:t>
            </a:r>
            <a:r>
              <a:rPr lang="pt-BR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DBDA8D-2AE1-44CD-BD99-7CC42BD5F4DD}"/>
              </a:ext>
            </a:extLst>
          </p:cNvPr>
          <p:cNvSpPr txBox="1"/>
          <p:nvPr/>
        </p:nvSpPr>
        <p:spPr>
          <a:xfrm>
            <a:off x="3508708" y="5768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FECF5D-DCDD-4105-A8DD-1460A61FA871}"/>
              </a:ext>
            </a:extLst>
          </p:cNvPr>
          <p:cNvSpPr txBox="1"/>
          <p:nvPr/>
        </p:nvSpPr>
        <p:spPr>
          <a:xfrm>
            <a:off x="7352739" y="5768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1136F8BB-EA89-448E-B3A6-A0CBEE4C9136}"/>
              </a:ext>
            </a:extLst>
          </p:cNvPr>
          <p:cNvSpPr/>
          <p:nvPr/>
        </p:nvSpPr>
        <p:spPr>
          <a:xfrm rot="10800000">
            <a:off x="3601789" y="5570183"/>
            <a:ext cx="84396" cy="2462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2CB33C2A-60D0-4F3E-AC29-18EC21BBC234}"/>
              </a:ext>
            </a:extLst>
          </p:cNvPr>
          <p:cNvSpPr/>
          <p:nvPr/>
        </p:nvSpPr>
        <p:spPr>
          <a:xfrm rot="10800000">
            <a:off x="7461384" y="5515590"/>
            <a:ext cx="84396" cy="2462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3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5E861-99DD-461B-96EC-0A8509E0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FUNÇÃO BITREAD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034DE-36D6-4CDB-85C8-65A50DBB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Arduino possui a seguinte função que vai nos ajudar manipular o display 7 segmentos facilmente.</a:t>
            </a:r>
          </a:p>
          <a:p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8516D7-7D64-4D8E-9308-ECF0F9D1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ED00F0-AAFF-457E-998F-0FC53065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832" y="2626308"/>
            <a:ext cx="8117741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080A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A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Parâmetros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A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número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que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deseja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ler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A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: bit que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que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devolver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(o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menos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significativo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está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direita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3656CF-68E4-40D4-A80F-1868923536F3}"/>
              </a:ext>
            </a:extLst>
          </p:cNvPr>
          <p:cNvSpPr txBox="1"/>
          <p:nvPr/>
        </p:nvSpPr>
        <p:spPr>
          <a:xfrm>
            <a:off x="1097280" y="4078424"/>
            <a:ext cx="366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Numero: </a:t>
            </a:r>
            <a:r>
              <a:rPr lang="pt-BR" sz="2800" dirty="0"/>
              <a:t>11   -     (1011)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6F98DB-D5F4-4D09-BE1F-ABBAF00F5F0A}"/>
              </a:ext>
            </a:extLst>
          </p:cNvPr>
          <p:cNvSpPr/>
          <p:nvPr/>
        </p:nvSpPr>
        <p:spPr>
          <a:xfrm>
            <a:off x="3509639" y="48517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bitRead</a:t>
            </a:r>
            <a:r>
              <a:rPr lang="pt-BR" dirty="0"/>
              <a:t>(11,0); //</a:t>
            </a:r>
            <a:r>
              <a:rPr lang="pt-BR" dirty="0" err="1"/>
              <a:t>obtem</a:t>
            </a:r>
            <a:r>
              <a:rPr lang="pt-BR" dirty="0"/>
              <a:t> o bit 0  (1)</a:t>
            </a:r>
          </a:p>
          <a:p>
            <a:r>
              <a:rPr lang="pt-BR" dirty="0" err="1"/>
              <a:t>bitRead</a:t>
            </a:r>
            <a:r>
              <a:rPr lang="pt-BR" dirty="0"/>
              <a:t>(11,1); // </a:t>
            </a:r>
            <a:r>
              <a:rPr lang="pt-BR" dirty="0" err="1"/>
              <a:t>obtem</a:t>
            </a:r>
            <a:r>
              <a:rPr lang="pt-BR" dirty="0"/>
              <a:t> o bit 1 (1)</a:t>
            </a:r>
          </a:p>
          <a:p>
            <a:r>
              <a:rPr lang="pt-BR" dirty="0" err="1"/>
              <a:t>bitRead</a:t>
            </a:r>
            <a:r>
              <a:rPr lang="pt-BR" dirty="0"/>
              <a:t>(11,2); // </a:t>
            </a:r>
            <a:r>
              <a:rPr lang="pt-BR" dirty="0" err="1"/>
              <a:t>obtem</a:t>
            </a:r>
            <a:r>
              <a:rPr lang="pt-BR" dirty="0"/>
              <a:t> o bit 2 (0)</a:t>
            </a:r>
          </a:p>
          <a:p>
            <a:r>
              <a:rPr lang="pt-BR" dirty="0" err="1"/>
              <a:t>bitRead</a:t>
            </a:r>
            <a:r>
              <a:rPr lang="pt-BR" dirty="0"/>
              <a:t>(11,3); // </a:t>
            </a:r>
            <a:r>
              <a:rPr lang="pt-BR" dirty="0" err="1"/>
              <a:t>obtem</a:t>
            </a:r>
            <a:r>
              <a:rPr lang="pt-BR" dirty="0"/>
              <a:t> o bit 3 (1)</a:t>
            </a:r>
          </a:p>
        </p:txBody>
      </p:sp>
    </p:spTree>
    <p:extLst>
      <p:ext uri="{BB962C8B-B14F-4D97-AF65-F5344CB8AC3E}">
        <p14:creationId xmlns:p14="http://schemas.microsoft.com/office/powerpoint/2010/main" val="28275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AB1FF-C5FD-4AD0-A2E7-7F9B1945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MULTIPLEXAÇÃO DISPLAY 7 SEGMENTOS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93B167-C597-40DB-A9D0-B24A759D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displays 7 segmentos varios digitos">
            <a:extLst>
              <a:ext uri="{FF2B5EF4-FFF2-40B4-BE49-F238E27FC236}">
                <a16:creationId xmlns:a16="http://schemas.microsoft.com/office/drawing/2014/main" id="{55EE376F-4B51-45C8-A4AE-4CA9DF6FBF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06" y="24193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arduino">
            <a:extLst>
              <a:ext uri="{FF2B5EF4-FFF2-40B4-BE49-F238E27FC236}">
                <a16:creationId xmlns:a16="http://schemas.microsoft.com/office/drawing/2014/main" id="{00422A53-F866-43D1-BFE9-D797A70B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4730">
            <a:off x="1140590" y="3007555"/>
            <a:ext cx="2968646" cy="21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D8CEBFC-0684-4E3D-A8AE-FF9B0194DD9A}"/>
              </a:ext>
            </a:extLst>
          </p:cNvPr>
          <p:cNvSpPr/>
          <p:nvPr/>
        </p:nvSpPr>
        <p:spPr>
          <a:xfrm>
            <a:off x="4697669" y="3389028"/>
            <a:ext cx="670985" cy="821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87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AB1FF-C5FD-4AD0-A2E7-7F9B1945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MULTIPLEXAÇÃO DISPLAY 7 SEGMENTOS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93B167-C597-40DB-A9D0-B24A759D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A2A961-5C7F-42DE-9A1E-C099F280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2246722"/>
            <a:ext cx="6486525" cy="38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18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D3476-7193-492F-9DFE-1D3AD2EC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CATHODE COMÚM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2BA91D-9C9C-4146-B2BA-49336A1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3074" name="Picture 2" descr="Display de 7 Segmentos Catodo comÃºn">
            <a:extLst>
              <a:ext uri="{FF2B5EF4-FFF2-40B4-BE49-F238E27FC236}">
                <a16:creationId xmlns:a16="http://schemas.microsoft.com/office/drawing/2014/main" id="{C316E063-2689-433E-9765-43D9A3A21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87" y="2225041"/>
            <a:ext cx="5334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0098E-D87A-4C45-A517-0A2C81AA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DISPLAY 7 SEGMENTOS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0E846C-740E-415F-8777-EC096800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2052" name="Picture 4" descr="Resultado de imagen para DISPLAY 7 SEGMENTOS">
            <a:extLst>
              <a:ext uri="{FF2B5EF4-FFF2-40B4-BE49-F238E27FC236}">
                <a16:creationId xmlns:a16="http://schemas.microsoft.com/office/drawing/2014/main" id="{5BCED64D-561A-4E8F-BE41-52A3D1906B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36738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LED RED">
            <a:extLst>
              <a:ext uri="{FF2B5EF4-FFF2-40B4-BE49-F238E27FC236}">
                <a16:creationId xmlns:a16="http://schemas.microsoft.com/office/drawing/2014/main" id="{18C7ABB1-D6A3-4F9B-B472-8AA68A9E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4" y="1836738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79CDC35-2317-4124-95AA-597E5F5550E7}"/>
              </a:ext>
            </a:extLst>
          </p:cNvPr>
          <p:cNvSpPr/>
          <p:nvPr/>
        </p:nvSpPr>
        <p:spPr>
          <a:xfrm rot="10409072">
            <a:off x="3624494" y="2935627"/>
            <a:ext cx="55245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6" name="Picture 8" descr="Display 7 Segmentos">
            <a:extLst>
              <a:ext uri="{FF2B5EF4-FFF2-40B4-BE49-F238E27FC236}">
                <a16:creationId xmlns:a16="http://schemas.microsoft.com/office/drawing/2014/main" id="{3BD51C13-BA18-4857-AC8B-31776A37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39" y="1900794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0795861-1769-4AB5-B72C-3A912FF6BA97}"/>
              </a:ext>
            </a:extLst>
          </p:cNvPr>
          <p:cNvSpPr txBox="1"/>
          <p:nvPr/>
        </p:nvSpPr>
        <p:spPr>
          <a:xfrm>
            <a:off x="3771559" y="2186337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Cathode</a:t>
            </a:r>
            <a:r>
              <a:rPr lang="pt-BR" dirty="0"/>
              <a:t> (-)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241B93-7715-4FE9-80DA-7EDF8F79F128}"/>
              </a:ext>
            </a:extLst>
          </p:cNvPr>
          <p:cNvSpPr txBox="1"/>
          <p:nvPr/>
        </p:nvSpPr>
        <p:spPr>
          <a:xfrm>
            <a:off x="4941341" y="28352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Anode</a:t>
            </a:r>
            <a:r>
              <a:rPr lang="pt-BR" dirty="0"/>
              <a:t> (+)</a:t>
            </a:r>
          </a:p>
        </p:txBody>
      </p:sp>
      <p:pic>
        <p:nvPicPr>
          <p:cNvPr id="2058" name="Picture 10" descr="display 7 segmentos">
            <a:extLst>
              <a:ext uri="{FF2B5EF4-FFF2-40B4-BE49-F238E27FC236}">
                <a16:creationId xmlns:a16="http://schemas.microsoft.com/office/drawing/2014/main" id="{07817C33-51D2-43C5-8EDB-61AD50F8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39" y="3982971"/>
            <a:ext cx="2923862" cy="22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8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55C1-9B52-49EE-BF13-FF299FC3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TRANSISTORS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3FE6D-70B3-437B-9F22-D64490DB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DE61E961-0B07-4329-BE3D-4A68CEA57E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1" y="2263141"/>
            <a:ext cx="4354480" cy="38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TRANSISTORS">
            <a:extLst>
              <a:ext uri="{FF2B5EF4-FFF2-40B4-BE49-F238E27FC236}">
                <a16:creationId xmlns:a16="http://schemas.microsoft.com/office/drawing/2014/main" id="{AC4DF352-0144-48C8-8203-EC3A6929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08" y="2034470"/>
            <a:ext cx="5603842" cy="40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6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55C1-9B52-49EE-BF13-FF299FC3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TRANSISTORS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3FE6D-70B3-437B-9F22-D64490DB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DE61E961-0B07-4329-BE3D-4A68CEA57E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1" y="2263141"/>
            <a:ext cx="4354480" cy="38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analogia transistor">
            <a:extLst>
              <a:ext uri="{FF2B5EF4-FFF2-40B4-BE49-F238E27FC236}">
                <a16:creationId xmlns:a16="http://schemas.microsoft.com/office/drawing/2014/main" id="{DA27E69F-9077-4355-994F-A2AC2171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86" y="3036535"/>
            <a:ext cx="49815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1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55C1-9B52-49EE-BF13-FF299FC3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TRANSISTORS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3FE6D-70B3-437B-9F22-D64490DB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6146" name="Picture 2" descr="Resultado de imagem para transistor pnp e npn como chave">
            <a:extLst>
              <a:ext uri="{FF2B5EF4-FFF2-40B4-BE49-F238E27FC236}">
                <a16:creationId xmlns:a16="http://schemas.microsoft.com/office/drawing/2014/main" id="{2BF4C64D-652C-48E5-8DC3-DA3C019361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113260"/>
            <a:ext cx="6248400" cy="351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3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D3476-7193-492F-9DFE-1D3AD2EC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CATHODE COMÚM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2BA91D-9C9C-4146-B2BA-49336A1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3074" name="Picture 2" descr="Display de 7 Segmentos Catodo comÃºn">
            <a:extLst>
              <a:ext uri="{FF2B5EF4-FFF2-40B4-BE49-F238E27FC236}">
                <a16:creationId xmlns:a16="http://schemas.microsoft.com/office/drawing/2014/main" id="{C316E063-2689-433E-9765-43D9A3A21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87" y="2225041"/>
            <a:ext cx="5334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D3476-7193-492F-9DFE-1D3AD2EC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ANODE COMÚM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2BA91D-9C9C-4146-B2BA-49336A1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7170" name="Picture 2" descr="Display 7 Segmentos Anodo ComÃºn">
            <a:extLst>
              <a:ext uri="{FF2B5EF4-FFF2-40B4-BE49-F238E27FC236}">
                <a16:creationId xmlns:a16="http://schemas.microsoft.com/office/drawing/2014/main" id="{91F9ADB7-7ED1-4713-834F-F0DFCD732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56" y="1846263"/>
            <a:ext cx="655041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61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BE408-C4C6-4C5A-92D4-73AB02D5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MULTIPLEXAÇÃO DISPLAY 7 SEGMENTOS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A7BBE-242F-4D6E-87A2-70F523C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9218" name="Picture 2" descr="Display 7 Segmentos de 4 Digitos con Arduino">
            <a:extLst>
              <a:ext uri="{FF2B5EF4-FFF2-40B4-BE49-F238E27FC236}">
                <a16:creationId xmlns:a16="http://schemas.microsoft.com/office/drawing/2014/main" id="{BB8D0EF1-AFAD-4A74-BF0B-7AE960574D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2376302"/>
            <a:ext cx="8618537" cy="34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isplay 4 digitos">
            <a:extLst>
              <a:ext uri="{FF2B5EF4-FFF2-40B4-BE49-F238E27FC236}">
                <a16:creationId xmlns:a16="http://schemas.microsoft.com/office/drawing/2014/main" id="{0595701F-FAA8-43CF-B0A0-A8E63F00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140" y="2933701"/>
            <a:ext cx="4205254" cy="2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2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E1C27-30CF-4BE3-AD4C-B962AEB0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DISPLAY 7 SEGMENTOS </a:t>
            </a:r>
            <a:br>
              <a:rPr lang="es-419" b="1" dirty="0">
                <a:solidFill>
                  <a:srgbClr val="FF0000"/>
                </a:solidFill>
              </a:rPr>
            </a:br>
            <a:r>
              <a:rPr lang="es-419" b="1" dirty="0">
                <a:solidFill>
                  <a:srgbClr val="FF0000"/>
                </a:solidFill>
              </a:rPr>
              <a:t>CATHODE COMÚM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D441F1-7D62-4636-BE14-F78894C3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3076" name="Picture 4" descr="https://hetpro-store.com/TUTORIALES/wp-content/uploads/2018/01/Display-7-segmentos-catodo-comun-1.jpg">
            <a:extLst>
              <a:ext uri="{FF2B5EF4-FFF2-40B4-BE49-F238E27FC236}">
                <a16:creationId xmlns:a16="http://schemas.microsoft.com/office/drawing/2014/main" id="{C630CEB6-7BB8-4604-AA83-8CEACA1E82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46" y="1846263"/>
            <a:ext cx="598926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80C5AE-A5BF-4475-96E9-9622CBF3AE30}"/>
              </a:ext>
            </a:extLst>
          </p:cNvPr>
          <p:cNvSpPr/>
          <p:nvPr/>
        </p:nvSpPr>
        <p:spPr>
          <a:xfrm>
            <a:off x="1584941" y="1846263"/>
            <a:ext cx="1352550" cy="163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8D76C0-56C8-4A57-BF17-757BBB10773A}"/>
              </a:ext>
            </a:extLst>
          </p:cNvPr>
          <p:cNvSpPr/>
          <p:nvPr/>
        </p:nvSpPr>
        <p:spPr>
          <a:xfrm>
            <a:off x="1584941" y="1846263"/>
            <a:ext cx="421412" cy="373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8" name="Picture 6" descr="Imagen relacionada">
            <a:extLst>
              <a:ext uri="{FF2B5EF4-FFF2-40B4-BE49-F238E27FC236}">
                <a16:creationId xmlns:a16="http://schemas.microsoft.com/office/drawing/2014/main" id="{62CE13EC-B401-43C2-B9E2-7A2FA6B85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531" y="2448202"/>
            <a:ext cx="1847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57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E1C27-30CF-4BE3-AD4C-B962AEB0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DISPLAY 7 SEGMENTOS </a:t>
            </a:r>
            <a:br>
              <a:rPr lang="es-419" b="1" dirty="0">
                <a:solidFill>
                  <a:srgbClr val="FF0000"/>
                </a:solidFill>
              </a:rPr>
            </a:br>
            <a:r>
              <a:rPr lang="es-419" b="1" dirty="0">
                <a:solidFill>
                  <a:srgbClr val="FF0000"/>
                </a:solidFill>
              </a:rPr>
              <a:t>ANODE COMÚM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D441F1-7D62-4636-BE14-F78894C3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4100" name="Picture 4" descr="https://hetpro-store.com/TUTORIALES/wp-content/uploads/2018/01/Display-7-segmentos-anodo-comun.jpg">
            <a:extLst>
              <a:ext uri="{FF2B5EF4-FFF2-40B4-BE49-F238E27FC236}">
                <a16:creationId xmlns:a16="http://schemas.microsoft.com/office/drawing/2014/main" id="{CBB32C89-0265-499F-8761-8D87BFC29B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59" y="1979428"/>
            <a:ext cx="598926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87FB686-1B19-4270-8764-1F9511FB23DE}"/>
              </a:ext>
            </a:extLst>
          </p:cNvPr>
          <p:cNvSpPr/>
          <p:nvPr/>
        </p:nvSpPr>
        <p:spPr>
          <a:xfrm>
            <a:off x="1584941" y="1988306"/>
            <a:ext cx="1352550" cy="163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6C5D36C-4917-405E-9273-120C45F4626E}"/>
              </a:ext>
            </a:extLst>
          </p:cNvPr>
          <p:cNvSpPr/>
          <p:nvPr/>
        </p:nvSpPr>
        <p:spPr>
          <a:xfrm>
            <a:off x="1584941" y="1988306"/>
            <a:ext cx="421412" cy="373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6" descr="Imagen relacionada">
            <a:extLst>
              <a:ext uri="{FF2B5EF4-FFF2-40B4-BE49-F238E27FC236}">
                <a16:creationId xmlns:a16="http://schemas.microsoft.com/office/drawing/2014/main" id="{406A91FD-DB18-406C-AEFF-C20BA1296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531" y="2448202"/>
            <a:ext cx="1847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3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FA22-1B7A-4F48-B253-C4451489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EXEMPLO:</a:t>
            </a:r>
            <a:br>
              <a:rPr lang="es-419" b="1" dirty="0">
                <a:solidFill>
                  <a:srgbClr val="FF0000"/>
                </a:solidFill>
              </a:rPr>
            </a:br>
            <a:r>
              <a:rPr lang="es-419" b="1" dirty="0">
                <a:solidFill>
                  <a:srgbClr val="FF0000"/>
                </a:solidFill>
              </a:rPr>
              <a:t>CATHODE COMÚM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67F30A-6D00-4FFB-AE6D-C951F997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122" name="Picture 2" descr="Display de 7 Segmentos ">
            <a:extLst>
              <a:ext uri="{FF2B5EF4-FFF2-40B4-BE49-F238E27FC236}">
                <a16:creationId xmlns:a16="http://schemas.microsoft.com/office/drawing/2014/main" id="{BFD5D312-8712-4422-8522-9CCF2576B2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56" y="1846263"/>
            <a:ext cx="858181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0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DB659-BD03-488B-AAA1-F68AB8A7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TABELA</a:t>
            </a:r>
            <a:br>
              <a:rPr lang="es-419" b="1" dirty="0">
                <a:solidFill>
                  <a:srgbClr val="FF0000"/>
                </a:solidFill>
              </a:rPr>
            </a:br>
            <a:r>
              <a:rPr lang="es-419" b="1" dirty="0">
                <a:solidFill>
                  <a:srgbClr val="FF0000"/>
                </a:solidFill>
              </a:rPr>
              <a:t>CATHODE COMÚM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419483-1854-4D04-A3A5-9E9A9C5C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6148" name="Picture 4" descr="Display 7 Segmentos Catodo ComÃºn">
            <a:extLst>
              <a:ext uri="{FF2B5EF4-FFF2-40B4-BE49-F238E27FC236}">
                <a16:creationId xmlns:a16="http://schemas.microsoft.com/office/drawing/2014/main" id="{DF7D68CB-5FA7-4D24-BA1C-A5B87DAC9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092812"/>
            <a:ext cx="7553325" cy="372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6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DB659-BD03-488B-AAA1-F68AB8A7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TABELA</a:t>
            </a:r>
            <a:br>
              <a:rPr lang="es-419" b="1" dirty="0">
                <a:solidFill>
                  <a:srgbClr val="FF0000"/>
                </a:solidFill>
              </a:rPr>
            </a:br>
            <a:r>
              <a:rPr lang="es-419" b="1" dirty="0">
                <a:solidFill>
                  <a:srgbClr val="FF0000"/>
                </a:solidFill>
              </a:rPr>
              <a:t>ANODE COMÚM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419483-1854-4D04-A3A5-9E9A9C5C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" name="Picture 2" descr="Display 7 Segmentos Anodo ComÃºn">
            <a:extLst>
              <a:ext uri="{FF2B5EF4-FFF2-40B4-BE49-F238E27FC236}">
                <a16:creationId xmlns:a16="http://schemas.microsoft.com/office/drawing/2014/main" id="{0DE805D5-1D40-4AE3-866B-C0486B5764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2152650"/>
            <a:ext cx="7253705" cy="35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67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7A694-1C92-4250-925D-F0A7E808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PROBLEMA DO BOUNCE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E992E-ADD8-48C8-9245-B569F192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sistemas mecânicos como interruptores e botões podem apresentar um problema de ruído que a gente conhece como </a:t>
            </a:r>
            <a:r>
              <a:rPr lang="pt-BR" b="1" dirty="0" err="1"/>
              <a:t>Bounce</a:t>
            </a:r>
            <a:r>
              <a:rPr lang="pt-BR" b="1" dirty="0"/>
              <a:t>.</a:t>
            </a:r>
          </a:p>
          <a:p>
            <a:r>
              <a:rPr lang="pt-BR" dirty="0"/>
              <a:t>Ao pressionar um botão nós fazemos com que os seus contatos se choquem o que fará com que o botão trepide um pouco antes de se estabilizar. Esse fenômeno é similar ao que acontece com uma bolinha de </a:t>
            </a:r>
            <a:r>
              <a:rPr lang="pt-BR" dirty="0" err="1"/>
              <a:t>ping</a:t>
            </a:r>
            <a:r>
              <a:rPr lang="pt-BR" dirty="0"/>
              <a:t> </a:t>
            </a:r>
            <a:r>
              <a:rPr lang="pt-BR" dirty="0" err="1"/>
              <a:t>pong</a:t>
            </a:r>
            <a:r>
              <a:rPr lang="pt-BR" dirty="0"/>
              <a:t> quando jogada contra ao chão, que quica algumas vezes antes de se estabilizar. A figura abaixo mostra a forma de onda do sinal produzido pelo botão ao ser pressionado.</a:t>
            </a:r>
            <a:endParaRPr lang="pt-BR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25D18B-55B2-4F85-AE76-579D6626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Antirebote PIC Microcontrolador">
            <a:extLst>
              <a:ext uri="{FF2B5EF4-FFF2-40B4-BE49-F238E27FC236}">
                <a16:creationId xmlns:a16="http://schemas.microsoft.com/office/drawing/2014/main" id="{EC9A3FE3-24A4-4009-8EDA-A70BAF29C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7" y="4230794"/>
            <a:ext cx="19907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940E0-0795-4DBF-ABD3-1E4FD469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PROBLEMA DO BOUNCE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EEA6D0-9BF4-4959-9FDE-9EF9EFA6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" name="Picture 2" descr="Boton Arduino">
            <a:extLst>
              <a:ext uri="{FF2B5EF4-FFF2-40B4-BE49-F238E27FC236}">
                <a16:creationId xmlns:a16="http://schemas.microsoft.com/office/drawing/2014/main" id="{84B81FC6-359C-46CC-B70B-4C83DCDA56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305050"/>
            <a:ext cx="35052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0AF62F-5B16-40EC-AD2B-3B03F5C8A254}"/>
              </a:ext>
            </a:extLst>
          </p:cNvPr>
          <p:cNvSpPr txBox="1"/>
          <p:nvPr/>
        </p:nvSpPr>
        <p:spPr>
          <a:xfrm>
            <a:off x="4882718" y="1819923"/>
            <a:ext cx="6830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solucionar o problema do </a:t>
            </a:r>
            <a:r>
              <a:rPr lang="pt-BR" dirty="0" err="1"/>
              <a:t>Bounce</a:t>
            </a:r>
            <a:r>
              <a:rPr lang="pt-BR" dirty="0"/>
              <a:t>, simplesmente adicionamos um</a:t>
            </a:r>
          </a:p>
          <a:p>
            <a:r>
              <a:rPr lang="pt-BR" dirty="0"/>
              <a:t>Atraso de uns 100ms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B4F7C0-DA95-4548-8188-51D55B1D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62" y="3142984"/>
            <a:ext cx="43243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1238</TotalTime>
  <Words>582</Words>
  <Application>Microsoft Office PowerPoint</Application>
  <PresentationFormat>Panorámica</PresentationFormat>
  <Paragraphs>81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inherit</vt:lpstr>
      <vt:lpstr>Open Sans</vt:lpstr>
      <vt:lpstr>Retrospección</vt:lpstr>
      <vt:lpstr>DISPLAY 7 SEGMENTOS</vt:lpstr>
      <vt:lpstr>DISPLAY 7 SEGMENTOS</vt:lpstr>
      <vt:lpstr>DISPLAY 7 SEGMENTOS  CATHODE COMÚM</vt:lpstr>
      <vt:lpstr>DISPLAY 7 SEGMENTOS  ANODE COMÚM</vt:lpstr>
      <vt:lpstr>EXEMPLO: CATHODE COMÚM</vt:lpstr>
      <vt:lpstr>TABELA CATHODE COMÚM</vt:lpstr>
      <vt:lpstr>TABELA ANODE COMÚM</vt:lpstr>
      <vt:lpstr>PROBLEMA DO BOUNCE</vt:lpstr>
      <vt:lpstr>PROBLEMA DO BOUNCE</vt:lpstr>
      <vt:lpstr>PROBLEMA DO BOUNCE</vt:lpstr>
      <vt:lpstr>RESISTENCIAS PULL-UP</vt:lpstr>
      <vt:lpstr>RESISTENCIAS PULL-UP</vt:lpstr>
      <vt:lpstr>Exemplo 2</vt:lpstr>
      <vt:lpstr>TABELA CATHODE COMÚM</vt:lpstr>
      <vt:lpstr>TABELA ANODE COMÚM</vt:lpstr>
      <vt:lpstr>FUNÇÃO BITREAD</vt:lpstr>
      <vt:lpstr>MULTIPLEXAÇÃO DISPLAY 7 SEGMENTOS</vt:lpstr>
      <vt:lpstr>MULTIPLEXAÇÃO DISPLAY 7 SEGMENTOS</vt:lpstr>
      <vt:lpstr>CATHODE COMÚM</vt:lpstr>
      <vt:lpstr>TRANSISTORS</vt:lpstr>
      <vt:lpstr>TRANSISTORS</vt:lpstr>
      <vt:lpstr>TRANSISTORS</vt:lpstr>
      <vt:lpstr>CATHODE COMÚM</vt:lpstr>
      <vt:lpstr>ANODE COMÚM</vt:lpstr>
      <vt:lpstr>MULTIPLEXAÇÃO DISPLAY 7 SEGMENTOS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SAÍDAS DIGITAIS DO ARDUINO</dc:title>
  <dc:creator>Sergio</dc:creator>
  <cp:lastModifiedBy>Sergio</cp:lastModifiedBy>
  <cp:revision>40</cp:revision>
  <dcterms:created xsi:type="dcterms:W3CDTF">2019-05-04T19:58:29Z</dcterms:created>
  <dcterms:modified xsi:type="dcterms:W3CDTF">2019-06-08T05:02:58Z</dcterms:modified>
</cp:coreProperties>
</file>