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1" autoAdjust="0"/>
    <p:restoredTop sz="84481" autoAdjust="0"/>
  </p:normalViewPr>
  <p:slideViewPr>
    <p:cSldViewPr snapToGrid="0">
      <p:cViewPr varScale="1">
        <p:scale>
          <a:sx n="72" d="100"/>
          <a:sy n="72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14/7/2019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5691-CFF2-4A80-9B6D-67A4F4C02A3C}" type="datetime1">
              <a:rPr lang="es-419" smtClean="0"/>
              <a:t>14/7/2019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A4C-9708-407C-B852-EFA65AA54032}" type="datetime1">
              <a:rPr lang="es-419" smtClean="0"/>
              <a:t>14/7/2019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BF2-2C96-464B-A1C9-0EC51F0086A7}" type="datetime1">
              <a:rPr lang="es-419" smtClean="0"/>
              <a:t>14/7/2019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2B70-5843-45F4-A14B-E351141DEBC9}" type="datetime1">
              <a:rPr lang="es-419" smtClean="0"/>
              <a:t>14/7/2019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0AC-2854-42D9-B9B5-0B060D23A00F}" type="datetime1">
              <a:rPr lang="es-419" smtClean="0"/>
              <a:t>14/7/2019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448-BE6C-4CAA-B37A-9CAF9DDD938F}" type="datetime1">
              <a:rPr lang="es-419" smtClean="0"/>
              <a:t>14/7/2019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385-4F27-440B-AF0D-61EC8E14CF56}" type="datetime1">
              <a:rPr lang="es-419" smtClean="0"/>
              <a:t>14/7/2019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0B0A-9BA7-4941-AC84-0612E3C15440}" type="datetime1">
              <a:rPr lang="es-419" smtClean="0"/>
              <a:t>14/7/2019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6AD-4928-438C-B771-8A0C346CBC1C}" type="datetime1">
              <a:rPr lang="es-419" smtClean="0"/>
              <a:t>14/7/2019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3F5CAF-9E03-45DB-8BA2-388212E548F9}" type="datetime1">
              <a:rPr lang="es-419" smtClean="0"/>
              <a:t>14/7/2019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3C3-0F71-4F2C-89E6-631F2AB6FAF0}" type="datetime1">
              <a:rPr lang="es-419" smtClean="0"/>
              <a:t>14/7/2019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F0F472-6349-4F19-AAE5-BC4BC551D6E1}" type="datetime1">
              <a:rPr lang="es-419" smtClean="0"/>
              <a:t>14/7/2019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Interrupções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Arduino  -  Escola Piloto  -  Sergio Andres Castaño Giraldo</a:t>
            </a:r>
          </a:p>
        </p:txBody>
      </p:sp>
      <p:pic>
        <p:nvPicPr>
          <p:cNvPr id="6" name="Imagen 5" descr="Imagen que contiene objeto, kit de primeros auxilios&#10;&#10;Descripción generada automáticamente">
            <a:extLst>
              <a:ext uri="{FF2B5EF4-FFF2-40B4-BE49-F238E27FC236}">
                <a16:creationId xmlns:a16="http://schemas.microsoft.com/office/drawing/2014/main" id="{D162D669-4CE4-436A-AF48-552EF8A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25" y="276842"/>
            <a:ext cx="2007981" cy="13665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AF5784-EACC-4608-9ACF-993759749049}"/>
              </a:ext>
            </a:extLst>
          </p:cNvPr>
          <p:cNvSpPr txBox="1"/>
          <p:nvPr/>
        </p:nvSpPr>
        <p:spPr>
          <a:xfrm>
            <a:off x="4160172" y="4924667"/>
            <a:ext cx="393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sergio@peq.coppe.ufrj.br</a:t>
            </a:r>
          </a:p>
        </p:txBody>
      </p:sp>
      <p:pic>
        <p:nvPicPr>
          <p:cNvPr id="1028" name="Picture 4" descr="Resultado de imagen para escola piloto peq">
            <a:extLst>
              <a:ext uri="{FF2B5EF4-FFF2-40B4-BE49-F238E27FC236}">
                <a16:creationId xmlns:a16="http://schemas.microsoft.com/office/drawing/2014/main" id="{B6D182A9-9728-4AD5-B916-0F5CB6A9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5" y="66402"/>
            <a:ext cx="3453831" cy="18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38EDF-44F9-4005-A376-82D9C077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>
                <a:solidFill>
                  <a:srgbClr val="FF0000"/>
                </a:solidFill>
              </a:rPr>
              <a:t>DeBounce</a:t>
            </a:r>
            <a:r>
              <a:rPr lang="pt-BR" b="1" dirty="0">
                <a:solidFill>
                  <a:srgbClr val="FF0000"/>
                </a:solidFill>
              </a:rPr>
              <a:t> com Sistemas Mecânicos e Interrupções</a:t>
            </a:r>
          </a:p>
        </p:txBody>
      </p:sp>
      <p:pic>
        <p:nvPicPr>
          <p:cNvPr id="6" name="Marcador de contenido 5" descr="Imagen que contiene texto, marcador&#10;&#10;Descripción generada automáticamente">
            <a:extLst>
              <a:ext uri="{FF2B5EF4-FFF2-40B4-BE49-F238E27FC236}">
                <a16:creationId xmlns:a16="http://schemas.microsoft.com/office/drawing/2014/main" id="{000DBBB4-E7CD-41C5-A9D4-0A1423A7A5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7" y="2028650"/>
            <a:ext cx="3840649" cy="3840445"/>
          </a:xfrm>
        </p:spPr>
      </p:pic>
      <p:pic>
        <p:nvPicPr>
          <p:cNvPr id="5" name="Marcador de contenido 4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18CCE27B-9EB1-4270-900E-561A25F99C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04" y="1846263"/>
            <a:ext cx="5490275" cy="4481379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056882-55E7-4DD9-9277-BCDD55E8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100944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3034A46-739F-406E-9BA6-18B3D6BB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Capacitor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6C636EA-2001-46DB-9400-179B222A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3" y="1726601"/>
            <a:ext cx="10058400" cy="1956118"/>
          </a:xfrm>
        </p:spPr>
        <p:txBody>
          <a:bodyPr/>
          <a:lstStyle/>
          <a:p>
            <a:r>
              <a:rPr lang="pt-BR" altLang="pt-BR" dirty="0">
                <a:solidFill>
                  <a:schemeClr val="tx1"/>
                </a:solidFill>
                <a:latin typeface="Lucida Casual" pitchFamily="66" charset="0"/>
              </a:rPr>
              <a:t>O capacitor é um componente capaz de armazenar cargas elétricas, sendo largamente empregado nos circuitos eletrônicos.</a:t>
            </a:r>
            <a:endParaRPr lang="pt-BR" altLang="pt-BR" sz="1100" dirty="0">
              <a:solidFill>
                <a:schemeClr val="tx1"/>
              </a:solidFill>
              <a:latin typeface="Lucida Casual" pitchFamily="66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</a:pPr>
            <a:r>
              <a:rPr lang="pt-BR" altLang="pt-BR" dirty="0">
                <a:solidFill>
                  <a:schemeClr val="tx1"/>
                </a:solidFill>
                <a:latin typeface="Lucida Casual" pitchFamily="66" charset="0"/>
              </a:rPr>
              <a:t>Composto basicamente de duas placas de material condutor, 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</a:pPr>
            <a:r>
              <a:rPr lang="pt-BR" altLang="pt-BR" dirty="0">
                <a:solidFill>
                  <a:schemeClr val="tx1"/>
                </a:solidFill>
                <a:latin typeface="Lucida Casual" pitchFamily="66" charset="0"/>
              </a:rPr>
              <a:t>As placas são denominadas de armaduras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</a:pPr>
            <a:r>
              <a:rPr lang="pt-BR" altLang="pt-BR" dirty="0">
                <a:solidFill>
                  <a:schemeClr val="tx1"/>
                </a:solidFill>
                <a:latin typeface="Lucida Casual" pitchFamily="66" charset="0"/>
              </a:rPr>
              <a:t>São isoladas eletricamente entre si por um material isolante chamado dielétrico.</a:t>
            </a:r>
          </a:p>
          <a:p>
            <a:endParaRPr lang="pt-B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756C9-6DD8-4B26-AD47-7A0BF25F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grpSp>
        <p:nvGrpSpPr>
          <p:cNvPr id="8" name="Group 59">
            <a:extLst>
              <a:ext uri="{FF2B5EF4-FFF2-40B4-BE49-F238E27FC236}">
                <a16:creationId xmlns:a16="http://schemas.microsoft.com/office/drawing/2014/main" id="{4659B883-6C9D-45DD-8260-F616FCE6D09D}"/>
              </a:ext>
            </a:extLst>
          </p:cNvPr>
          <p:cNvGrpSpPr>
            <a:grpSpLocks/>
          </p:cNvGrpSpPr>
          <p:nvPr/>
        </p:nvGrpSpPr>
        <p:grpSpPr bwMode="auto">
          <a:xfrm>
            <a:off x="3171751" y="3868032"/>
            <a:ext cx="4441160" cy="2111375"/>
            <a:chOff x="933" y="1700"/>
            <a:chExt cx="3533" cy="2062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657373E5-6318-40B5-BC79-25A5539FA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" y="2809"/>
              <a:ext cx="14" cy="953"/>
            </a:xfrm>
            <a:custGeom>
              <a:avLst/>
              <a:gdLst>
                <a:gd name="T0" fmla="*/ 8 w 14"/>
                <a:gd name="T1" fmla="*/ 953 h 953"/>
                <a:gd name="T2" fmla="*/ 14 w 14"/>
                <a:gd name="T3" fmla="*/ 953 h 953"/>
                <a:gd name="T4" fmla="*/ 14 w 14"/>
                <a:gd name="T5" fmla="*/ 0 h 953"/>
                <a:gd name="T6" fmla="*/ 0 w 14"/>
                <a:gd name="T7" fmla="*/ 0 h 953"/>
                <a:gd name="T8" fmla="*/ 0 w 14"/>
                <a:gd name="T9" fmla="*/ 953 h 953"/>
                <a:gd name="T10" fmla="*/ 8 w 14"/>
                <a:gd name="T11" fmla="*/ 953 h 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953">
                  <a:moveTo>
                    <a:pt x="8" y="953"/>
                  </a:moveTo>
                  <a:lnTo>
                    <a:pt x="14" y="953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953"/>
                  </a:lnTo>
                  <a:lnTo>
                    <a:pt x="8" y="95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6ABF0990-8080-43A7-8245-960D156F1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2778"/>
              <a:ext cx="463" cy="648"/>
            </a:xfrm>
            <a:custGeom>
              <a:avLst/>
              <a:gdLst>
                <a:gd name="T0" fmla="*/ 463 w 463"/>
                <a:gd name="T1" fmla="*/ 0 h 648"/>
                <a:gd name="T2" fmla="*/ 463 w 463"/>
                <a:gd name="T3" fmla="*/ 54 h 648"/>
                <a:gd name="T4" fmla="*/ 0 w 463"/>
                <a:gd name="T5" fmla="*/ 648 h 648"/>
                <a:gd name="T6" fmla="*/ 0 w 463"/>
                <a:gd name="T7" fmla="*/ 596 h 648"/>
                <a:gd name="T8" fmla="*/ 463 w 463"/>
                <a:gd name="T9" fmla="*/ 0 h 6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3" h="648">
                  <a:moveTo>
                    <a:pt x="463" y="0"/>
                  </a:moveTo>
                  <a:lnTo>
                    <a:pt x="463" y="54"/>
                  </a:lnTo>
                  <a:lnTo>
                    <a:pt x="0" y="648"/>
                  </a:lnTo>
                  <a:lnTo>
                    <a:pt x="0" y="596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8D130F1-D51B-4A64-B985-3165B8407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778"/>
              <a:ext cx="14" cy="58"/>
            </a:xfrm>
            <a:custGeom>
              <a:avLst/>
              <a:gdLst>
                <a:gd name="T0" fmla="*/ 12 w 14"/>
                <a:gd name="T1" fmla="*/ 58 h 58"/>
                <a:gd name="T2" fmla="*/ 14 w 14"/>
                <a:gd name="T3" fmla="*/ 54 h 58"/>
                <a:gd name="T4" fmla="*/ 14 w 14"/>
                <a:gd name="T5" fmla="*/ 0 h 58"/>
                <a:gd name="T6" fmla="*/ 0 w 14"/>
                <a:gd name="T7" fmla="*/ 0 h 58"/>
                <a:gd name="T8" fmla="*/ 0 w 14"/>
                <a:gd name="T9" fmla="*/ 54 h 58"/>
                <a:gd name="T10" fmla="*/ 2 w 14"/>
                <a:gd name="T11" fmla="*/ 49 h 58"/>
                <a:gd name="T12" fmla="*/ 12 w 14"/>
                <a:gd name="T13" fmla="*/ 58 h 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58">
                  <a:moveTo>
                    <a:pt x="12" y="58"/>
                  </a:move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2" y="49"/>
                  </a:lnTo>
                  <a:lnTo>
                    <a:pt x="1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44D5EC6-8A6F-42AC-A557-E63B1AAB7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2827"/>
              <a:ext cx="473" cy="604"/>
            </a:xfrm>
            <a:custGeom>
              <a:avLst/>
              <a:gdLst>
                <a:gd name="T0" fmla="*/ 0 w 473"/>
                <a:gd name="T1" fmla="*/ 599 h 604"/>
                <a:gd name="T2" fmla="*/ 12 w 473"/>
                <a:gd name="T3" fmla="*/ 604 h 604"/>
                <a:gd name="T4" fmla="*/ 473 w 473"/>
                <a:gd name="T5" fmla="*/ 9 h 604"/>
                <a:gd name="T6" fmla="*/ 463 w 473"/>
                <a:gd name="T7" fmla="*/ 0 h 604"/>
                <a:gd name="T8" fmla="*/ 2 w 473"/>
                <a:gd name="T9" fmla="*/ 596 h 604"/>
                <a:gd name="T10" fmla="*/ 13 w 473"/>
                <a:gd name="T11" fmla="*/ 599 h 604"/>
                <a:gd name="T12" fmla="*/ 0 w 473"/>
                <a:gd name="T13" fmla="*/ 599 h 6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604">
                  <a:moveTo>
                    <a:pt x="0" y="599"/>
                  </a:moveTo>
                  <a:lnTo>
                    <a:pt x="12" y="604"/>
                  </a:lnTo>
                  <a:lnTo>
                    <a:pt x="473" y="9"/>
                  </a:lnTo>
                  <a:lnTo>
                    <a:pt x="463" y="0"/>
                  </a:lnTo>
                  <a:lnTo>
                    <a:pt x="2" y="596"/>
                  </a:lnTo>
                  <a:lnTo>
                    <a:pt x="13" y="599"/>
                  </a:lnTo>
                  <a:lnTo>
                    <a:pt x="0" y="5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6DF6DEA-C8A3-4C18-AB81-F70FB60F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3370"/>
              <a:ext cx="13" cy="56"/>
            </a:xfrm>
            <a:custGeom>
              <a:avLst/>
              <a:gdLst>
                <a:gd name="T0" fmla="*/ 2 w 13"/>
                <a:gd name="T1" fmla="*/ 0 h 56"/>
                <a:gd name="T2" fmla="*/ 0 w 13"/>
                <a:gd name="T3" fmla="*/ 4 h 56"/>
                <a:gd name="T4" fmla="*/ 0 w 13"/>
                <a:gd name="T5" fmla="*/ 56 h 56"/>
                <a:gd name="T6" fmla="*/ 13 w 13"/>
                <a:gd name="T7" fmla="*/ 56 h 56"/>
                <a:gd name="T8" fmla="*/ 13 w 13"/>
                <a:gd name="T9" fmla="*/ 4 h 56"/>
                <a:gd name="T10" fmla="*/ 12 w 13"/>
                <a:gd name="T11" fmla="*/ 9 h 56"/>
                <a:gd name="T12" fmla="*/ 2 w 13"/>
                <a:gd name="T13" fmla="*/ 0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56">
                  <a:moveTo>
                    <a:pt x="2" y="0"/>
                  </a:moveTo>
                  <a:lnTo>
                    <a:pt x="0" y="4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"/>
                  </a:lnTo>
                  <a:lnTo>
                    <a:pt x="12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FC372FB-6EAC-4FDF-B55B-C9F45DEAC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" y="2775"/>
              <a:ext cx="473" cy="604"/>
            </a:xfrm>
            <a:custGeom>
              <a:avLst/>
              <a:gdLst>
                <a:gd name="T0" fmla="*/ 473 w 473"/>
                <a:gd name="T1" fmla="*/ 3 h 604"/>
                <a:gd name="T2" fmla="*/ 461 w 473"/>
                <a:gd name="T3" fmla="*/ 0 h 604"/>
                <a:gd name="T4" fmla="*/ 0 w 473"/>
                <a:gd name="T5" fmla="*/ 595 h 604"/>
                <a:gd name="T6" fmla="*/ 10 w 473"/>
                <a:gd name="T7" fmla="*/ 604 h 604"/>
                <a:gd name="T8" fmla="*/ 471 w 473"/>
                <a:gd name="T9" fmla="*/ 7 h 604"/>
                <a:gd name="T10" fmla="*/ 459 w 473"/>
                <a:gd name="T11" fmla="*/ 3 h 604"/>
                <a:gd name="T12" fmla="*/ 473 w 473"/>
                <a:gd name="T13" fmla="*/ 3 h 6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604">
                  <a:moveTo>
                    <a:pt x="473" y="3"/>
                  </a:moveTo>
                  <a:lnTo>
                    <a:pt x="461" y="0"/>
                  </a:lnTo>
                  <a:lnTo>
                    <a:pt x="0" y="595"/>
                  </a:lnTo>
                  <a:lnTo>
                    <a:pt x="10" y="604"/>
                  </a:lnTo>
                  <a:lnTo>
                    <a:pt x="471" y="7"/>
                  </a:lnTo>
                  <a:lnTo>
                    <a:pt x="459" y="3"/>
                  </a:lnTo>
                  <a:lnTo>
                    <a:pt x="47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311ADD6-DF8B-4E02-9C61-44DEBEF7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3192"/>
              <a:ext cx="1563" cy="234"/>
            </a:xfrm>
            <a:custGeom>
              <a:avLst/>
              <a:gdLst>
                <a:gd name="T0" fmla="*/ 1563 w 1563"/>
                <a:gd name="T1" fmla="*/ 182 h 234"/>
                <a:gd name="T2" fmla="*/ 1563 w 1563"/>
                <a:gd name="T3" fmla="*/ 234 h 234"/>
                <a:gd name="T4" fmla="*/ 0 w 1563"/>
                <a:gd name="T5" fmla="*/ 54 h 234"/>
                <a:gd name="T6" fmla="*/ 0 w 1563"/>
                <a:gd name="T7" fmla="*/ 0 h 234"/>
                <a:gd name="T8" fmla="*/ 1563 w 1563"/>
                <a:gd name="T9" fmla="*/ 182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3" h="234">
                  <a:moveTo>
                    <a:pt x="1563" y="182"/>
                  </a:moveTo>
                  <a:lnTo>
                    <a:pt x="1563" y="234"/>
                  </a:lnTo>
                  <a:lnTo>
                    <a:pt x="0" y="54"/>
                  </a:lnTo>
                  <a:lnTo>
                    <a:pt x="0" y="0"/>
                  </a:lnTo>
                  <a:lnTo>
                    <a:pt x="1563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292912C-8580-490C-9229-686738C9D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3374"/>
              <a:ext cx="13" cy="60"/>
            </a:xfrm>
            <a:custGeom>
              <a:avLst/>
              <a:gdLst>
                <a:gd name="T0" fmla="*/ 6 w 13"/>
                <a:gd name="T1" fmla="*/ 60 h 60"/>
                <a:gd name="T2" fmla="*/ 13 w 13"/>
                <a:gd name="T3" fmla="*/ 52 h 60"/>
                <a:gd name="T4" fmla="*/ 13 w 13"/>
                <a:gd name="T5" fmla="*/ 0 h 60"/>
                <a:gd name="T6" fmla="*/ 0 w 13"/>
                <a:gd name="T7" fmla="*/ 0 h 60"/>
                <a:gd name="T8" fmla="*/ 0 w 13"/>
                <a:gd name="T9" fmla="*/ 52 h 60"/>
                <a:gd name="T10" fmla="*/ 7 w 13"/>
                <a:gd name="T11" fmla="*/ 46 h 60"/>
                <a:gd name="T12" fmla="*/ 6 w 13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60">
                  <a:moveTo>
                    <a:pt x="6" y="60"/>
                  </a:moveTo>
                  <a:lnTo>
                    <a:pt x="13" y="5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7" y="46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89FB2B9-A19E-4398-A3B1-1A10DFF95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3238"/>
              <a:ext cx="1572" cy="196"/>
            </a:xfrm>
            <a:custGeom>
              <a:avLst/>
              <a:gdLst>
                <a:gd name="T0" fmla="*/ 0 w 1572"/>
                <a:gd name="T1" fmla="*/ 8 h 196"/>
                <a:gd name="T2" fmla="*/ 6 w 1572"/>
                <a:gd name="T3" fmla="*/ 14 h 196"/>
                <a:gd name="T4" fmla="*/ 1571 w 1572"/>
                <a:gd name="T5" fmla="*/ 196 h 196"/>
                <a:gd name="T6" fmla="*/ 1572 w 1572"/>
                <a:gd name="T7" fmla="*/ 182 h 196"/>
                <a:gd name="T8" fmla="*/ 8 w 1572"/>
                <a:gd name="T9" fmla="*/ 0 h 196"/>
                <a:gd name="T10" fmla="*/ 14 w 1572"/>
                <a:gd name="T11" fmla="*/ 8 h 196"/>
                <a:gd name="T12" fmla="*/ 0 w 1572"/>
                <a:gd name="T13" fmla="*/ 8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72" h="196">
                  <a:moveTo>
                    <a:pt x="0" y="8"/>
                  </a:moveTo>
                  <a:lnTo>
                    <a:pt x="6" y="14"/>
                  </a:lnTo>
                  <a:lnTo>
                    <a:pt x="1571" y="196"/>
                  </a:lnTo>
                  <a:lnTo>
                    <a:pt x="1572" y="182"/>
                  </a:lnTo>
                  <a:lnTo>
                    <a:pt x="8" y="0"/>
                  </a:lnTo>
                  <a:lnTo>
                    <a:pt x="1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A4FBFFD-F527-4A76-AC26-AC3FDDD1A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3186"/>
              <a:ext cx="14" cy="60"/>
            </a:xfrm>
            <a:custGeom>
              <a:avLst/>
              <a:gdLst>
                <a:gd name="T0" fmla="*/ 8 w 14"/>
                <a:gd name="T1" fmla="*/ 0 h 60"/>
                <a:gd name="T2" fmla="*/ 0 w 14"/>
                <a:gd name="T3" fmla="*/ 6 h 60"/>
                <a:gd name="T4" fmla="*/ 0 w 14"/>
                <a:gd name="T5" fmla="*/ 60 h 60"/>
                <a:gd name="T6" fmla="*/ 14 w 14"/>
                <a:gd name="T7" fmla="*/ 60 h 60"/>
                <a:gd name="T8" fmla="*/ 14 w 14"/>
                <a:gd name="T9" fmla="*/ 6 h 60"/>
                <a:gd name="T10" fmla="*/ 6 w 14"/>
                <a:gd name="T11" fmla="*/ 14 h 60"/>
                <a:gd name="T12" fmla="*/ 8 w 14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60">
                  <a:moveTo>
                    <a:pt x="8" y="0"/>
                  </a:moveTo>
                  <a:lnTo>
                    <a:pt x="0" y="6"/>
                  </a:lnTo>
                  <a:lnTo>
                    <a:pt x="0" y="60"/>
                  </a:lnTo>
                  <a:lnTo>
                    <a:pt x="14" y="60"/>
                  </a:lnTo>
                  <a:lnTo>
                    <a:pt x="14" y="6"/>
                  </a:lnTo>
                  <a:lnTo>
                    <a:pt x="6" y="1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3067AC9-6304-4C9C-AEAE-4A181429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3186"/>
              <a:ext cx="1572" cy="194"/>
            </a:xfrm>
            <a:custGeom>
              <a:avLst/>
              <a:gdLst>
                <a:gd name="T0" fmla="*/ 1572 w 1572"/>
                <a:gd name="T1" fmla="*/ 188 h 194"/>
                <a:gd name="T2" fmla="*/ 1566 w 1572"/>
                <a:gd name="T3" fmla="*/ 182 h 194"/>
                <a:gd name="T4" fmla="*/ 2 w 1572"/>
                <a:gd name="T5" fmla="*/ 0 h 194"/>
                <a:gd name="T6" fmla="*/ 0 w 1572"/>
                <a:gd name="T7" fmla="*/ 14 h 194"/>
                <a:gd name="T8" fmla="*/ 1565 w 1572"/>
                <a:gd name="T9" fmla="*/ 194 h 194"/>
                <a:gd name="T10" fmla="*/ 1559 w 1572"/>
                <a:gd name="T11" fmla="*/ 188 h 194"/>
                <a:gd name="T12" fmla="*/ 1572 w 1572"/>
                <a:gd name="T13" fmla="*/ 188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72" h="194">
                  <a:moveTo>
                    <a:pt x="1572" y="188"/>
                  </a:moveTo>
                  <a:lnTo>
                    <a:pt x="1566" y="182"/>
                  </a:lnTo>
                  <a:lnTo>
                    <a:pt x="2" y="0"/>
                  </a:lnTo>
                  <a:lnTo>
                    <a:pt x="0" y="14"/>
                  </a:lnTo>
                  <a:lnTo>
                    <a:pt x="1565" y="194"/>
                  </a:lnTo>
                  <a:lnTo>
                    <a:pt x="1559" y="188"/>
                  </a:lnTo>
                  <a:lnTo>
                    <a:pt x="1572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D53347C-C62E-4989-8BD2-774133C9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2598"/>
              <a:ext cx="2026" cy="776"/>
            </a:xfrm>
            <a:custGeom>
              <a:avLst/>
              <a:gdLst>
                <a:gd name="T0" fmla="*/ 461 w 2026"/>
                <a:gd name="T1" fmla="*/ 0 h 776"/>
                <a:gd name="T2" fmla="*/ 2026 w 2026"/>
                <a:gd name="T3" fmla="*/ 180 h 776"/>
                <a:gd name="T4" fmla="*/ 1563 w 2026"/>
                <a:gd name="T5" fmla="*/ 776 h 776"/>
                <a:gd name="T6" fmla="*/ 0 w 2026"/>
                <a:gd name="T7" fmla="*/ 594 h 776"/>
                <a:gd name="T8" fmla="*/ 461 w 2026"/>
                <a:gd name="T9" fmla="*/ 0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6" h="776">
                  <a:moveTo>
                    <a:pt x="461" y="0"/>
                  </a:moveTo>
                  <a:lnTo>
                    <a:pt x="2026" y="180"/>
                  </a:lnTo>
                  <a:lnTo>
                    <a:pt x="1563" y="776"/>
                  </a:lnTo>
                  <a:lnTo>
                    <a:pt x="0" y="594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157E433-F3C5-42AB-A9BC-13440B975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" y="2590"/>
              <a:ext cx="1569" cy="195"/>
            </a:xfrm>
            <a:custGeom>
              <a:avLst/>
              <a:gdLst>
                <a:gd name="T0" fmla="*/ 1569 w 1569"/>
                <a:gd name="T1" fmla="*/ 192 h 195"/>
                <a:gd name="T2" fmla="*/ 1565 w 1569"/>
                <a:gd name="T3" fmla="*/ 182 h 195"/>
                <a:gd name="T4" fmla="*/ 1 w 1569"/>
                <a:gd name="T5" fmla="*/ 0 h 195"/>
                <a:gd name="T6" fmla="*/ 0 w 1569"/>
                <a:gd name="T7" fmla="*/ 14 h 195"/>
                <a:gd name="T8" fmla="*/ 1563 w 1569"/>
                <a:gd name="T9" fmla="*/ 195 h 195"/>
                <a:gd name="T10" fmla="*/ 1559 w 1569"/>
                <a:gd name="T11" fmla="*/ 185 h 195"/>
                <a:gd name="T12" fmla="*/ 1569 w 1569"/>
                <a:gd name="T13" fmla="*/ 192 h 1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69" h="195">
                  <a:moveTo>
                    <a:pt x="1569" y="192"/>
                  </a:moveTo>
                  <a:lnTo>
                    <a:pt x="1565" y="182"/>
                  </a:lnTo>
                  <a:lnTo>
                    <a:pt x="1" y="0"/>
                  </a:lnTo>
                  <a:lnTo>
                    <a:pt x="0" y="14"/>
                  </a:lnTo>
                  <a:lnTo>
                    <a:pt x="1563" y="195"/>
                  </a:lnTo>
                  <a:lnTo>
                    <a:pt x="1559" y="185"/>
                  </a:lnTo>
                  <a:lnTo>
                    <a:pt x="1569" y="1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C4432B9-8B97-4F18-B30C-43E07912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" y="2775"/>
              <a:ext cx="471" cy="605"/>
            </a:xfrm>
            <a:custGeom>
              <a:avLst/>
              <a:gdLst>
                <a:gd name="T0" fmla="*/ 4 w 471"/>
                <a:gd name="T1" fmla="*/ 605 h 605"/>
                <a:gd name="T2" fmla="*/ 10 w 471"/>
                <a:gd name="T3" fmla="*/ 602 h 605"/>
                <a:gd name="T4" fmla="*/ 471 w 471"/>
                <a:gd name="T5" fmla="*/ 7 h 605"/>
                <a:gd name="T6" fmla="*/ 461 w 471"/>
                <a:gd name="T7" fmla="*/ 0 h 605"/>
                <a:gd name="T8" fmla="*/ 0 w 471"/>
                <a:gd name="T9" fmla="*/ 595 h 605"/>
                <a:gd name="T10" fmla="*/ 5 w 471"/>
                <a:gd name="T11" fmla="*/ 592 h 605"/>
                <a:gd name="T12" fmla="*/ 4 w 471"/>
                <a:gd name="T13" fmla="*/ 605 h 6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1" h="605">
                  <a:moveTo>
                    <a:pt x="4" y="605"/>
                  </a:moveTo>
                  <a:lnTo>
                    <a:pt x="10" y="602"/>
                  </a:lnTo>
                  <a:lnTo>
                    <a:pt x="471" y="7"/>
                  </a:lnTo>
                  <a:lnTo>
                    <a:pt x="461" y="0"/>
                  </a:lnTo>
                  <a:lnTo>
                    <a:pt x="0" y="595"/>
                  </a:lnTo>
                  <a:lnTo>
                    <a:pt x="5" y="592"/>
                  </a:lnTo>
                  <a:lnTo>
                    <a:pt x="4" y="6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0F707E8-CADA-41C3-8120-4A62D0125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3185"/>
              <a:ext cx="1570" cy="195"/>
            </a:xfrm>
            <a:custGeom>
              <a:avLst/>
              <a:gdLst>
                <a:gd name="T0" fmla="*/ 0 w 1570"/>
                <a:gd name="T1" fmla="*/ 3 h 195"/>
                <a:gd name="T2" fmla="*/ 4 w 1570"/>
                <a:gd name="T3" fmla="*/ 13 h 195"/>
                <a:gd name="T4" fmla="*/ 1569 w 1570"/>
                <a:gd name="T5" fmla="*/ 195 h 195"/>
                <a:gd name="T6" fmla="*/ 1570 w 1570"/>
                <a:gd name="T7" fmla="*/ 182 h 195"/>
                <a:gd name="T8" fmla="*/ 6 w 1570"/>
                <a:gd name="T9" fmla="*/ 0 h 195"/>
                <a:gd name="T10" fmla="*/ 10 w 1570"/>
                <a:gd name="T11" fmla="*/ 12 h 195"/>
                <a:gd name="T12" fmla="*/ 0 w 1570"/>
                <a:gd name="T13" fmla="*/ 3 h 1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70" h="195">
                  <a:moveTo>
                    <a:pt x="0" y="3"/>
                  </a:moveTo>
                  <a:lnTo>
                    <a:pt x="4" y="13"/>
                  </a:lnTo>
                  <a:lnTo>
                    <a:pt x="1569" y="195"/>
                  </a:lnTo>
                  <a:lnTo>
                    <a:pt x="1570" y="182"/>
                  </a:lnTo>
                  <a:lnTo>
                    <a:pt x="6" y="0"/>
                  </a:lnTo>
                  <a:lnTo>
                    <a:pt x="10" y="1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9423B1A-242C-496A-9DC8-65F7200A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2590"/>
              <a:ext cx="473" cy="607"/>
            </a:xfrm>
            <a:custGeom>
              <a:avLst/>
              <a:gdLst>
                <a:gd name="T0" fmla="*/ 468 w 473"/>
                <a:gd name="T1" fmla="*/ 0 h 607"/>
                <a:gd name="T2" fmla="*/ 462 w 473"/>
                <a:gd name="T3" fmla="*/ 3 h 607"/>
                <a:gd name="T4" fmla="*/ 0 w 473"/>
                <a:gd name="T5" fmla="*/ 598 h 607"/>
                <a:gd name="T6" fmla="*/ 10 w 473"/>
                <a:gd name="T7" fmla="*/ 607 h 607"/>
                <a:gd name="T8" fmla="*/ 473 w 473"/>
                <a:gd name="T9" fmla="*/ 11 h 607"/>
                <a:gd name="T10" fmla="*/ 467 w 473"/>
                <a:gd name="T11" fmla="*/ 14 h 607"/>
                <a:gd name="T12" fmla="*/ 468 w 473"/>
                <a:gd name="T13" fmla="*/ 0 h 6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607">
                  <a:moveTo>
                    <a:pt x="468" y="0"/>
                  </a:moveTo>
                  <a:lnTo>
                    <a:pt x="462" y="3"/>
                  </a:lnTo>
                  <a:lnTo>
                    <a:pt x="0" y="598"/>
                  </a:lnTo>
                  <a:lnTo>
                    <a:pt x="10" y="607"/>
                  </a:lnTo>
                  <a:lnTo>
                    <a:pt x="473" y="11"/>
                  </a:lnTo>
                  <a:lnTo>
                    <a:pt x="467" y="14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107B47-CE4E-46AD-96DA-E3847A5B5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2522"/>
              <a:ext cx="462" cy="852"/>
            </a:xfrm>
            <a:custGeom>
              <a:avLst/>
              <a:gdLst>
                <a:gd name="T0" fmla="*/ 462 w 462"/>
                <a:gd name="T1" fmla="*/ 0 h 852"/>
                <a:gd name="T2" fmla="*/ 462 w 462"/>
                <a:gd name="T3" fmla="*/ 256 h 852"/>
                <a:gd name="T4" fmla="*/ 0 w 462"/>
                <a:gd name="T5" fmla="*/ 852 h 852"/>
                <a:gd name="T6" fmla="*/ 0 w 462"/>
                <a:gd name="T7" fmla="*/ 594 h 852"/>
                <a:gd name="T8" fmla="*/ 462 w 462"/>
                <a:gd name="T9" fmla="*/ 0 h 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2" h="852">
                  <a:moveTo>
                    <a:pt x="462" y="0"/>
                  </a:moveTo>
                  <a:lnTo>
                    <a:pt x="462" y="256"/>
                  </a:lnTo>
                  <a:lnTo>
                    <a:pt x="0" y="852"/>
                  </a:lnTo>
                  <a:lnTo>
                    <a:pt x="0" y="594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9A3A607-D723-4071-89E9-98BE8321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522"/>
              <a:ext cx="14" cy="260"/>
            </a:xfrm>
            <a:custGeom>
              <a:avLst/>
              <a:gdLst>
                <a:gd name="T0" fmla="*/ 12 w 14"/>
                <a:gd name="T1" fmla="*/ 260 h 260"/>
                <a:gd name="T2" fmla="*/ 14 w 14"/>
                <a:gd name="T3" fmla="*/ 256 h 260"/>
                <a:gd name="T4" fmla="*/ 14 w 14"/>
                <a:gd name="T5" fmla="*/ 0 h 260"/>
                <a:gd name="T6" fmla="*/ 0 w 14"/>
                <a:gd name="T7" fmla="*/ 0 h 260"/>
                <a:gd name="T8" fmla="*/ 0 w 14"/>
                <a:gd name="T9" fmla="*/ 256 h 260"/>
                <a:gd name="T10" fmla="*/ 2 w 14"/>
                <a:gd name="T11" fmla="*/ 251 h 260"/>
                <a:gd name="T12" fmla="*/ 12 w 14"/>
                <a:gd name="T13" fmla="*/ 260 h 2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260">
                  <a:moveTo>
                    <a:pt x="12" y="260"/>
                  </a:moveTo>
                  <a:lnTo>
                    <a:pt x="14" y="25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256"/>
                  </a:lnTo>
                  <a:lnTo>
                    <a:pt x="2" y="251"/>
                  </a:lnTo>
                  <a:lnTo>
                    <a:pt x="12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C3345-8D42-48C5-A348-6FAC0014C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2773"/>
              <a:ext cx="474" cy="604"/>
            </a:xfrm>
            <a:custGeom>
              <a:avLst/>
              <a:gdLst>
                <a:gd name="T0" fmla="*/ 0 w 474"/>
                <a:gd name="T1" fmla="*/ 601 h 604"/>
                <a:gd name="T2" fmla="*/ 11 w 474"/>
                <a:gd name="T3" fmla="*/ 604 h 604"/>
                <a:gd name="T4" fmla="*/ 474 w 474"/>
                <a:gd name="T5" fmla="*/ 9 h 604"/>
                <a:gd name="T6" fmla="*/ 464 w 474"/>
                <a:gd name="T7" fmla="*/ 0 h 604"/>
                <a:gd name="T8" fmla="*/ 1 w 474"/>
                <a:gd name="T9" fmla="*/ 597 h 604"/>
                <a:gd name="T10" fmla="*/ 13 w 474"/>
                <a:gd name="T11" fmla="*/ 601 h 604"/>
                <a:gd name="T12" fmla="*/ 0 w 474"/>
                <a:gd name="T13" fmla="*/ 601 h 6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4" h="604">
                  <a:moveTo>
                    <a:pt x="0" y="601"/>
                  </a:moveTo>
                  <a:lnTo>
                    <a:pt x="11" y="604"/>
                  </a:lnTo>
                  <a:lnTo>
                    <a:pt x="474" y="9"/>
                  </a:lnTo>
                  <a:lnTo>
                    <a:pt x="464" y="0"/>
                  </a:lnTo>
                  <a:lnTo>
                    <a:pt x="1" y="597"/>
                  </a:lnTo>
                  <a:lnTo>
                    <a:pt x="13" y="601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63B583C-D067-435D-8ED8-1F58E41C2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112"/>
              <a:ext cx="13" cy="262"/>
            </a:xfrm>
            <a:custGeom>
              <a:avLst/>
              <a:gdLst>
                <a:gd name="T0" fmla="*/ 1 w 13"/>
                <a:gd name="T1" fmla="*/ 0 h 262"/>
                <a:gd name="T2" fmla="*/ 0 w 13"/>
                <a:gd name="T3" fmla="*/ 4 h 262"/>
                <a:gd name="T4" fmla="*/ 0 w 13"/>
                <a:gd name="T5" fmla="*/ 262 h 262"/>
                <a:gd name="T6" fmla="*/ 13 w 13"/>
                <a:gd name="T7" fmla="*/ 262 h 262"/>
                <a:gd name="T8" fmla="*/ 13 w 13"/>
                <a:gd name="T9" fmla="*/ 4 h 262"/>
                <a:gd name="T10" fmla="*/ 11 w 13"/>
                <a:gd name="T11" fmla="*/ 9 h 262"/>
                <a:gd name="T12" fmla="*/ 1 w 13"/>
                <a:gd name="T13" fmla="*/ 0 h 2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262">
                  <a:moveTo>
                    <a:pt x="1" y="0"/>
                  </a:moveTo>
                  <a:lnTo>
                    <a:pt x="0" y="4"/>
                  </a:lnTo>
                  <a:lnTo>
                    <a:pt x="0" y="262"/>
                  </a:lnTo>
                  <a:lnTo>
                    <a:pt x="13" y="262"/>
                  </a:lnTo>
                  <a:lnTo>
                    <a:pt x="13" y="4"/>
                  </a:lnTo>
                  <a:lnTo>
                    <a:pt x="11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D168B89C-AF49-468B-95A8-C0F321854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2517"/>
              <a:ext cx="475" cy="604"/>
            </a:xfrm>
            <a:custGeom>
              <a:avLst/>
              <a:gdLst>
                <a:gd name="T0" fmla="*/ 475 w 475"/>
                <a:gd name="T1" fmla="*/ 5 h 604"/>
                <a:gd name="T2" fmla="*/ 463 w 475"/>
                <a:gd name="T3" fmla="*/ 0 h 604"/>
                <a:gd name="T4" fmla="*/ 0 w 475"/>
                <a:gd name="T5" fmla="*/ 595 h 604"/>
                <a:gd name="T6" fmla="*/ 10 w 475"/>
                <a:gd name="T7" fmla="*/ 604 h 604"/>
                <a:gd name="T8" fmla="*/ 473 w 475"/>
                <a:gd name="T9" fmla="*/ 8 h 604"/>
                <a:gd name="T10" fmla="*/ 461 w 475"/>
                <a:gd name="T11" fmla="*/ 5 h 604"/>
                <a:gd name="T12" fmla="*/ 475 w 475"/>
                <a:gd name="T13" fmla="*/ 5 h 6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5" h="604">
                  <a:moveTo>
                    <a:pt x="475" y="5"/>
                  </a:moveTo>
                  <a:lnTo>
                    <a:pt x="463" y="0"/>
                  </a:lnTo>
                  <a:lnTo>
                    <a:pt x="0" y="595"/>
                  </a:lnTo>
                  <a:lnTo>
                    <a:pt x="10" y="604"/>
                  </a:lnTo>
                  <a:lnTo>
                    <a:pt x="473" y="8"/>
                  </a:lnTo>
                  <a:lnTo>
                    <a:pt x="461" y="5"/>
                  </a:lnTo>
                  <a:lnTo>
                    <a:pt x="47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0C3DF5A-E2BA-42E8-AC0D-A30D97079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2936"/>
              <a:ext cx="1565" cy="438"/>
            </a:xfrm>
            <a:custGeom>
              <a:avLst/>
              <a:gdLst>
                <a:gd name="T0" fmla="*/ 1565 w 1565"/>
                <a:gd name="T1" fmla="*/ 180 h 438"/>
                <a:gd name="T2" fmla="*/ 1565 w 1565"/>
                <a:gd name="T3" fmla="*/ 438 h 438"/>
                <a:gd name="T4" fmla="*/ 0 w 1565"/>
                <a:gd name="T5" fmla="*/ 256 h 438"/>
                <a:gd name="T6" fmla="*/ 0 w 1565"/>
                <a:gd name="T7" fmla="*/ 0 h 438"/>
                <a:gd name="T8" fmla="*/ 1565 w 1565"/>
                <a:gd name="T9" fmla="*/ 180 h 4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5" h="438">
                  <a:moveTo>
                    <a:pt x="1565" y="180"/>
                  </a:moveTo>
                  <a:lnTo>
                    <a:pt x="1565" y="438"/>
                  </a:lnTo>
                  <a:lnTo>
                    <a:pt x="0" y="256"/>
                  </a:lnTo>
                  <a:lnTo>
                    <a:pt x="0" y="0"/>
                  </a:lnTo>
                  <a:lnTo>
                    <a:pt x="1565" y="18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A888F381-C6A4-46A3-B246-3853453F5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116"/>
              <a:ext cx="13" cy="264"/>
            </a:xfrm>
            <a:custGeom>
              <a:avLst/>
              <a:gdLst>
                <a:gd name="T0" fmla="*/ 6 w 13"/>
                <a:gd name="T1" fmla="*/ 264 h 264"/>
                <a:gd name="T2" fmla="*/ 13 w 13"/>
                <a:gd name="T3" fmla="*/ 258 h 264"/>
                <a:gd name="T4" fmla="*/ 13 w 13"/>
                <a:gd name="T5" fmla="*/ 0 h 264"/>
                <a:gd name="T6" fmla="*/ 0 w 13"/>
                <a:gd name="T7" fmla="*/ 0 h 264"/>
                <a:gd name="T8" fmla="*/ 0 w 13"/>
                <a:gd name="T9" fmla="*/ 258 h 264"/>
                <a:gd name="T10" fmla="*/ 7 w 13"/>
                <a:gd name="T11" fmla="*/ 251 h 264"/>
                <a:gd name="T12" fmla="*/ 6 w 13"/>
                <a:gd name="T13" fmla="*/ 264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264">
                  <a:moveTo>
                    <a:pt x="6" y="264"/>
                  </a:moveTo>
                  <a:lnTo>
                    <a:pt x="13" y="25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58"/>
                  </a:lnTo>
                  <a:lnTo>
                    <a:pt x="7" y="251"/>
                  </a:lnTo>
                  <a:lnTo>
                    <a:pt x="6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C6C3864-B99D-4AEF-A646-EFDD3D058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3186"/>
              <a:ext cx="1571" cy="194"/>
            </a:xfrm>
            <a:custGeom>
              <a:avLst/>
              <a:gdLst>
                <a:gd name="T0" fmla="*/ 0 w 1571"/>
                <a:gd name="T1" fmla="*/ 6 h 194"/>
                <a:gd name="T2" fmla="*/ 6 w 1571"/>
                <a:gd name="T3" fmla="*/ 14 h 194"/>
                <a:gd name="T4" fmla="*/ 1570 w 1571"/>
                <a:gd name="T5" fmla="*/ 194 h 194"/>
                <a:gd name="T6" fmla="*/ 1571 w 1571"/>
                <a:gd name="T7" fmla="*/ 181 h 194"/>
                <a:gd name="T8" fmla="*/ 8 w 1571"/>
                <a:gd name="T9" fmla="*/ 0 h 194"/>
                <a:gd name="T10" fmla="*/ 14 w 1571"/>
                <a:gd name="T11" fmla="*/ 6 h 194"/>
                <a:gd name="T12" fmla="*/ 0 w 1571"/>
                <a:gd name="T13" fmla="*/ 6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71" h="194">
                  <a:moveTo>
                    <a:pt x="0" y="6"/>
                  </a:moveTo>
                  <a:lnTo>
                    <a:pt x="6" y="14"/>
                  </a:lnTo>
                  <a:lnTo>
                    <a:pt x="1570" y="194"/>
                  </a:lnTo>
                  <a:lnTo>
                    <a:pt x="1571" y="181"/>
                  </a:lnTo>
                  <a:lnTo>
                    <a:pt x="8" y="0"/>
                  </a:lnTo>
                  <a:lnTo>
                    <a:pt x="14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9AE66909-9755-4184-B25C-E00E1AC95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2928"/>
              <a:ext cx="14" cy="264"/>
            </a:xfrm>
            <a:custGeom>
              <a:avLst/>
              <a:gdLst>
                <a:gd name="T0" fmla="*/ 8 w 14"/>
                <a:gd name="T1" fmla="*/ 0 h 264"/>
                <a:gd name="T2" fmla="*/ 0 w 14"/>
                <a:gd name="T3" fmla="*/ 8 h 264"/>
                <a:gd name="T4" fmla="*/ 0 w 14"/>
                <a:gd name="T5" fmla="*/ 264 h 264"/>
                <a:gd name="T6" fmla="*/ 14 w 14"/>
                <a:gd name="T7" fmla="*/ 264 h 264"/>
                <a:gd name="T8" fmla="*/ 14 w 14"/>
                <a:gd name="T9" fmla="*/ 8 h 264"/>
                <a:gd name="T10" fmla="*/ 6 w 14"/>
                <a:gd name="T11" fmla="*/ 14 h 264"/>
                <a:gd name="T12" fmla="*/ 8 w 14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264">
                  <a:moveTo>
                    <a:pt x="8" y="0"/>
                  </a:moveTo>
                  <a:lnTo>
                    <a:pt x="0" y="8"/>
                  </a:lnTo>
                  <a:lnTo>
                    <a:pt x="0" y="264"/>
                  </a:lnTo>
                  <a:lnTo>
                    <a:pt x="14" y="264"/>
                  </a:lnTo>
                  <a:lnTo>
                    <a:pt x="14" y="8"/>
                  </a:lnTo>
                  <a:lnTo>
                    <a:pt x="6" y="1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4445598-57D7-48EE-8534-FDA3BE9B1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2928"/>
              <a:ext cx="1571" cy="196"/>
            </a:xfrm>
            <a:custGeom>
              <a:avLst/>
              <a:gdLst>
                <a:gd name="T0" fmla="*/ 1571 w 1571"/>
                <a:gd name="T1" fmla="*/ 188 h 196"/>
                <a:gd name="T2" fmla="*/ 1565 w 1571"/>
                <a:gd name="T3" fmla="*/ 182 h 196"/>
                <a:gd name="T4" fmla="*/ 2 w 1571"/>
                <a:gd name="T5" fmla="*/ 0 h 196"/>
                <a:gd name="T6" fmla="*/ 0 w 1571"/>
                <a:gd name="T7" fmla="*/ 14 h 196"/>
                <a:gd name="T8" fmla="*/ 1564 w 1571"/>
                <a:gd name="T9" fmla="*/ 196 h 196"/>
                <a:gd name="T10" fmla="*/ 1558 w 1571"/>
                <a:gd name="T11" fmla="*/ 188 h 196"/>
                <a:gd name="T12" fmla="*/ 1571 w 1571"/>
                <a:gd name="T13" fmla="*/ 188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71" h="196">
                  <a:moveTo>
                    <a:pt x="1571" y="188"/>
                  </a:moveTo>
                  <a:lnTo>
                    <a:pt x="1565" y="182"/>
                  </a:lnTo>
                  <a:lnTo>
                    <a:pt x="2" y="0"/>
                  </a:lnTo>
                  <a:lnTo>
                    <a:pt x="0" y="14"/>
                  </a:lnTo>
                  <a:lnTo>
                    <a:pt x="1564" y="196"/>
                  </a:lnTo>
                  <a:lnTo>
                    <a:pt x="1558" y="188"/>
                  </a:lnTo>
                  <a:lnTo>
                    <a:pt x="1571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8539E560-A5D4-42B7-8098-9DDEDB9E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2340"/>
              <a:ext cx="2026" cy="776"/>
            </a:xfrm>
            <a:custGeom>
              <a:avLst/>
              <a:gdLst>
                <a:gd name="T0" fmla="*/ 463 w 2026"/>
                <a:gd name="T1" fmla="*/ 0 h 776"/>
                <a:gd name="T2" fmla="*/ 2026 w 2026"/>
                <a:gd name="T3" fmla="*/ 180 h 776"/>
                <a:gd name="T4" fmla="*/ 1565 w 2026"/>
                <a:gd name="T5" fmla="*/ 776 h 776"/>
                <a:gd name="T6" fmla="*/ 0 w 2026"/>
                <a:gd name="T7" fmla="*/ 594 h 776"/>
                <a:gd name="T8" fmla="*/ 463 w 2026"/>
                <a:gd name="T9" fmla="*/ 0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6" h="776">
                  <a:moveTo>
                    <a:pt x="463" y="0"/>
                  </a:moveTo>
                  <a:lnTo>
                    <a:pt x="2026" y="180"/>
                  </a:lnTo>
                  <a:lnTo>
                    <a:pt x="1565" y="776"/>
                  </a:lnTo>
                  <a:lnTo>
                    <a:pt x="0" y="594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5DC4190-AE11-482A-8A40-2F6C3B87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" y="2332"/>
              <a:ext cx="1571" cy="196"/>
            </a:xfrm>
            <a:custGeom>
              <a:avLst/>
              <a:gdLst>
                <a:gd name="T0" fmla="*/ 1571 w 1571"/>
                <a:gd name="T1" fmla="*/ 193 h 196"/>
                <a:gd name="T2" fmla="*/ 1567 w 1571"/>
                <a:gd name="T3" fmla="*/ 182 h 196"/>
                <a:gd name="T4" fmla="*/ 2 w 1571"/>
                <a:gd name="T5" fmla="*/ 0 h 196"/>
                <a:gd name="T6" fmla="*/ 0 w 1571"/>
                <a:gd name="T7" fmla="*/ 14 h 196"/>
                <a:gd name="T8" fmla="*/ 1565 w 1571"/>
                <a:gd name="T9" fmla="*/ 196 h 196"/>
                <a:gd name="T10" fmla="*/ 1561 w 1571"/>
                <a:gd name="T11" fmla="*/ 185 h 196"/>
                <a:gd name="T12" fmla="*/ 1571 w 1571"/>
                <a:gd name="T13" fmla="*/ 193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71" h="196">
                  <a:moveTo>
                    <a:pt x="1571" y="193"/>
                  </a:moveTo>
                  <a:lnTo>
                    <a:pt x="1567" y="182"/>
                  </a:lnTo>
                  <a:lnTo>
                    <a:pt x="2" y="0"/>
                  </a:lnTo>
                  <a:lnTo>
                    <a:pt x="0" y="14"/>
                  </a:lnTo>
                  <a:lnTo>
                    <a:pt x="1565" y="196"/>
                  </a:lnTo>
                  <a:lnTo>
                    <a:pt x="1561" y="185"/>
                  </a:lnTo>
                  <a:lnTo>
                    <a:pt x="1571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C862B2-FE97-4621-A996-5023A4CE1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2517"/>
              <a:ext cx="473" cy="605"/>
            </a:xfrm>
            <a:custGeom>
              <a:avLst/>
              <a:gdLst>
                <a:gd name="T0" fmla="*/ 5 w 473"/>
                <a:gd name="T1" fmla="*/ 605 h 605"/>
                <a:gd name="T2" fmla="*/ 10 w 473"/>
                <a:gd name="T3" fmla="*/ 604 h 605"/>
                <a:gd name="T4" fmla="*/ 473 w 473"/>
                <a:gd name="T5" fmla="*/ 8 h 605"/>
                <a:gd name="T6" fmla="*/ 463 w 473"/>
                <a:gd name="T7" fmla="*/ 0 h 605"/>
                <a:gd name="T8" fmla="*/ 0 w 473"/>
                <a:gd name="T9" fmla="*/ 595 h 605"/>
                <a:gd name="T10" fmla="*/ 6 w 473"/>
                <a:gd name="T11" fmla="*/ 592 h 605"/>
                <a:gd name="T12" fmla="*/ 5 w 473"/>
                <a:gd name="T13" fmla="*/ 605 h 6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605">
                  <a:moveTo>
                    <a:pt x="5" y="605"/>
                  </a:moveTo>
                  <a:lnTo>
                    <a:pt x="10" y="604"/>
                  </a:lnTo>
                  <a:lnTo>
                    <a:pt x="473" y="8"/>
                  </a:lnTo>
                  <a:lnTo>
                    <a:pt x="463" y="0"/>
                  </a:lnTo>
                  <a:lnTo>
                    <a:pt x="0" y="595"/>
                  </a:lnTo>
                  <a:lnTo>
                    <a:pt x="6" y="592"/>
                  </a:lnTo>
                  <a:lnTo>
                    <a:pt x="5" y="6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BA1723AE-E02D-4D05-AC6F-B4DEC400B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2928"/>
              <a:ext cx="1569" cy="194"/>
            </a:xfrm>
            <a:custGeom>
              <a:avLst/>
              <a:gdLst>
                <a:gd name="T0" fmla="*/ 0 w 1569"/>
                <a:gd name="T1" fmla="*/ 2 h 194"/>
                <a:gd name="T2" fmla="*/ 4 w 1569"/>
                <a:gd name="T3" fmla="*/ 14 h 194"/>
                <a:gd name="T4" fmla="*/ 1568 w 1569"/>
                <a:gd name="T5" fmla="*/ 194 h 194"/>
                <a:gd name="T6" fmla="*/ 1569 w 1569"/>
                <a:gd name="T7" fmla="*/ 181 h 194"/>
                <a:gd name="T8" fmla="*/ 6 w 1569"/>
                <a:gd name="T9" fmla="*/ 0 h 194"/>
                <a:gd name="T10" fmla="*/ 10 w 1569"/>
                <a:gd name="T11" fmla="*/ 11 h 194"/>
                <a:gd name="T12" fmla="*/ 0 w 1569"/>
                <a:gd name="T13" fmla="*/ 2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69" h="194">
                  <a:moveTo>
                    <a:pt x="0" y="2"/>
                  </a:moveTo>
                  <a:lnTo>
                    <a:pt x="4" y="14"/>
                  </a:lnTo>
                  <a:lnTo>
                    <a:pt x="1568" y="194"/>
                  </a:lnTo>
                  <a:lnTo>
                    <a:pt x="1569" y="181"/>
                  </a:lnTo>
                  <a:lnTo>
                    <a:pt x="6" y="0"/>
                  </a:lnTo>
                  <a:lnTo>
                    <a:pt x="10" y="1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FC295303-96F3-469B-841F-C47B1D1A2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2332"/>
              <a:ext cx="471" cy="607"/>
            </a:xfrm>
            <a:custGeom>
              <a:avLst/>
              <a:gdLst>
                <a:gd name="T0" fmla="*/ 467 w 471"/>
                <a:gd name="T1" fmla="*/ 0 h 607"/>
                <a:gd name="T2" fmla="*/ 461 w 471"/>
                <a:gd name="T3" fmla="*/ 3 h 607"/>
                <a:gd name="T4" fmla="*/ 0 w 471"/>
                <a:gd name="T5" fmla="*/ 598 h 607"/>
                <a:gd name="T6" fmla="*/ 10 w 471"/>
                <a:gd name="T7" fmla="*/ 607 h 607"/>
                <a:gd name="T8" fmla="*/ 471 w 471"/>
                <a:gd name="T9" fmla="*/ 11 h 607"/>
                <a:gd name="T10" fmla="*/ 465 w 471"/>
                <a:gd name="T11" fmla="*/ 14 h 607"/>
                <a:gd name="T12" fmla="*/ 467 w 471"/>
                <a:gd name="T13" fmla="*/ 0 h 6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1" h="607">
                  <a:moveTo>
                    <a:pt x="467" y="0"/>
                  </a:moveTo>
                  <a:lnTo>
                    <a:pt x="461" y="3"/>
                  </a:lnTo>
                  <a:lnTo>
                    <a:pt x="0" y="598"/>
                  </a:lnTo>
                  <a:lnTo>
                    <a:pt x="10" y="607"/>
                  </a:lnTo>
                  <a:lnTo>
                    <a:pt x="471" y="11"/>
                  </a:lnTo>
                  <a:lnTo>
                    <a:pt x="465" y="1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CB1A061A-149D-4AA7-943D-8E724AA2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2461"/>
              <a:ext cx="461" cy="648"/>
            </a:xfrm>
            <a:custGeom>
              <a:avLst/>
              <a:gdLst>
                <a:gd name="T0" fmla="*/ 461 w 461"/>
                <a:gd name="T1" fmla="*/ 0 h 648"/>
                <a:gd name="T2" fmla="*/ 461 w 461"/>
                <a:gd name="T3" fmla="*/ 52 h 648"/>
                <a:gd name="T4" fmla="*/ 0 w 461"/>
                <a:gd name="T5" fmla="*/ 648 h 648"/>
                <a:gd name="T6" fmla="*/ 0 w 461"/>
                <a:gd name="T7" fmla="*/ 594 h 648"/>
                <a:gd name="T8" fmla="*/ 461 w 461"/>
                <a:gd name="T9" fmla="*/ 0 h 6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1" h="648">
                  <a:moveTo>
                    <a:pt x="461" y="0"/>
                  </a:moveTo>
                  <a:lnTo>
                    <a:pt x="461" y="52"/>
                  </a:lnTo>
                  <a:lnTo>
                    <a:pt x="0" y="648"/>
                  </a:lnTo>
                  <a:lnTo>
                    <a:pt x="0" y="594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6DD45BEA-9364-4712-B1DE-27239AF3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461"/>
              <a:ext cx="14" cy="56"/>
            </a:xfrm>
            <a:custGeom>
              <a:avLst/>
              <a:gdLst>
                <a:gd name="T0" fmla="*/ 12 w 14"/>
                <a:gd name="T1" fmla="*/ 56 h 56"/>
                <a:gd name="T2" fmla="*/ 14 w 14"/>
                <a:gd name="T3" fmla="*/ 52 h 56"/>
                <a:gd name="T4" fmla="*/ 14 w 14"/>
                <a:gd name="T5" fmla="*/ 0 h 56"/>
                <a:gd name="T6" fmla="*/ 0 w 14"/>
                <a:gd name="T7" fmla="*/ 0 h 56"/>
                <a:gd name="T8" fmla="*/ 0 w 14"/>
                <a:gd name="T9" fmla="*/ 52 h 56"/>
                <a:gd name="T10" fmla="*/ 2 w 14"/>
                <a:gd name="T11" fmla="*/ 47 h 56"/>
                <a:gd name="T12" fmla="*/ 12 w 14"/>
                <a:gd name="T13" fmla="*/ 56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56">
                  <a:moveTo>
                    <a:pt x="12" y="56"/>
                  </a:moveTo>
                  <a:lnTo>
                    <a:pt x="14" y="5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2" y="47"/>
                  </a:lnTo>
                  <a:lnTo>
                    <a:pt x="1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DE653B42-20FB-46FC-916F-C7BE1FA9B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2508"/>
              <a:ext cx="474" cy="604"/>
            </a:xfrm>
            <a:custGeom>
              <a:avLst/>
              <a:gdLst>
                <a:gd name="T0" fmla="*/ 0 w 474"/>
                <a:gd name="T1" fmla="*/ 601 h 604"/>
                <a:gd name="T2" fmla="*/ 11 w 474"/>
                <a:gd name="T3" fmla="*/ 604 h 604"/>
                <a:gd name="T4" fmla="*/ 474 w 474"/>
                <a:gd name="T5" fmla="*/ 9 h 604"/>
                <a:gd name="T6" fmla="*/ 464 w 474"/>
                <a:gd name="T7" fmla="*/ 0 h 604"/>
                <a:gd name="T8" fmla="*/ 1 w 474"/>
                <a:gd name="T9" fmla="*/ 596 h 604"/>
                <a:gd name="T10" fmla="*/ 13 w 474"/>
                <a:gd name="T11" fmla="*/ 601 h 604"/>
                <a:gd name="T12" fmla="*/ 0 w 474"/>
                <a:gd name="T13" fmla="*/ 601 h 6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4" h="604">
                  <a:moveTo>
                    <a:pt x="0" y="601"/>
                  </a:moveTo>
                  <a:lnTo>
                    <a:pt x="11" y="604"/>
                  </a:lnTo>
                  <a:lnTo>
                    <a:pt x="474" y="9"/>
                  </a:lnTo>
                  <a:lnTo>
                    <a:pt x="464" y="0"/>
                  </a:lnTo>
                  <a:lnTo>
                    <a:pt x="1" y="596"/>
                  </a:lnTo>
                  <a:lnTo>
                    <a:pt x="13" y="601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BD045B5-81B4-4922-A9FC-D3C3951C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051"/>
              <a:ext cx="13" cy="58"/>
            </a:xfrm>
            <a:custGeom>
              <a:avLst/>
              <a:gdLst>
                <a:gd name="T0" fmla="*/ 1 w 13"/>
                <a:gd name="T1" fmla="*/ 0 h 58"/>
                <a:gd name="T2" fmla="*/ 0 w 13"/>
                <a:gd name="T3" fmla="*/ 4 h 58"/>
                <a:gd name="T4" fmla="*/ 0 w 13"/>
                <a:gd name="T5" fmla="*/ 58 h 58"/>
                <a:gd name="T6" fmla="*/ 13 w 13"/>
                <a:gd name="T7" fmla="*/ 58 h 58"/>
                <a:gd name="T8" fmla="*/ 13 w 13"/>
                <a:gd name="T9" fmla="*/ 4 h 58"/>
                <a:gd name="T10" fmla="*/ 11 w 13"/>
                <a:gd name="T11" fmla="*/ 9 h 58"/>
                <a:gd name="T12" fmla="*/ 1 w 13"/>
                <a:gd name="T13" fmla="*/ 0 h 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58">
                  <a:moveTo>
                    <a:pt x="1" y="0"/>
                  </a:moveTo>
                  <a:lnTo>
                    <a:pt x="0" y="4"/>
                  </a:lnTo>
                  <a:lnTo>
                    <a:pt x="0" y="58"/>
                  </a:lnTo>
                  <a:lnTo>
                    <a:pt x="13" y="58"/>
                  </a:lnTo>
                  <a:lnTo>
                    <a:pt x="13" y="4"/>
                  </a:lnTo>
                  <a:lnTo>
                    <a:pt x="11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375B1AD-1F67-4FE2-95E2-4252B51C0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2456"/>
              <a:ext cx="475" cy="604"/>
            </a:xfrm>
            <a:custGeom>
              <a:avLst/>
              <a:gdLst>
                <a:gd name="T0" fmla="*/ 475 w 475"/>
                <a:gd name="T1" fmla="*/ 5 h 604"/>
                <a:gd name="T2" fmla="*/ 463 w 475"/>
                <a:gd name="T3" fmla="*/ 0 h 604"/>
                <a:gd name="T4" fmla="*/ 0 w 475"/>
                <a:gd name="T5" fmla="*/ 595 h 604"/>
                <a:gd name="T6" fmla="*/ 10 w 475"/>
                <a:gd name="T7" fmla="*/ 604 h 604"/>
                <a:gd name="T8" fmla="*/ 473 w 475"/>
                <a:gd name="T9" fmla="*/ 9 h 604"/>
                <a:gd name="T10" fmla="*/ 461 w 475"/>
                <a:gd name="T11" fmla="*/ 5 h 604"/>
                <a:gd name="T12" fmla="*/ 475 w 475"/>
                <a:gd name="T13" fmla="*/ 5 h 6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5" h="604">
                  <a:moveTo>
                    <a:pt x="475" y="5"/>
                  </a:moveTo>
                  <a:lnTo>
                    <a:pt x="463" y="0"/>
                  </a:lnTo>
                  <a:lnTo>
                    <a:pt x="0" y="595"/>
                  </a:lnTo>
                  <a:lnTo>
                    <a:pt x="10" y="604"/>
                  </a:lnTo>
                  <a:lnTo>
                    <a:pt x="473" y="9"/>
                  </a:lnTo>
                  <a:lnTo>
                    <a:pt x="461" y="5"/>
                  </a:lnTo>
                  <a:lnTo>
                    <a:pt x="47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F454A087-5734-4C06-B93D-DE605DC46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2875"/>
              <a:ext cx="1565" cy="234"/>
            </a:xfrm>
            <a:custGeom>
              <a:avLst/>
              <a:gdLst>
                <a:gd name="T0" fmla="*/ 1565 w 1565"/>
                <a:gd name="T1" fmla="*/ 182 h 234"/>
                <a:gd name="T2" fmla="*/ 1565 w 1565"/>
                <a:gd name="T3" fmla="*/ 234 h 234"/>
                <a:gd name="T4" fmla="*/ 0 w 1565"/>
                <a:gd name="T5" fmla="*/ 52 h 234"/>
                <a:gd name="T6" fmla="*/ 0 w 1565"/>
                <a:gd name="T7" fmla="*/ 0 h 234"/>
                <a:gd name="T8" fmla="*/ 1565 w 1565"/>
                <a:gd name="T9" fmla="*/ 182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5" h="234">
                  <a:moveTo>
                    <a:pt x="1565" y="182"/>
                  </a:moveTo>
                  <a:lnTo>
                    <a:pt x="1565" y="234"/>
                  </a:lnTo>
                  <a:lnTo>
                    <a:pt x="0" y="52"/>
                  </a:lnTo>
                  <a:lnTo>
                    <a:pt x="0" y="0"/>
                  </a:lnTo>
                  <a:lnTo>
                    <a:pt x="1565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87E4C62-577C-4AF9-A40C-E48364CD9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057"/>
              <a:ext cx="13" cy="58"/>
            </a:xfrm>
            <a:custGeom>
              <a:avLst/>
              <a:gdLst>
                <a:gd name="T0" fmla="*/ 6 w 13"/>
                <a:gd name="T1" fmla="*/ 58 h 58"/>
                <a:gd name="T2" fmla="*/ 13 w 13"/>
                <a:gd name="T3" fmla="*/ 52 h 58"/>
                <a:gd name="T4" fmla="*/ 13 w 13"/>
                <a:gd name="T5" fmla="*/ 0 h 58"/>
                <a:gd name="T6" fmla="*/ 0 w 13"/>
                <a:gd name="T7" fmla="*/ 0 h 58"/>
                <a:gd name="T8" fmla="*/ 0 w 13"/>
                <a:gd name="T9" fmla="*/ 52 h 58"/>
                <a:gd name="T10" fmla="*/ 7 w 13"/>
                <a:gd name="T11" fmla="*/ 46 h 58"/>
                <a:gd name="T12" fmla="*/ 6 w 13"/>
                <a:gd name="T13" fmla="*/ 58 h 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58">
                  <a:moveTo>
                    <a:pt x="6" y="58"/>
                  </a:moveTo>
                  <a:lnTo>
                    <a:pt x="13" y="5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7" y="46"/>
                  </a:lnTo>
                  <a:lnTo>
                    <a:pt x="6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79BCBF48-EB00-4AD6-BB1B-E64F0DF7D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2921"/>
              <a:ext cx="1571" cy="194"/>
            </a:xfrm>
            <a:custGeom>
              <a:avLst/>
              <a:gdLst>
                <a:gd name="T0" fmla="*/ 0 w 1571"/>
                <a:gd name="T1" fmla="*/ 6 h 194"/>
                <a:gd name="T2" fmla="*/ 6 w 1571"/>
                <a:gd name="T3" fmla="*/ 13 h 194"/>
                <a:gd name="T4" fmla="*/ 1570 w 1571"/>
                <a:gd name="T5" fmla="*/ 194 h 194"/>
                <a:gd name="T6" fmla="*/ 1571 w 1571"/>
                <a:gd name="T7" fmla="*/ 182 h 194"/>
                <a:gd name="T8" fmla="*/ 8 w 1571"/>
                <a:gd name="T9" fmla="*/ 0 h 194"/>
                <a:gd name="T10" fmla="*/ 14 w 1571"/>
                <a:gd name="T11" fmla="*/ 6 h 194"/>
                <a:gd name="T12" fmla="*/ 0 w 1571"/>
                <a:gd name="T13" fmla="*/ 6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71" h="194">
                  <a:moveTo>
                    <a:pt x="0" y="6"/>
                  </a:moveTo>
                  <a:lnTo>
                    <a:pt x="6" y="13"/>
                  </a:lnTo>
                  <a:lnTo>
                    <a:pt x="1570" y="194"/>
                  </a:lnTo>
                  <a:lnTo>
                    <a:pt x="1571" y="182"/>
                  </a:lnTo>
                  <a:lnTo>
                    <a:pt x="8" y="0"/>
                  </a:lnTo>
                  <a:lnTo>
                    <a:pt x="14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5F92F58F-CAC1-406A-9F7E-49164122B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2869"/>
              <a:ext cx="14" cy="58"/>
            </a:xfrm>
            <a:custGeom>
              <a:avLst/>
              <a:gdLst>
                <a:gd name="T0" fmla="*/ 8 w 14"/>
                <a:gd name="T1" fmla="*/ 0 h 58"/>
                <a:gd name="T2" fmla="*/ 0 w 14"/>
                <a:gd name="T3" fmla="*/ 6 h 58"/>
                <a:gd name="T4" fmla="*/ 0 w 14"/>
                <a:gd name="T5" fmla="*/ 58 h 58"/>
                <a:gd name="T6" fmla="*/ 14 w 14"/>
                <a:gd name="T7" fmla="*/ 58 h 58"/>
                <a:gd name="T8" fmla="*/ 14 w 14"/>
                <a:gd name="T9" fmla="*/ 6 h 58"/>
                <a:gd name="T10" fmla="*/ 6 w 14"/>
                <a:gd name="T11" fmla="*/ 12 h 58"/>
                <a:gd name="T12" fmla="*/ 8 w 14"/>
                <a:gd name="T13" fmla="*/ 0 h 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58">
                  <a:moveTo>
                    <a:pt x="8" y="0"/>
                  </a:moveTo>
                  <a:lnTo>
                    <a:pt x="0" y="6"/>
                  </a:lnTo>
                  <a:lnTo>
                    <a:pt x="0" y="58"/>
                  </a:lnTo>
                  <a:lnTo>
                    <a:pt x="14" y="58"/>
                  </a:lnTo>
                  <a:lnTo>
                    <a:pt x="14" y="6"/>
                  </a:lnTo>
                  <a:lnTo>
                    <a:pt x="6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6B181047-0ED3-4D3E-BF9D-EB3E887DD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2869"/>
              <a:ext cx="1571" cy="194"/>
            </a:xfrm>
            <a:custGeom>
              <a:avLst/>
              <a:gdLst>
                <a:gd name="T0" fmla="*/ 1571 w 1571"/>
                <a:gd name="T1" fmla="*/ 188 h 194"/>
                <a:gd name="T2" fmla="*/ 1565 w 1571"/>
                <a:gd name="T3" fmla="*/ 180 h 194"/>
                <a:gd name="T4" fmla="*/ 2 w 1571"/>
                <a:gd name="T5" fmla="*/ 0 h 194"/>
                <a:gd name="T6" fmla="*/ 0 w 1571"/>
                <a:gd name="T7" fmla="*/ 12 h 194"/>
                <a:gd name="T8" fmla="*/ 1564 w 1571"/>
                <a:gd name="T9" fmla="*/ 194 h 194"/>
                <a:gd name="T10" fmla="*/ 1558 w 1571"/>
                <a:gd name="T11" fmla="*/ 188 h 194"/>
                <a:gd name="T12" fmla="*/ 1571 w 1571"/>
                <a:gd name="T13" fmla="*/ 188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71" h="194">
                  <a:moveTo>
                    <a:pt x="1571" y="188"/>
                  </a:moveTo>
                  <a:lnTo>
                    <a:pt x="1565" y="180"/>
                  </a:lnTo>
                  <a:lnTo>
                    <a:pt x="2" y="0"/>
                  </a:lnTo>
                  <a:lnTo>
                    <a:pt x="0" y="12"/>
                  </a:lnTo>
                  <a:lnTo>
                    <a:pt x="1564" y="194"/>
                  </a:lnTo>
                  <a:lnTo>
                    <a:pt x="1558" y="188"/>
                  </a:lnTo>
                  <a:lnTo>
                    <a:pt x="1571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E8D654E7-2BD4-498D-B317-44A619CE1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2279"/>
              <a:ext cx="2028" cy="776"/>
            </a:xfrm>
            <a:custGeom>
              <a:avLst/>
              <a:gdLst>
                <a:gd name="T0" fmla="*/ 463 w 2028"/>
                <a:gd name="T1" fmla="*/ 0 h 776"/>
                <a:gd name="T2" fmla="*/ 2028 w 2028"/>
                <a:gd name="T3" fmla="*/ 182 h 776"/>
                <a:gd name="T4" fmla="*/ 1565 w 2028"/>
                <a:gd name="T5" fmla="*/ 776 h 776"/>
                <a:gd name="T6" fmla="*/ 0 w 2028"/>
                <a:gd name="T7" fmla="*/ 596 h 776"/>
                <a:gd name="T8" fmla="*/ 463 w 2028"/>
                <a:gd name="T9" fmla="*/ 0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8" h="776">
                  <a:moveTo>
                    <a:pt x="463" y="0"/>
                  </a:moveTo>
                  <a:lnTo>
                    <a:pt x="2028" y="182"/>
                  </a:lnTo>
                  <a:lnTo>
                    <a:pt x="1565" y="776"/>
                  </a:lnTo>
                  <a:lnTo>
                    <a:pt x="0" y="596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183EA4D7-840F-4E69-B512-39EB2C4ED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" y="2273"/>
              <a:ext cx="1569" cy="193"/>
            </a:xfrm>
            <a:custGeom>
              <a:avLst/>
              <a:gdLst>
                <a:gd name="T0" fmla="*/ 1569 w 1569"/>
                <a:gd name="T1" fmla="*/ 192 h 193"/>
                <a:gd name="T2" fmla="*/ 1565 w 1569"/>
                <a:gd name="T3" fmla="*/ 180 h 193"/>
                <a:gd name="T4" fmla="*/ 1 w 1569"/>
                <a:gd name="T5" fmla="*/ 0 h 193"/>
                <a:gd name="T6" fmla="*/ 0 w 1569"/>
                <a:gd name="T7" fmla="*/ 13 h 193"/>
                <a:gd name="T8" fmla="*/ 1563 w 1569"/>
                <a:gd name="T9" fmla="*/ 193 h 193"/>
                <a:gd name="T10" fmla="*/ 1559 w 1569"/>
                <a:gd name="T11" fmla="*/ 183 h 193"/>
                <a:gd name="T12" fmla="*/ 1569 w 1569"/>
                <a:gd name="T13" fmla="*/ 192 h 1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69" h="193">
                  <a:moveTo>
                    <a:pt x="1569" y="192"/>
                  </a:moveTo>
                  <a:lnTo>
                    <a:pt x="1565" y="180"/>
                  </a:lnTo>
                  <a:lnTo>
                    <a:pt x="1" y="0"/>
                  </a:lnTo>
                  <a:lnTo>
                    <a:pt x="0" y="13"/>
                  </a:lnTo>
                  <a:lnTo>
                    <a:pt x="1563" y="193"/>
                  </a:lnTo>
                  <a:lnTo>
                    <a:pt x="1559" y="183"/>
                  </a:lnTo>
                  <a:lnTo>
                    <a:pt x="1569" y="1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843B9802-8204-4307-8CDF-4960C612B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2456"/>
              <a:ext cx="473" cy="607"/>
            </a:xfrm>
            <a:custGeom>
              <a:avLst/>
              <a:gdLst>
                <a:gd name="T0" fmla="*/ 5 w 473"/>
                <a:gd name="T1" fmla="*/ 607 h 607"/>
                <a:gd name="T2" fmla="*/ 10 w 473"/>
                <a:gd name="T3" fmla="*/ 604 h 607"/>
                <a:gd name="T4" fmla="*/ 473 w 473"/>
                <a:gd name="T5" fmla="*/ 9 h 607"/>
                <a:gd name="T6" fmla="*/ 463 w 473"/>
                <a:gd name="T7" fmla="*/ 0 h 607"/>
                <a:gd name="T8" fmla="*/ 0 w 473"/>
                <a:gd name="T9" fmla="*/ 596 h 607"/>
                <a:gd name="T10" fmla="*/ 6 w 473"/>
                <a:gd name="T11" fmla="*/ 593 h 607"/>
                <a:gd name="T12" fmla="*/ 5 w 473"/>
                <a:gd name="T13" fmla="*/ 607 h 6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607">
                  <a:moveTo>
                    <a:pt x="5" y="607"/>
                  </a:moveTo>
                  <a:lnTo>
                    <a:pt x="10" y="604"/>
                  </a:lnTo>
                  <a:lnTo>
                    <a:pt x="473" y="9"/>
                  </a:lnTo>
                  <a:lnTo>
                    <a:pt x="463" y="0"/>
                  </a:lnTo>
                  <a:lnTo>
                    <a:pt x="0" y="596"/>
                  </a:lnTo>
                  <a:lnTo>
                    <a:pt x="6" y="593"/>
                  </a:lnTo>
                  <a:lnTo>
                    <a:pt x="5" y="6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BF5EF351-9F60-4B51-AEC8-64F2793B3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2867"/>
              <a:ext cx="1569" cy="196"/>
            </a:xfrm>
            <a:custGeom>
              <a:avLst/>
              <a:gdLst>
                <a:gd name="T0" fmla="*/ 0 w 1569"/>
                <a:gd name="T1" fmla="*/ 3 h 196"/>
                <a:gd name="T2" fmla="*/ 4 w 1569"/>
                <a:gd name="T3" fmla="*/ 14 h 196"/>
                <a:gd name="T4" fmla="*/ 1568 w 1569"/>
                <a:gd name="T5" fmla="*/ 196 h 196"/>
                <a:gd name="T6" fmla="*/ 1569 w 1569"/>
                <a:gd name="T7" fmla="*/ 182 h 196"/>
                <a:gd name="T8" fmla="*/ 6 w 1569"/>
                <a:gd name="T9" fmla="*/ 0 h 196"/>
                <a:gd name="T10" fmla="*/ 10 w 1569"/>
                <a:gd name="T11" fmla="*/ 11 h 196"/>
                <a:gd name="T12" fmla="*/ 0 w 1569"/>
                <a:gd name="T13" fmla="*/ 3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69" h="196">
                  <a:moveTo>
                    <a:pt x="0" y="3"/>
                  </a:moveTo>
                  <a:lnTo>
                    <a:pt x="4" y="14"/>
                  </a:lnTo>
                  <a:lnTo>
                    <a:pt x="1568" y="196"/>
                  </a:lnTo>
                  <a:lnTo>
                    <a:pt x="1569" y="182"/>
                  </a:lnTo>
                  <a:lnTo>
                    <a:pt x="6" y="0"/>
                  </a:lnTo>
                  <a:lnTo>
                    <a:pt x="10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B6C5B236-B2D5-4370-AAD1-50DBDF96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2273"/>
              <a:ext cx="473" cy="605"/>
            </a:xfrm>
            <a:custGeom>
              <a:avLst/>
              <a:gdLst>
                <a:gd name="T0" fmla="*/ 468 w 473"/>
                <a:gd name="T1" fmla="*/ 0 h 605"/>
                <a:gd name="T2" fmla="*/ 462 w 473"/>
                <a:gd name="T3" fmla="*/ 1 h 605"/>
                <a:gd name="T4" fmla="*/ 0 w 473"/>
                <a:gd name="T5" fmla="*/ 597 h 605"/>
                <a:gd name="T6" fmla="*/ 10 w 473"/>
                <a:gd name="T7" fmla="*/ 605 h 605"/>
                <a:gd name="T8" fmla="*/ 473 w 473"/>
                <a:gd name="T9" fmla="*/ 10 h 605"/>
                <a:gd name="T10" fmla="*/ 467 w 473"/>
                <a:gd name="T11" fmla="*/ 13 h 605"/>
                <a:gd name="T12" fmla="*/ 468 w 473"/>
                <a:gd name="T13" fmla="*/ 0 h 6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605">
                  <a:moveTo>
                    <a:pt x="468" y="0"/>
                  </a:moveTo>
                  <a:lnTo>
                    <a:pt x="462" y="1"/>
                  </a:lnTo>
                  <a:lnTo>
                    <a:pt x="0" y="597"/>
                  </a:lnTo>
                  <a:lnTo>
                    <a:pt x="10" y="605"/>
                  </a:lnTo>
                  <a:lnTo>
                    <a:pt x="473" y="10"/>
                  </a:lnTo>
                  <a:lnTo>
                    <a:pt x="467" y="13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DA8B293-1434-4EA8-B691-B7DB8D90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" y="1700"/>
              <a:ext cx="14" cy="953"/>
            </a:xfrm>
            <a:custGeom>
              <a:avLst/>
              <a:gdLst>
                <a:gd name="T0" fmla="*/ 8 w 14"/>
                <a:gd name="T1" fmla="*/ 953 h 953"/>
                <a:gd name="T2" fmla="*/ 14 w 14"/>
                <a:gd name="T3" fmla="*/ 953 h 953"/>
                <a:gd name="T4" fmla="*/ 14 w 14"/>
                <a:gd name="T5" fmla="*/ 0 h 953"/>
                <a:gd name="T6" fmla="*/ 0 w 14"/>
                <a:gd name="T7" fmla="*/ 0 h 953"/>
                <a:gd name="T8" fmla="*/ 0 w 14"/>
                <a:gd name="T9" fmla="*/ 953 h 953"/>
                <a:gd name="T10" fmla="*/ 8 w 14"/>
                <a:gd name="T11" fmla="*/ 953 h 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953">
                  <a:moveTo>
                    <a:pt x="8" y="953"/>
                  </a:moveTo>
                  <a:lnTo>
                    <a:pt x="14" y="953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953"/>
                  </a:lnTo>
                  <a:lnTo>
                    <a:pt x="8" y="95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AAE59DB-4532-46D7-BFD6-A3D17281B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" y="2523"/>
              <a:ext cx="189" cy="191"/>
            </a:xfrm>
            <a:custGeom>
              <a:avLst/>
              <a:gdLst>
                <a:gd name="T0" fmla="*/ 6 w 189"/>
                <a:gd name="T1" fmla="*/ 14 h 191"/>
                <a:gd name="T2" fmla="*/ 0 w 189"/>
                <a:gd name="T3" fmla="*/ 11 h 191"/>
                <a:gd name="T4" fmla="*/ 180 w 189"/>
                <a:gd name="T5" fmla="*/ 191 h 191"/>
                <a:gd name="T6" fmla="*/ 189 w 189"/>
                <a:gd name="T7" fmla="*/ 180 h 191"/>
                <a:gd name="T8" fmla="*/ 11 w 189"/>
                <a:gd name="T9" fmla="*/ 2 h 191"/>
                <a:gd name="T10" fmla="*/ 6 w 189"/>
                <a:gd name="T11" fmla="*/ 0 h 191"/>
                <a:gd name="T12" fmla="*/ 6 w 189"/>
                <a:gd name="T13" fmla="*/ 14 h 1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9" h="191">
                  <a:moveTo>
                    <a:pt x="6" y="14"/>
                  </a:moveTo>
                  <a:lnTo>
                    <a:pt x="0" y="11"/>
                  </a:lnTo>
                  <a:lnTo>
                    <a:pt x="180" y="191"/>
                  </a:lnTo>
                  <a:lnTo>
                    <a:pt x="189" y="180"/>
                  </a:lnTo>
                  <a:lnTo>
                    <a:pt x="11" y="2"/>
                  </a:lnTo>
                  <a:lnTo>
                    <a:pt x="6" y="0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CEEEE95-0719-435E-A786-133186EB5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" y="2523"/>
              <a:ext cx="397" cy="14"/>
            </a:xfrm>
            <a:custGeom>
              <a:avLst/>
              <a:gdLst>
                <a:gd name="T0" fmla="*/ 9 w 397"/>
                <a:gd name="T1" fmla="*/ 11 h 14"/>
                <a:gd name="T2" fmla="*/ 5 w 397"/>
                <a:gd name="T3" fmla="*/ 14 h 14"/>
                <a:gd name="T4" fmla="*/ 397 w 397"/>
                <a:gd name="T5" fmla="*/ 14 h 14"/>
                <a:gd name="T6" fmla="*/ 397 w 397"/>
                <a:gd name="T7" fmla="*/ 0 h 14"/>
                <a:gd name="T8" fmla="*/ 5 w 397"/>
                <a:gd name="T9" fmla="*/ 0 h 14"/>
                <a:gd name="T10" fmla="*/ 0 w 397"/>
                <a:gd name="T11" fmla="*/ 2 h 14"/>
                <a:gd name="T12" fmla="*/ 9 w 397"/>
                <a:gd name="T13" fmla="*/ 11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7" h="14">
                  <a:moveTo>
                    <a:pt x="9" y="11"/>
                  </a:moveTo>
                  <a:lnTo>
                    <a:pt x="5" y="14"/>
                  </a:lnTo>
                  <a:lnTo>
                    <a:pt x="397" y="14"/>
                  </a:lnTo>
                  <a:lnTo>
                    <a:pt x="397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0D72F1EB-7F96-4C4B-A1BD-FFC23DB34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2525"/>
              <a:ext cx="400" cy="400"/>
            </a:xfrm>
            <a:custGeom>
              <a:avLst/>
              <a:gdLst>
                <a:gd name="T0" fmla="*/ 4 w 400"/>
                <a:gd name="T1" fmla="*/ 396 h 400"/>
                <a:gd name="T2" fmla="*/ 9 w 400"/>
                <a:gd name="T3" fmla="*/ 400 h 400"/>
                <a:gd name="T4" fmla="*/ 400 w 400"/>
                <a:gd name="T5" fmla="*/ 9 h 400"/>
                <a:gd name="T6" fmla="*/ 391 w 400"/>
                <a:gd name="T7" fmla="*/ 0 h 400"/>
                <a:gd name="T8" fmla="*/ 0 w 400"/>
                <a:gd name="T9" fmla="*/ 392 h 400"/>
                <a:gd name="T10" fmla="*/ 4 w 400"/>
                <a:gd name="T11" fmla="*/ 396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4" y="396"/>
                  </a:moveTo>
                  <a:lnTo>
                    <a:pt x="9" y="400"/>
                  </a:lnTo>
                  <a:lnTo>
                    <a:pt x="400" y="9"/>
                  </a:lnTo>
                  <a:lnTo>
                    <a:pt x="391" y="0"/>
                  </a:lnTo>
                  <a:lnTo>
                    <a:pt x="0" y="392"/>
                  </a:lnTo>
                  <a:lnTo>
                    <a:pt x="4" y="396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5BFB50C5-4A26-4AD1-B167-AA3AC8C1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3286"/>
              <a:ext cx="187" cy="191"/>
            </a:xfrm>
            <a:custGeom>
              <a:avLst/>
              <a:gdLst>
                <a:gd name="T0" fmla="*/ 4 w 187"/>
                <a:gd name="T1" fmla="*/ 191 h 191"/>
                <a:gd name="T2" fmla="*/ 9 w 187"/>
                <a:gd name="T3" fmla="*/ 189 h 191"/>
                <a:gd name="T4" fmla="*/ 187 w 187"/>
                <a:gd name="T5" fmla="*/ 11 h 191"/>
                <a:gd name="T6" fmla="*/ 179 w 187"/>
                <a:gd name="T7" fmla="*/ 0 h 191"/>
                <a:gd name="T8" fmla="*/ 0 w 187"/>
                <a:gd name="T9" fmla="*/ 179 h 191"/>
                <a:gd name="T10" fmla="*/ 4 w 187"/>
                <a:gd name="T11" fmla="*/ 177 h 191"/>
                <a:gd name="T12" fmla="*/ 4 w 187"/>
                <a:gd name="T13" fmla="*/ 191 h 1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7" h="191">
                  <a:moveTo>
                    <a:pt x="4" y="191"/>
                  </a:moveTo>
                  <a:lnTo>
                    <a:pt x="9" y="189"/>
                  </a:lnTo>
                  <a:lnTo>
                    <a:pt x="187" y="11"/>
                  </a:lnTo>
                  <a:lnTo>
                    <a:pt x="179" y="0"/>
                  </a:lnTo>
                  <a:lnTo>
                    <a:pt x="0" y="179"/>
                  </a:lnTo>
                  <a:lnTo>
                    <a:pt x="4" y="177"/>
                  </a:lnTo>
                  <a:lnTo>
                    <a:pt x="4" y="1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8D9E92D8-9CB8-430E-9E76-5D46D6FA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3463"/>
              <a:ext cx="397" cy="14"/>
            </a:xfrm>
            <a:custGeom>
              <a:avLst/>
              <a:gdLst>
                <a:gd name="T0" fmla="*/ 0 w 397"/>
                <a:gd name="T1" fmla="*/ 12 h 14"/>
                <a:gd name="T2" fmla="*/ 5 w 397"/>
                <a:gd name="T3" fmla="*/ 14 h 14"/>
                <a:gd name="T4" fmla="*/ 397 w 397"/>
                <a:gd name="T5" fmla="*/ 14 h 14"/>
                <a:gd name="T6" fmla="*/ 397 w 397"/>
                <a:gd name="T7" fmla="*/ 0 h 14"/>
                <a:gd name="T8" fmla="*/ 5 w 397"/>
                <a:gd name="T9" fmla="*/ 0 h 14"/>
                <a:gd name="T10" fmla="*/ 9 w 397"/>
                <a:gd name="T11" fmla="*/ 2 h 14"/>
                <a:gd name="T12" fmla="*/ 0 w 397"/>
                <a:gd name="T13" fmla="*/ 12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7" h="14">
                  <a:moveTo>
                    <a:pt x="0" y="12"/>
                  </a:moveTo>
                  <a:lnTo>
                    <a:pt x="5" y="14"/>
                  </a:lnTo>
                  <a:lnTo>
                    <a:pt x="397" y="14"/>
                  </a:lnTo>
                  <a:lnTo>
                    <a:pt x="397" y="0"/>
                  </a:lnTo>
                  <a:lnTo>
                    <a:pt x="5" y="0"/>
                  </a:lnTo>
                  <a:lnTo>
                    <a:pt x="9" y="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707B72C2-E6DD-4134-BF3D-4B3C6EABB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073"/>
              <a:ext cx="400" cy="402"/>
            </a:xfrm>
            <a:custGeom>
              <a:avLst/>
              <a:gdLst>
                <a:gd name="T0" fmla="*/ 5 w 400"/>
                <a:gd name="T1" fmla="*/ 6 h 402"/>
                <a:gd name="T2" fmla="*/ 0 w 400"/>
                <a:gd name="T3" fmla="*/ 10 h 402"/>
                <a:gd name="T4" fmla="*/ 391 w 400"/>
                <a:gd name="T5" fmla="*/ 402 h 402"/>
                <a:gd name="T6" fmla="*/ 400 w 400"/>
                <a:gd name="T7" fmla="*/ 392 h 402"/>
                <a:gd name="T8" fmla="*/ 9 w 400"/>
                <a:gd name="T9" fmla="*/ 0 h 402"/>
                <a:gd name="T10" fmla="*/ 5 w 400"/>
                <a:gd name="T11" fmla="*/ 6 h 4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2">
                  <a:moveTo>
                    <a:pt x="5" y="6"/>
                  </a:moveTo>
                  <a:lnTo>
                    <a:pt x="0" y="10"/>
                  </a:lnTo>
                  <a:lnTo>
                    <a:pt x="391" y="402"/>
                  </a:lnTo>
                  <a:lnTo>
                    <a:pt x="400" y="392"/>
                  </a:lnTo>
                  <a:lnTo>
                    <a:pt x="9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D1E08EED-4531-4632-844F-04B1FF87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2930"/>
              <a:ext cx="5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400" b="1">
                  <a:latin typeface="Arial" panose="020B0604020202020204" pitchFamily="34" charset="0"/>
                </a:rPr>
                <a:t>armaduras</a:t>
              </a:r>
              <a:endParaRPr lang="pt-BR" altLang="pt-BR" sz="1400" b="1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9DDF8412-A5EC-469E-8D50-BEF7DB928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2917"/>
              <a:ext cx="396" cy="396"/>
            </a:xfrm>
            <a:custGeom>
              <a:avLst/>
              <a:gdLst>
                <a:gd name="T0" fmla="*/ 391 w 396"/>
                <a:gd name="T1" fmla="*/ 391 h 396"/>
                <a:gd name="T2" fmla="*/ 396 w 396"/>
                <a:gd name="T3" fmla="*/ 386 h 396"/>
                <a:gd name="T4" fmla="*/ 9 w 396"/>
                <a:gd name="T5" fmla="*/ 0 h 396"/>
                <a:gd name="T6" fmla="*/ 0 w 396"/>
                <a:gd name="T7" fmla="*/ 8 h 396"/>
                <a:gd name="T8" fmla="*/ 385 w 396"/>
                <a:gd name="T9" fmla="*/ 396 h 396"/>
                <a:gd name="T10" fmla="*/ 391 w 396"/>
                <a:gd name="T11" fmla="*/ 391 h 3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396">
                  <a:moveTo>
                    <a:pt x="391" y="391"/>
                  </a:moveTo>
                  <a:lnTo>
                    <a:pt x="396" y="386"/>
                  </a:lnTo>
                  <a:lnTo>
                    <a:pt x="9" y="0"/>
                  </a:lnTo>
                  <a:lnTo>
                    <a:pt x="0" y="8"/>
                  </a:lnTo>
                  <a:lnTo>
                    <a:pt x="385" y="396"/>
                  </a:lnTo>
                  <a:lnTo>
                    <a:pt x="391" y="3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C6AE4A98-F7AA-495D-A8A7-1DDE5F0D4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3323"/>
              <a:ext cx="5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400" b="1">
                  <a:latin typeface="Arial" panose="020B0604020202020204" pitchFamily="34" charset="0"/>
                </a:rPr>
                <a:t>dielétrico</a:t>
              </a:r>
              <a:endParaRPr lang="pt-BR" altLang="pt-BR" sz="1400" b="1"/>
            </a:p>
          </p:txBody>
        </p:sp>
      </p:grpSp>
      <p:sp>
        <p:nvSpPr>
          <p:cNvPr id="65" name="AutoShape 61">
            <a:extLst>
              <a:ext uri="{FF2B5EF4-FFF2-40B4-BE49-F238E27FC236}">
                <a16:creationId xmlns:a16="http://schemas.microsoft.com/office/drawing/2014/main" id="{3F3E5975-CF16-422D-B39E-126A1C3D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927" y="3429000"/>
            <a:ext cx="2470150" cy="900113"/>
          </a:xfrm>
          <a:prstGeom prst="wedgeRoundRectCallout">
            <a:avLst>
              <a:gd name="adj1" fmla="val -64912"/>
              <a:gd name="adj2" fmla="val 88097"/>
              <a:gd name="adj3" fmla="val 16667"/>
            </a:avLst>
          </a:prstGeom>
          <a:gradFill rotWithShape="0">
            <a:gsLst>
              <a:gs pos="0">
                <a:srgbClr val="D1C39F"/>
              </a:gs>
              <a:gs pos="17500">
                <a:srgbClr val="F0EBD5"/>
              </a:gs>
              <a:gs pos="50000">
                <a:srgbClr val="FFEFD1"/>
              </a:gs>
              <a:gs pos="82500">
                <a:srgbClr val="F0EBD5"/>
              </a:gs>
              <a:gs pos="100000">
                <a:srgbClr val="D1C39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200" b="1">
                <a:latin typeface="Lucida Casual" pitchFamily="66" charset="0"/>
              </a:rPr>
              <a:t>Constituição de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200" b="1">
                <a:latin typeface="Lucida Casual" pitchFamily="66" charset="0"/>
              </a:rPr>
              <a:t>um capacitor</a:t>
            </a:r>
          </a:p>
        </p:txBody>
      </p:sp>
    </p:spTree>
    <p:extLst>
      <p:ext uri="{BB962C8B-B14F-4D97-AF65-F5344CB8AC3E}">
        <p14:creationId xmlns:p14="http://schemas.microsoft.com/office/powerpoint/2010/main" val="377827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90E42-08AD-454C-8AC3-FD45A112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Capacitor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DCDB5-F1E7-4A3E-B60B-69A48865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Três características devem ser observadas nos capacitores: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Polaridade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Tensão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Capacitância</a:t>
            </a:r>
          </a:p>
          <a:p>
            <a:pPr marL="0" indent="0">
              <a:buNone/>
            </a:pPr>
            <a:r>
              <a:rPr lang="pt-BR" dirty="0"/>
              <a:t>Tipos de Capacitores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D81448-FA10-4675-AAEE-38517ED9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3074" name="Picture 2" descr="Resultado de imagen para Tipos de Capacitores">
            <a:extLst>
              <a:ext uri="{FF2B5EF4-FFF2-40B4-BE49-F238E27FC236}">
                <a16:creationId xmlns:a16="http://schemas.microsoft.com/office/drawing/2014/main" id="{4E9A72F4-2D2F-4FC8-81D0-2E918C329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89" y="2328051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B28A63A2-DACD-40D8-B9C8-1B00D8B5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7" y="4114800"/>
            <a:ext cx="4099280" cy="2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90E42-08AD-454C-8AC3-FD45A112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Capacitor (Capacitância)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DCDB5-F1E7-4A3E-B60B-69A48865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pt-BR" altLang="pt-BR" dirty="0">
                <a:latin typeface="Lucida Casual" pitchFamily="66" charset="0"/>
              </a:rPr>
              <a:t>A unidade de medida de capacitância é o </a:t>
            </a:r>
            <a:r>
              <a:rPr lang="pt-BR" altLang="pt-BR" dirty="0" err="1">
                <a:latin typeface="Lucida Casual" pitchFamily="66" charset="0"/>
              </a:rPr>
              <a:t>farad</a:t>
            </a:r>
            <a:r>
              <a:rPr lang="pt-BR" altLang="pt-BR" dirty="0">
                <a:latin typeface="Lucida Casual" pitchFamily="66" charset="0"/>
              </a:rPr>
              <a:t> e é representada pela letra F. 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pt-BR" altLang="pt-BR" dirty="0">
                <a:latin typeface="Lucida Casual" pitchFamily="66" charset="0"/>
              </a:rPr>
              <a:t>Entretanto, a unidade </a:t>
            </a:r>
            <a:r>
              <a:rPr lang="pt-BR" altLang="pt-BR" dirty="0" err="1">
                <a:latin typeface="Lucida Casual" pitchFamily="66" charset="0"/>
              </a:rPr>
              <a:t>farad</a:t>
            </a:r>
            <a:r>
              <a:rPr lang="pt-BR" altLang="pt-BR" dirty="0">
                <a:latin typeface="Lucida Casual" pitchFamily="66" charset="0"/>
              </a:rPr>
              <a:t> é extremamente grande, o que leva ao uso de submúltiplos dessa unidade.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pt-BR" altLang="pt-BR" sz="900" dirty="0">
              <a:latin typeface="Lucida Casual" pitchFamily="66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pt-BR" altLang="pt-BR" dirty="0">
                <a:latin typeface="Lucida Casual" pitchFamily="66" charset="0"/>
              </a:rPr>
              <a:t>A tabela a seguir apresenta os símbolos representativos de cada submúltiplo  e o seu valor com relação à unidade.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endParaRPr lang="pt-BR" altLang="pt-BR" dirty="0">
              <a:latin typeface="Lucida Casual" pitchFamily="66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D81448-FA10-4675-AAEE-38517ED9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grpSp>
        <p:nvGrpSpPr>
          <p:cNvPr id="6" name="Group 83">
            <a:extLst>
              <a:ext uri="{FF2B5EF4-FFF2-40B4-BE49-F238E27FC236}">
                <a16:creationId xmlns:a16="http://schemas.microsoft.com/office/drawing/2014/main" id="{759CFB23-E534-49D9-9DAE-888734F8B336}"/>
              </a:ext>
            </a:extLst>
          </p:cNvPr>
          <p:cNvGrpSpPr>
            <a:grpSpLocks/>
          </p:cNvGrpSpPr>
          <p:nvPr/>
        </p:nvGrpSpPr>
        <p:grpSpPr bwMode="auto">
          <a:xfrm>
            <a:off x="2327903" y="3753381"/>
            <a:ext cx="7897812" cy="2224087"/>
            <a:chOff x="301" y="2145"/>
            <a:chExt cx="4975" cy="1401"/>
          </a:xfrm>
        </p:grpSpPr>
        <p:sp>
          <p:nvSpPr>
            <p:cNvPr id="7" name="Rectangle 82">
              <a:extLst>
                <a:ext uri="{FF2B5EF4-FFF2-40B4-BE49-F238E27FC236}">
                  <a16:creationId xmlns:a16="http://schemas.microsoft.com/office/drawing/2014/main" id="{C91E4C79-818B-434D-BF14-4B02A5083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" y="2669"/>
              <a:ext cx="4952" cy="8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F269CB51-178A-43ED-B007-79663FBD0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145"/>
              <a:ext cx="2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solidFill>
                    <a:schemeClr val="bg1"/>
                  </a:solidFill>
                  <a:latin typeface="Lucida Casual" pitchFamily="66" charset="0"/>
                </a:rPr>
                <a:t>Submúltiplos do farad.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73C84D9-396C-4E2B-9735-400B89819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437"/>
              <a:ext cx="1179" cy="257"/>
            </a:xfrm>
            <a:prstGeom prst="rect">
              <a:avLst/>
            </a:pr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9FC1B93E-5D0C-4397-B259-92122C65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2479"/>
              <a:ext cx="9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00000"/>
                  </a:solidFill>
                  <a:latin typeface="Lucida Casual" pitchFamily="66" charset="0"/>
                </a:rPr>
                <a:t>Denominação</a:t>
              </a:r>
              <a:endParaRPr lang="pt-BR" altLang="pt-BR" sz="1800">
                <a:latin typeface="Lucida Casual" pitchFamily="66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3FD03125-FC33-47C7-A88A-6EA70F019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437"/>
              <a:ext cx="917" cy="257"/>
            </a:xfrm>
            <a:prstGeom prst="rect">
              <a:avLst/>
            </a:pr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0B7E8BCC-78CD-44D8-B8BF-9255212C0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2479"/>
              <a:ext cx="5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Símbolo</a:t>
              </a:r>
              <a:endParaRPr lang="pt-BR" altLang="pt-BR" sz="1800">
                <a:latin typeface="Lucida Casual" pitchFamily="66" charset="0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C3C851CB-B12A-426A-BB49-E4FB917AD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437"/>
              <a:ext cx="2833" cy="257"/>
            </a:xfrm>
            <a:prstGeom prst="rect">
              <a:avLst/>
            </a:pr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E665893F-BF06-4CBF-BA99-455D48B33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" y="2479"/>
              <a:ext cx="16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Relação com a unidade</a:t>
              </a:r>
              <a:endParaRPr lang="pt-BR" altLang="pt-BR" sz="1800">
                <a:latin typeface="Lucida Casual" pitchFamily="66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7DBCB29E-16C3-437D-933A-02B2F4935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414"/>
              <a:ext cx="16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1EAAF0C2-6825-414A-9DB3-EC1206CCC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414"/>
              <a:ext cx="16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F1BC9E2F-FD82-457C-A051-14C24903B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414"/>
              <a:ext cx="117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CB950C63-4B91-4F70-A270-614DCAC36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414"/>
              <a:ext cx="16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5DCFE279-4AAC-45BD-B4C4-8B3D72F15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414"/>
              <a:ext cx="90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D6A152A6-7F32-45A3-BF99-D3B02960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414"/>
              <a:ext cx="15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D7895493-8954-4DFE-B1C6-E26EEEFCE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414"/>
              <a:ext cx="2825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2C642B3D-F5B0-48E8-8BBD-7391FF1CC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2414"/>
              <a:ext cx="15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446869F8-3EED-4A44-8BF9-2A8BEE286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2414"/>
              <a:ext cx="15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BAB363F6-EA85-4746-A256-D7DFD989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437"/>
              <a:ext cx="16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DBA23E4C-39B1-4616-84A1-E96906D5D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437"/>
              <a:ext cx="8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2D45B463-8381-4161-A7E8-1F8CDC32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437"/>
              <a:ext cx="7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E229EA11-BCA6-43A2-9B52-7C6E1F2B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2437"/>
              <a:ext cx="15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D55D1B9B-31AD-46A6-87BC-4DBA95112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58"/>
              <a:ext cx="7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Microfarad</a:t>
              </a:r>
              <a:endParaRPr lang="pt-BR" altLang="pt-BR" sz="1800" b="1">
                <a:latin typeface="Lucida Casual" pitchFamily="66" charset="0"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E82884A-32DF-4454-B49B-2AD1E16AE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732"/>
              <a:ext cx="3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Symbol" panose="05050102010706020507" pitchFamily="18" charset="2"/>
                </a:rPr>
                <a:t>m</a:t>
              </a: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F</a:t>
              </a:r>
              <a:endParaRPr lang="pt-BR" altLang="pt-BR" sz="1800" b="1">
                <a:latin typeface="Lucida Casual" pitchFamily="66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D33CD1-D606-461C-84EC-89754A645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758"/>
              <a:ext cx="15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10</a:t>
              </a:r>
              <a:r>
                <a:rPr lang="pt-BR" altLang="pt-BR" sz="900" b="1" baseline="30000">
                  <a:solidFill>
                    <a:srgbClr val="010000"/>
                  </a:solidFill>
                  <a:latin typeface="Lucida Casual" pitchFamily="66" charset="0"/>
                </a:rPr>
                <a:t> </a:t>
              </a:r>
              <a:r>
                <a:rPr lang="pt-BR" altLang="pt-BR" sz="1800" b="1" baseline="30000">
                  <a:solidFill>
                    <a:srgbClr val="010000"/>
                  </a:solidFill>
                  <a:latin typeface="Lucida Casual" pitchFamily="66" charset="0"/>
                </a:rPr>
                <a:t>-6</a:t>
              </a: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 F ou 0,000001F</a:t>
              </a:r>
              <a:endParaRPr lang="pt-BR" altLang="pt-BR" sz="1800" b="1">
                <a:latin typeface="Lucida Casual" pitchFamily="66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876E5D-7BDD-49C6-A75D-F16A288D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698"/>
              <a:ext cx="1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B3292E-ABD6-4867-81F0-7AB1C98D5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698"/>
              <a:ext cx="1179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AF6B3E-A61D-422B-9251-BB6FC561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698"/>
              <a:ext cx="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EDBEF8-857F-486E-8807-0A1A08F88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698"/>
              <a:ext cx="9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BC0E58-55D8-4E6F-A970-A81EB2BD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698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982696-EB8B-4E52-A5C6-AEACB6287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698"/>
              <a:ext cx="283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41F93C-626D-49A3-B92E-24CA2C85A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2698"/>
              <a:ext cx="1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11F0DA-E3E3-4E53-8B9B-520874688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709"/>
              <a:ext cx="16" cy="2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B4028E3-AB78-4383-BFC4-711D4B2F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709"/>
              <a:ext cx="8" cy="2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BDB49E-26D0-4501-AA15-2928124E7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709"/>
              <a:ext cx="7" cy="2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63FE2F-0BCE-401D-AC99-10332FBA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2709"/>
              <a:ext cx="15" cy="2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DE64DC8-1916-4EDC-83F0-54ED81CC8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025"/>
              <a:ext cx="7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Nanofarad</a:t>
              </a:r>
              <a:endParaRPr lang="pt-BR" altLang="pt-BR" sz="1800" b="1">
                <a:latin typeface="Lucida Casual" pitchFamily="66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5B2733-303F-4CC5-B549-E78E928DD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997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nF</a:t>
              </a:r>
              <a:endParaRPr lang="pt-BR" altLang="pt-BR" sz="1800" b="1">
                <a:latin typeface="Lucida Casual" pitchFamily="66" charset="0"/>
              </a:endParaRP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A0952F16-3DC3-4095-BA55-C943C0D79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3041"/>
              <a:ext cx="17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10</a:t>
              </a:r>
              <a:r>
                <a:rPr lang="pt-BR" altLang="pt-BR" sz="900" b="1">
                  <a:solidFill>
                    <a:srgbClr val="010000"/>
                  </a:solidFill>
                  <a:latin typeface="Lucida Casual" pitchFamily="66" charset="0"/>
                </a:rPr>
                <a:t> </a:t>
              </a:r>
              <a:r>
                <a:rPr lang="pt-BR" altLang="pt-BR" sz="1800" b="1" baseline="30000">
                  <a:solidFill>
                    <a:srgbClr val="010000"/>
                  </a:solidFill>
                  <a:latin typeface="Lucida Casual" pitchFamily="66" charset="0"/>
                </a:rPr>
                <a:t>-9</a:t>
              </a: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 F ou 0,000000001F</a:t>
              </a:r>
              <a:endParaRPr lang="pt-BR" altLang="pt-BR" sz="1800" b="1">
                <a:latin typeface="Lucida Casual" pitchFamily="66" charset="0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BFAC0A59-74F1-4945-B98A-32983D55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986"/>
              <a:ext cx="1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60690272-CBBD-4EE1-8389-9EBCFE0C8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986"/>
              <a:ext cx="1179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60370C07-1CA3-4B37-B1B8-D2FF7BCC9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986"/>
              <a:ext cx="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F60E8388-7974-437D-B5B9-A93017A8A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986"/>
              <a:ext cx="9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0789ACA5-9791-481C-9C1A-771E3D1A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986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E773D55C-2371-43F2-B9F4-1484EFBDA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986"/>
              <a:ext cx="283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A5298AB3-BDBA-47AD-9270-474527B3A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2986"/>
              <a:ext cx="1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A0C4CACB-3D78-41B9-8B8C-8039BE65E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997"/>
              <a:ext cx="16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53" name="Rectangle 54">
              <a:extLst>
                <a:ext uri="{FF2B5EF4-FFF2-40B4-BE49-F238E27FC236}">
                  <a16:creationId xmlns:a16="http://schemas.microsoft.com/office/drawing/2014/main" id="{4D0597C1-F60F-41EF-AE7B-19B54DBCC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997"/>
              <a:ext cx="8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CCAAC3BD-FF96-4B6D-8031-206FAF35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997"/>
              <a:ext cx="7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E1104A24-BCE1-428C-BFB6-E09DE8AB1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2997"/>
              <a:ext cx="15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642DA4FB-CEDA-4C53-8DBC-661BF1909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3301"/>
              <a:ext cx="6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Picofarad</a:t>
              </a:r>
              <a:endParaRPr lang="pt-BR" altLang="pt-BR" sz="1800" b="1">
                <a:latin typeface="Lucida Casual" pitchFamily="66" charset="0"/>
              </a:endParaRPr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D359BDD3-A9FD-4280-90DF-672627F9B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3266"/>
              <a:ext cx="1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pF</a:t>
              </a:r>
              <a:endParaRPr lang="pt-BR" altLang="pt-BR" sz="1800" b="1">
                <a:latin typeface="Lucida Casual" pitchFamily="66" charset="0"/>
              </a:endParaRPr>
            </a:p>
          </p:txBody>
        </p:sp>
        <p:sp>
          <p:nvSpPr>
            <p:cNvPr id="58" name="Rectangle 61">
              <a:extLst>
                <a:ext uri="{FF2B5EF4-FFF2-40B4-BE49-F238E27FC236}">
                  <a16:creationId xmlns:a16="http://schemas.microsoft.com/office/drawing/2014/main" id="{9D3E0019-DD48-4BDE-92FE-4EA1EF0F1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3302"/>
              <a:ext cx="21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10</a:t>
              </a:r>
              <a:r>
                <a:rPr lang="pt-BR" altLang="pt-BR" sz="900" b="1">
                  <a:solidFill>
                    <a:srgbClr val="010000"/>
                  </a:solidFill>
                  <a:latin typeface="Lucida Casual" pitchFamily="66" charset="0"/>
                </a:rPr>
                <a:t> </a:t>
              </a:r>
              <a:r>
                <a:rPr lang="pt-BR" altLang="pt-BR" sz="1800" b="1" baseline="30000">
                  <a:solidFill>
                    <a:srgbClr val="010000"/>
                  </a:solidFill>
                  <a:latin typeface="Lucida Casual" pitchFamily="66" charset="0"/>
                </a:rPr>
                <a:t>-12 </a:t>
              </a:r>
              <a:r>
                <a:rPr lang="pt-BR" altLang="pt-BR" sz="1800" b="1">
                  <a:solidFill>
                    <a:srgbClr val="010000"/>
                  </a:solidFill>
                  <a:latin typeface="Lucida Casual" pitchFamily="66" charset="0"/>
                </a:rPr>
                <a:t>F ou 0,000000000001F</a:t>
              </a:r>
              <a:endParaRPr lang="pt-BR" altLang="pt-BR" sz="1800" b="1">
                <a:latin typeface="Lucida Casual" pitchFamily="66" charset="0"/>
              </a:endParaRPr>
            </a:p>
          </p:txBody>
        </p:sp>
        <p:sp>
          <p:nvSpPr>
            <p:cNvPr id="59" name="Rectangle 62">
              <a:extLst>
                <a:ext uri="{FF2B5EF4-FFF2-40B4-BE49-F238E27FC236}">
                  <a16:creationId xmlns:a16="http://schemas.microsoft.com/office/drawing/2014/main" id="{40FD8332-ECFB-42C2-93A2-E0912FBAB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3254"/>
              <a:ext cx="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60" name="Rectangle 63">
              <a:extLst>
                <a:ext uri="{FF2B5EF4-FFF2-40B4-BE49-F238E27FC236}">
                  <a16:creationId xmlns:a16="http://schemas.microsoft.com/office/drawing/2014/main" id="{89B85370-234D-4A04-987D-A66B947C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3254"/>
              <a:ext cx="117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1ED4E71A-8AC5-4D22-9201-43756FF2D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254"/>
              <a:ext cx="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62" name="Rectangle 65">
              <a:extLst>
                <a:ext uri="{FF2B5EF4-FFF2-40B4-BE49-F238E27FC236}">
                  <a16:creationId xmlns:a16="http://schemas.microsoft.com/office/drawing/2014/main" id="{1A25F2DA-D867-4C42-AB59-F84B9320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3254"/>
              <a:ext cx="91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ECD2EFE6-BDEB-4353-AB92-8E2555139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3254"/>
              <a:ext cx="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64" name="Rectangle 67">
              <a:extLst>
                <a:ext uri="{FF2B5EF4-FFF2-40B4-BE49-F238E27FC236}">
                  <a16:creationId xmlns:a16="http://schemas.microsoft.com/office/drawing/2014/main" id="{4739CE62-7E96-400C-847E-F35F091AD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3254"/>
              <a:ext cx="283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65" name="Rectangle 68">
              <a:extLst>
                <a:ext uri="{FF2B5EF4-FFF2-40B4-BE49-F238E27FC236}">
                  <a16:creationId xmlns:a16="http://schemas.microsoft.com/office/drawing/2014/main" id="{FCEB06ED-B255-450F-9FBC-B57306E64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3254"/>
              <a:ext cx="1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66" name="Rectangle 69">
              <a:extLst>
                <a:ext uri="{FF2B5EF4-FFF2-40B4-BE49-F238E27FC236}">
                  <a16:creationId xmlns:a16="http://schemas.microsoft.com/office/drawing/2014/main" id="{FB7B0373-94EC-4DE9-AB2E-F1E697C4F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3266"/>
              <a:ext cx="16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67" name="Rectangle 70">
              <a:extLst>
                <a:ext uri="{FF2B5EF4-FFF2-40B4-BE49-F238E27FC236}">
                  <a16:creationId xmlns:a16="http://schemas.microsoft.com/office/drawing/2014/main" id="{E9408137-AE6C-4B1B-9CA1-5C86EDE9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3523"/>
              <a:ext cx="16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68" name="Rectangle 71">
              <a:extLst>
                <a:ext uri="{FF2B5EF4-FFF2-40B4-BE49-F238E27FC236}">
                  <a16:creationId xmlns:a16="http://schemas.microsoft.com/office/drawing/2014/main" id="{81566796-B39D-4D32-883A-A8E2F8FB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3523"/>
              <a:ext cx="16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69" name="Rectangle 72">
              <a:extLst>
                <a:ext uri="{FF2B5EF4-FFF2-40B4-BE49-F238E27FC236}">
                  <a16:creationId xmlns:a16="http://schemas.microsoft.com/office/drawing/2014/main" id="{1CCC1ECF-59FF-4D9C-A0D5-D632A45A1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3523"/>
              <a:ext cx="117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70" name="Rectangle 73">
              <a:extLst>
                <a:ext uri="{FF2B5EF4-FFF2-40B4-BE49-F238E27FC236}">
                  <a16:creationId xmlns:a16="http://schemas.microsoft.com/office/drawing/2014/main" id="{3587CDF4-DCD1-417F-8DA4-2F5A0D156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266"/>
              <a:ext cx="8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71" name="Rectangle 74">
              <a:extLst>
                <a:ext uri="{FF2B5EF4-FFF2-40B4-BE49-F238E27FC236}">
                  <a16:creationId xmlns:a16="http://schemas.microsoft.com/office/drawing/2014/main" id="{ACF42579-CB72-41F6-8008-09BAA85A3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523"/>
              <a:ext cx="16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72" name="Rectangle 75">
              <a:extLst>
                <a:ext uri="{FF2B5EF4-FFF2-40B4-BE49-F238E27FC236}">
                  <a16:creationId xmlns:a16="http://schemas.microsoft.com/office/drawing/2014/main" id="{0AEC2978-FFCF-4EEF-A6C9-A155D2109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3523"/>
              <a:ext cx="90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73" name="Rectangle 76">
              <a:extLst>
                <a:ext uri="{FF2B5EF4-FFF2-40B4-BE49-F238E27FC236}">
                  <a16:creationId xmlns:a16="http://schemas.microsoft.com/office/drawing/2014/main" id="{8131195C-CB23-47C1-941C-EA08557C8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3266"/>
              <a:ext cx="7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74" name="Rectangle 77">
              <a:extLst>
                <a:ext uri="{FF2B5EF4-FFF2-40B4-BE49-F238E27FC236}">
                  <a16:creationId xmlns:a16="http://schemas.microsoft.com/office/drawing/2014/main" id="{3240A722-5361-4913-BFC6-890A24C1C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3523"/>
              <a:ext cx="15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75" name="Rectangle 78">
              <a:extLst>
                <a:ext uri="{FF2B5EF4-FFF2-40B4-BE49-F238E27FC236}">
                  <a16:creationId xmlns:a16="http://schemas.microsoft.com/office/drawing/2014/main" id="{EC2F623D-CD70-46BB-B3EB-FAB651B52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3523"/>
              <a:ext cx="2825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76" name="Rectangle 79">
              <a:extLst>
                <a:ext uri="{FF2B5EF4-FFF2-40B4-BE49-F238E27FC236}">
                  <a16:creationId xmlns:a16="http://schemas.microsoft.com/office/drawing/2014/main" id="{DE566EBF-217A-4252-8C58-3C851DD45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3266"/>
              <a:ext cx="15" cy="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77" name="Rectangle 80">
              <a:extLst>
                <a:ext uri="{FF2B5EF4-FFF2-40B4-BE49-F238E27FC236}">
                  <a16:creationId xmlns:a16="http://schemas.microsoft.com/office/drawing/2014/main" id="{E0C80DA2-5E6A-4C5F-8877-CB308DCC5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3523"/>
              <a:ext cx="15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  <p:sp>
          <p:nvSpPr>
            <p:cNvPr id="78" name="Rectangle 81">
              <a:extLst>
                <a:ext uri="{FF2B5EF4-FFF2-40B4-BE49-F238E27FC236}">
                  <a16:creationId xmlns:a16="http://schemas.microsoft.com/office/drawing/2014/main" id="{34E89D90-4A70-4C91-A389-DABF5E2F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3523"/>
              <a:ext cx="15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>
                <a:latin typeface="Lucida Casual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70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2E295-1153-4129-8379-7EC42AFD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Capacitor (Aplicações)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D3B25-7BED-4340-8444-51624F56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Fazer acoplamento de sinais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Realizar filtragem de Ruídos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Filtrar frequências especificas.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Realizar arranques de motores monofásicos.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Estabilizar sinais.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2948B7-2DD6-4F82-8E7C-8C416053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189868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38EDF-44F9-4005-A376-82D9C077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>
                <a:solidFill>
                  <a:srgbClr val="FF0000"/>
                </a:solidFill>
              </a:rPr>
              <a:t>DeBounce</a:t>
            </a:r>
            <a:r>
              <a:rPr lang="pt-BR" b="1" dirty="0">
                <a:solidFill>
                  <a:srgbClr val="FF0000"/>
                </a:solidFill>
              </a:rPr>
              <a:t> com Sistemas Mecânicos e Interrupções</a:t>
            </a:r>
          </a:p>
        </p:txBody>
      </p:sp>
      <p:pic>
        <p:nvPicPr>
          <p:cNvPr id="6" name="Marcador de contenido 5" descr="Imagen que contiene texto, marcador&#10;&#10;Descripción generada automáticamente">
            <a:extLst>
              <a:ext uri="{FF2B5EF4-FFF2-40B4-BE49-F238E27FC236}">
                <a16:creationId xmlns:a16="http://schemas.microsoft.com/office/drawing/2014/main" id="{000DBBB4-E7CD-41C5-A9D4-0A1423A7A5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7" y="2028650"/>
            <a:ext cx="3840649" cy="3840445"/>
          </a:xfrm>
        </p:spPr>
      </p:pic>
      <p:pic>
        <p:nvPicPr>
          <p:cNvPr id="5" name="Marcador de contenido 4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18CCE27B-9EB1-4270-900E-561A25F99C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04" y="1846263"/>
            <a:ext cx="5490275" cy="4481379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056882-55E7-4DD9-9277-BCDD55E8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133949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38EDF-44F9-4005-A376-82D9C077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>
                <a:solidFill>
                  <a:srgbClr val="FF0000"/>
                </a:solidFill>
              </a:rPr>
              <a:t>DeBounce</a:t>
            </a:r>
            <a:r>
              <a:rPr lang="pt-BR" b="1" dirty="0">
                <a:solidFill>
                  <a:srgbClr val="FF0000"/>
                </a:solidFill>
              </a:rPr>
              <a:t> com Sistemas Mecânicos e Interrupções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056882-55E7-4DD9-9277-BCDD55E8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3CE8DE7-74AD-4BB9-A67D-5F295FC9A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Outra maneira é fazer isso por código, mas usando o comando </a:t>
            </a:r>
            <a:r>
              <a:rPr lang="pt-BR" dirty="0" err="1"/>
              <a:t>millis</a:t>
            </a:r>
            <a:r>
              <a:rPr lang="pt-BR" dirty="0"/>
              <a:t> (), da seguinte forma:</a:t>
            </a:r>
          </a:p>
        </p:txBody>
      </p:sp>
      <p:pic>
        <p:nvPicPr>
          <p:cNvPr id="11" name="Marcador de contenido 10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EA042163-A862-4DF5-8D42-6E79B0AFD4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28" y="1846369"/>
            <a:ext cx="4646484" cy="4022725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698F5AA-F8CA-4C98-AC0A-5D373735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43" y="2662620"/>
            <a:ext cx="2838450" cy="2295525"/>
          </a:xfrm>
          <a:prstGeom prst="rect">
            <a:avLst/>
          </a:prstGeom>
        </p:spPr>
      </p:pic>
      <p:pic>
        <p:nvPicPr>
          <p:cNvPr id="13" name="Marcador de contenido 5" descr="Imagen que contiene texto, marcador&#10;&#10;Descripción generada automáticamente">
            <a:extLst>
              <a:ext uri="{FF2B5EF4-FFF2-40B4-BE49-F238E27FC236}">
                <a16:creationId xmlns:a16="http://schemas.microsoft.com/office/drawing/2014/main" id="{177E5CED-D94C-467F-91A0-5094EDE49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84" y="2788551"/>
            <a:ext cx="2670249" cy="26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235B6-6197-4047-B8C8-69431409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Interrupções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E0B58-4245-4CCF-B1FF-9702D242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Permitem que o Arduino </a:t>
            </a:r>
            <a:r>
              <a:rPr lang="pt-BR" dirty="0">
                <a:solidFill>
                  <a:srgbClr val="FF0000"/>
                </a:solidFill>
              </a:rPr>
              <a:t>pare</a:t>
            </a:r>
            <a:r>
              <a:rPr lang="pt-BR" dirty="0"/>
              <a:t> de executar uma tarefa específica dentro do código e pule diretamente para um estágio </a:t>
            </a:r>
            <a:r>
              <a:rPr lang="pt-BR" b="1" dirty="0"/>
              <a:t>URGENTE</a:t>
            </a:r>
            <a:r>
              <a:rPr lang="pt-BR" dirty="0"/>
              <a:t> do código que deve ser atendido e logo retorne novamente onde estava.</a:t>
            </a:r>
          </a:p>
          <a:p>
            <a:r>
              <a:rPr lang="pt-BR" dirty="0"/>
              <a:t>Por exemplo, quando queremos ler o estado de uma entrada digital (botão, sinal binário, sinal de emergência, alarme) sempre tivemos que ler o estado da entrada digital que: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Consome mais energia, porque estou constantemente lendo uma entrada que pode não variar em muito tempo;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 o sinal foi instantâneo, eu posso nem perceber dado que temos que esperar que o código alcance a parte onde está a leitura da entrada digital;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Vou adiar a realização do evento, porque estou em outra parte do código que pode não ser tão importante, antes de atender a essa </a:t>
            </a:r>
            <a:r>
              <a:rPr lang="pt-BR" b="1" dirty="0"/>
              <a:t>URGÊNCIA</a:t>
            </a:r>
            <a:r>
              <a:rPr lang="pt-BR" dirty="0"/>
              <a:t>.</a:t>
            </a:r>
          </a:p>
          <a:p>
            <a:r>
              <a:rPr lang="pt-BR" dirty="0"/>
              <a:t>Dentro dos microprocessadores é uma rotina de retorno de chamada que é conhecida como </a:t>
            </a:r>
            <a:r>
              <a:rPr lang="pt-BR" b="1" dirty="0"/>
              <a:t>ISR (</a:t>
            </a:r>
            <a:r>
              <a:rPr lang="pt-BR" b="1" dirty="0" err="1"/>
              <a:t>Interruption</a:t>
            </a:r>
            <a:r>
              <a:rPr lang="pt-BR" b="1" dirty="0"/>
              <a:t> Service </a:t>
            </a:r>
            <a:r>
              <a:rPr lang="pt-BR" b="1" dirty="0" err="1"/>
              <a:t>Rutine</a:t>
            </a:r>
            <a:r>
              <a:rPr lang="pt-BR" b="1" dirty="0"/>
              <a:t>).</a:t>
            </a:r>
            <a:endParaRPr lang="pt-BR" dirty="0"/>
          </a:p>
          <a:p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F248F1-FE86-4F13-BEB9-0250D26F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16370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3DBFF-4DE7-4ED7-ADA7-E10DD2A9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Tipos de Interrupções em Arduino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66255-205C-4109-B915-0C5885F2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é típico em qualquer microcontrolador, as interrupções disponíveis são alterações vindas do Hardware (botões, switches, </a:t>
            </a:r>
            <a:r>
              <a:rPr lang="pt-BR" dirty="0" err="1"/>
              <a:t>etc</a:t>
            </a:r>
            <a:r>
              <a:rPr lang="pt-BR" dirty="0"/>
              <a:t>) e tempo excedido nos </a:t>
            </a:r>
            <a:r>
              <a:rPr lang="pt-BR" dirty="0" err="1"/>
              <a:t>timers</a:t>
            </a:r>
            <a:r>
              <a:rPr lang="pt-BR" dirty="0"/>
              <a:t> (Timer com Arduino), hoje falaremos apenas sobre os primeiros.</a:t>
            </a:r>
          </a:p>
          <a:p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4AE9E9-5126-45E6-B09F-5B992AA4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FFFAB55-8DC1-4927-923A-B10F66989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8348"/>
              </p:ext>
            </p:extLst>
          </p:nvPr>
        </p:nvGraphicFramePr>
        <p:xfrm>
          <a:off x="2080260" y="2865353"/>
          <a:ext cx="8092440" cy="3389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6220">
                  <a:extLst>
                    <a:ext uri="{9D8B030D-6E8A-4147-A177-3AD203B41FA5}">
                      <a16:colId xmlns:a16="http://schemas.microsoft.com/office/drawing/2014/main" val="3038327366"/>
                    </a:ext>
                  </a:extLst>
                </a:gridCol>
                <a:gridCol w="4046220">
                  <a:extLst>
                    <a:ext uri="{9D8B030D-6E8A-4147-A177-3AD203B41FA5}">
                      <a16:colId xmlns:a16="http://schemas.microsoft.com/office/drawing/2014/main" val="377503049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effectLst/>
                        </a:rPr>
                        <a:t>BOARD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DIGITAL PINS USABLE FOR INTERRUPTS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630303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Uno, Nano, Mini, other 328-based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2, 3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24895571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Uno WiFi Rev.2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 dirty="0" err="1">
                          <a:effectLst/>
                        </a:rPr>
                        <a:t>Todos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40" dirty="0" err="1">
                          <a:effectLst/>
                        </a:rPr>
                        <a:t>os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40" dirty="0" err="1">
                          <a:effectLst/>
                        </a:rPr>
                        <a:t>pinos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86602091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Mega, Mega2560, MegaADK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2, 3, 18, 19, 20, 21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0585824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Micro, Leonardo, other 32u4-based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0, 1, 2, 3, 7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5804408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 dirty="0" err="1">
                          <a:effectLst/>
                        </a:rPr>
                        <a:t>Todos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40" dirty="0" err="1">
                          <a:effectLst/>
                        </a:rPr>
                        <a:t>os</a:t>
                      </a:r>
                      <a:r>
                        <a:rPr lang="en-US" sz="1200" spc="40" dirty="0">
                          <a:effectLst/>
                        </a:rPr>
                        <a:t> pines, </a:t>
                      </a:r>
                      <a:r>
                        <a:rPr lang="en-US" sz="1200" spc="40" dirty="0" err="1">
                          <a:effectLst/>
                        </a:rPr>
                        <a:t>exeto</a:t>
                      </a:r>
                      <a:r>
                        <a:rPr lang="en-US" sz="1200" spc="40" dirty="0">
                          <a:effectLst/>
                        </a:rPr>
                        <a:t> o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9514616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MKR Family boards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0, 1, 4, 5, 6, 7, 8, 9, A1, A2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1462948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Due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 dirty="0" err="1">
                          <a:effectLst/>
                        </a:rPr>
                        <a:t>Todos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40" dirty="0" err="1">
                          <a:effectLst/>
                        </a:rPr>
                        <a:t>os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40" dirty="0" err="1">
                          <a:effectLst/>
                        </a:rPr>
                        <a:t>pinos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1283629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 dirty="0" err="1">
                          <a:effectLst/>
                        </a:rPr>
                        <a:t>Todos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40" dirty="0" err="1">
                          <a:effectLst/>
                        </a:rPr>
                        <a:t>os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40" dirty="0" err="1">
                          <a:effectLst/>
                        </a:rPr>
                        <a:t>pinos</a:t>
                      </a:r>
                      <a:r>
                        <a:rPr lang="en-US" sz="1200" spc="40" dirty="0">
                          <a:effectLst/>
                        </a:rPr>
                        <a:t> (</a:t>
                      </a:r>
                      <a:r>
                        <a:rPr lang="en-US" sz="1200" spc="40" dirty="0" err="1">
                          <a:effectLst/>
                        </a:rPr>
                        <a:t>só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40" dirty="0" err="1">
                          <a:effectLst/>
                        </a:rPr>
                        <a:t>pinos</a:t>
                      </a:r>
                      <a:r>
                        <a:rPr lang="en-US" sz="1200" spc="40" dirty="0">
                          <a:effectLst/>
                        </a:rPr>
                        <a:t> 2, 5, 7, 8, 10, 11, 12, 13 </a:t>
                      </a:r>
                      <a:r>
                        <a:rPr lang="en-US" sz="1200" spc="40" dirty="0" err="1">
                          <a:effectLst/>
                        </a:rPr>
                        <a:t>trabalham</a:t>
                      </a:r>
                      <a:r>
                        <a:rPr lang="en-US" sz="1200" spc="40" dirty="0">
                          <a:effectLst/>
                        </a:rPr>
                        <a:t> con CAMBIO)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89496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A85A7-D848-4438-9A54-F7F2946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Função</a:t>
            </a:r>
            <a:r>
              <a:rPr lang="en-US" b="1" dirty="0">
                <a:solidFill>
                  <a:srgbClr val="FF0000"/>
                </a:solidFill>
              </a:rPr>
              <a:t> ISR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0BED-2AF2-4796-AD00-EC3423B4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Dentro dos microcontroladores, a função </a:t>
            </a:r>
            <a:r>
              <a:rPr lang="pt-BR" b="1" dirty="0"/>
              <a:t>ISR (</a:t>
            </a:r>
            <a:r>
              <a:rPr lang="pt-BR" b="1" dirty="0" err="1"/>
              <a:t>Interruption</a:t>
            </a:r>
            <a:r>
              <a:rPr lang="pt-BR" b="1" dirty="0"/>
              <a:t> Service </a:t>
            </a:r>
            <a:r>
              <a:rPr lang="pt-BR" b="1" dirty="0" err="1"/>
              <a:t>Rutine</a:t>
            </a:r>
            <a:r>
              <a:rPr lang="pt-BR" b="1" dirty="0"/>
              <a:t>)</a:t>
            </a:r>
            <a:r>
              <a:rPr lang="pt-BR" dirty="0"/>
              <a:t> é uma função que não possui parâmetros de entrada nem de saída.</a:t>
            </a:r>
          </a:p>
          <a:p>
            <a:r>
              <a:rPr lang="pt-BR" dirty="0"/>
              <a:t>Se </a:t>
            </a:r>
            <a:r>
              <a:rPr lang="pt-BR" b="1" dirty="0"/>
              <a:t>duas interrupções </a:t>
            </a:r>
            <a:r>
              <a:rPr lang="pt-BR" dirty="0"/>
              <a:t>ocorrem ao mesmo tempo, o ISR tem a característica de ativar um após a outro em sequência.</a:t>
            </a:r>
          </a:p>
          <a:p>
            <a:r>
              <a:rPr lang="pt-BR" dirty="0"/>
              <a:t>Uma boa prática é executar as ISR </a:t>
            </a:r>
            <a:r>
              <a:rPr lang="pt-BR" b="1" dirty="0"/>
              <a:t>no menor tempo possível</a:t>
            </a:r>
            <a:r>
              <a:rPr lang="pt-BR" dirty="0"/>
              <a:t>, já que as outras partes do programa estão desabilitadas.</a:t>
            </a:r>
          </a:p>
          <a:p>
            <a:r>
              <a:rPr lang="pt-BR" dirty="0"/>
              <a:t>Cálculos complexos devem ser evitados dentro de uma interrupção.</a:t>
            </a:r>
          </a:p>
          <a:p>
            <a:r>
              <a:rPr lang="pt-BR" dirty="0"/>
              <a:t>As variáveis ​​que são </a:t>
            </a:r>
            <a:r>
              <a:rPr lang="pt-BR" b="1" dirty="0"/>
              <a:t>compartilhadas</a:t>
            </a:r>
            <a:r>
              <a:rPr lang="pt-BR" dirty="0"/>
              <a:t> pelo </a:t>
            </a:r>
            <a:r>
              <a:rPr lang="pt-BR" b="1" dirty="0"/>
              <a:t>programa principal</a:t>
            </a:r>
            <a:r>
              <a:rPr lang="pt-BR" dirty="0"/>
              <a:t> e pela </a:t>
            </a:r>
            <a:r>
              <a:rPr lang="pt-BR" b="1" dirty="0"/>
              <a:t>função de interrupção </a:t>
            </a:r>
            <a:r>
              <a:rPr lang="pt-BR" dirty="0"/>
              <a:t>devem ser declaradas como </a:t>
            </a:r>
            <a:r>
              <a:rPr lang="pt-BR" b="1" dirty="0"/>
              <a:t>VOLÁTIL</a:t>
            </a:r>
            <a:r>
              <a:rPr lang="pt-BR" dirty="0"/>
              <a:t>, uma vez que uma variável volátil possui a característica que deve ser consultada antes de ser utilizada.</a:t>
            </a:r>
          </a:p>
          <a:p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5B51E7-04C7-483F-ACE8-9A5F128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14898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9D593-22FA-4445-83B1-706B4BBA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Cuidado com as medidas de atraso e tempo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4DE8B-0323-4A50-99F2-B9B9D0BB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Até este ponto do curso, só vimos a instrução</a:t>
            </a:r>
          </a:p>
          <a:p>
            <a:endParaRPr lang="pt-BR" dirty="0"/>
          </a:p>
          <a:p>
            <a:r>
              <a:rPr lang="pt-BR" dirty="0"/>
              <a:t>Essa instrução cria </a:t>
            </a:r>
            <a:r>
              <a:rPr lang="pt-BR" b="1" dirty="0"/>
              <a:t>um atraso</a:t>
            </a:r>
            <a:r>
              <a:rPr lang="pt-BR" dirty="0"/>
              <a:t> interrompendo o código completamente até que os </a:t>
            </a:r>
            <a:r>
              <a:rPr lang="pt-BR" dirty="0" err="1"/>
              <a:t>milisegundos</a:t>
            </a:r>
            <a:r>
              <a:rPr lang="pt-BR" dirty="0"/>
              <a:t> sejam atingidos.</a:t>
            </a:r>
          </a:p>
          <a:p>
            <a:r>
              <a:rPr lang="pt-BR" dirty="0"/>
              <a:t>No entanto, neste ponto, é importante entender que existem outros </a:t>
            </a:r>
            <a:r>
              <a:rPr lang="pt-BR" b="1" dirty="0"/>
              <a:t>dois comandos </a:t>
            </a:r>
            <a:r>
              <a:rPr lang="pt-BR" dirty="0"/>
              <a:t>para medir o tempo chamados </a:t>
            </a:r>
            <a:r>
              <a:rPr lang="pt-BR" b="1" dirty="0" err="1"/>
              <a:t>millis</a:t>
            </a:r>
            <a:r>
              <a:rPr lang="pt-BR" b="1" dirty="0"/>
              <a:t>() </a:t>
            </a:r>
            <a:r>
              <a:rPr lang="pt-BR" dirty="0"/>
              <a:t>e </a:t>
            </a:r>
            <a:r>
              <a:rPr lang="pt-BR" b="1" dirty="0"/>
              <a:t>micros() </a:t>
            </a:r>
            <a:r>
              <a:rPr lang="pt-BR" dirty="0"/>
              <a:t>que são funções que retornam o tempo em </a:t>
            </a:r>
            <a:r>
              <a:rPr lang="pt-BR" dirty="0" err="1"/>
              <a:t>milisegundos</a:t>
            </a:r>
            <a:r>
              <a:rPr lang="pt-BR" dirty="0"/>
              <a:t> e </a:t>
            </a:r>
            <a:r>
              <a:rPr lang="pt-BR" dirty="0" err="1"/>
              <a:t>microsegundos</a:t>
            </a:r>
            <a:r>
              <a:rPr lang="pt-BR" dirty="0"/>
              <a:t>, respectivamente, desde o início do programa Arduino.</a:t>
            </a:r>
          </a:p>
          <a:p>
            <a:r>
              <a:rPr lang="pt-BR" dirty="0"/>
              <a:t>Cuidado especial deve ser tomado com as medições de tempo dentro das interrupções, uma vez que o Arduino não atualiza o valor da função </a:t>
            </a:r>
            <a:r>
              <a:rPr lang="pt-BR" b="1" dirty="0" err="1"/>
              <a:t>millis</a:t>
            </a:r>
            <a:r>
              <a:rPr lang="pt-BR" b="1" dirty="0"/>
              <a:t> e micros</a:t>
            </a:r>
            <a:r>
              <a:rPr lang="pt-BR" dirty="0"/>
              <a:t>, o que causa atraso na medição tempo.</a:t>
            </a:r>
          </a:p>
          <a:p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FB9EF3-F1DF-49D9-946C-5E9DC8BE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8079B0-3EB0-4575-9F87-DC57FEF433A4}"/>
              </a:ext>
            </a:extLst>
          </p:cNvPr>
          <p:cNvSpPr/>
          <p:nvPr/>
        </p:nvSpPr>
        <p:spPr>
          <a:xfrm>
            <a:off x="4114800" y="2200940"/>
            <a:ext cx="406163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delay</a:t>
            </a:r>
            <a:r>
              <a:rPr lang="pt-BR" dirty="0"/>
              <a:t>(</a:t>
            </a:r>
            <a:r>
              <a:rPr lang="pt-BR" dirty="0" err="1"/>
              <a:t>milisegundos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543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A7AFC-7506-42B0-8E24-F81D3766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Criar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Interrupções</a:t>
            </a:r>
            <a:r>
              <a:rPr lang="en-US" b="1" dirty="0">
                <a:solidFill>
                  <a:srgbClr val="FF0000"/>
                </a:solidFill>
              </a:rPr>
              <a:t> no Arduino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A9173C-264E-43CD-813E-49EE2717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sintaxe</a:t>
            </a:r>
            <a:r>
              <a:rPr lang="en-US" dirty="0"/>
              <a:t> para </a:t>
            </a:r>
            <a:r>
              <a:rPr lang="en-US" dirty="0" err="1"/>
              <a:t>usar</a:t>
            </a:r>
            <a:r>
              <a:rPr lang="en-US" dirty="0"/>
              <a:t> as </a:t>
            </a:r>
            <a:r>
              <a:rPr lang="en-US" dirty="0" err="1"/>
              <a:t>interrupções</a:t>
            </a:r>
            <a:r>
              <a:rPr lang="en-US" dirty="0"/>
              <a:t> no Arduino é: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digitalPinToInterrupt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pino</a:t>
            </a:r>
            <a:r>
              <a:rPr lang="en-US" dirty="0">
                <a:solidFill>
                  <a:schemeClr val="tx1"/>
                </a:solidFill>
              </a:rPr>
              <a:t>): </a:t>
            </a:r>
            <a:r>
              <a:rPr lang="pt-BR" dirty="0"/>
              <a:t>o número da interrupção. Tipos de dados permitidos: int.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ISR: função a ser executada quando ativada a interrupção; Esta função não deve ter parâmetros e não retorna nada.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Mode</a:t>
            </a:r>
            <a:r>
              <a:rPr lang="pt-BR" dirty="0"/>
              <a:t>: define quando a interrupção deve ser ativada. Quatro constantes são predefinidas como valores válidos: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7C094-7635-413F-9E7A-60328A91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731CE34-0AD1-44BB-AEFA-46F9156212FB}"/>
              </a:ext>
            </a:extLst>
          </p:cNvPr>
          <p:cNvSpPr/>
          <p:nvPr/>
        </p:nvSpPr>
        <p:spPr>
          <a:xfrm>
            <a:off x="2091070" y="2328051"/>
            <a:ext cx="7361275" cy="8404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accent1"/>
                </a:solidFill>
              </a:rPr>
              <a:t>attachInterrupt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accent1"/>
                </a:solidFill>
              </a:rPr>
              <a:t>digitalPinToInterrupt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pino</a:t>
            </a:r>
            <a:r>
              <a:rPr lang="en-US" sz="2400" dirty="0">
                <a:solidFill>
                  <a:schemeClr val="tx1"/>
                </a:solidFill>
              </a:rPr>
              <a:t>), ISR, mode) </a:t>
            </a:r>
          </a:p>
        </p:txBody>
      </p:sp>
    </p:spTree>
    <p:extLst>
      <p:ext uri="{BB962C8B-B14F-4D97-AF65-F5344CB8AC3E}">
        <p14:creationId xmlns:p14="http://schemas.microsoft.com/office/powerpoint/2010/main" val="23258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A7AFC-7506-42B0-8E24-F81D3766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Criar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Interrupções</a:t>
            </a:r>
            <a:r>
              <a:rPr lang="en-US" b="1" dirty="0">
                <a:solidFill>
                  <a:srgbClr val="FF0000"/>
                </a:solidFill>
              </a:rPr>
              <a:t> no Arduino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A9173C-264E-43CD-813E-49EE2717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8901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sintaxe</a:t>
            </a:r>
            <a:r>
              <a:rPr lang="en-US" dirty="0"/>
              <a:t> para </a:t>
            </a:r>
            <a:r>
              <a:rPr lang="en-US" dirty="0" err="1"/>
              <a:t>usar</a:t>
            </a:r>
            <a:r>
              <a:rPr lang="en-US" dirty="0"/>
              <a:t> as </a:t>
            </a:r>
            <a:r>
              <a:rPr lang="en-US" dirty="0" err="1"/>
              <a:t>interrupções</a:t>
            </a:r>
            <a:r>
              <a:rPr lang="en-US" dirty="0"/>
              <a:t> no Arduino é: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pt-BR" dirty="0" err="1"/>
              <a:t>Mode</a:t>
            </a:r>
            <a:r>
              <a:rPr lang="pt-BR" dirty="0"/>
              <a:t>: define quando a interrupção deve ser ativada. Quatro constantes são predefinidas como valores válidos:</a:t>
            </a:r>
          </a:p>
          <a:p>
            <a:r>
              <a:rPr lang="pt-BR" b="1" dirty="0"/>
              <a:t>LOW</a:t>
            </a:r>
            <a:r>
              <a:rPr lang="pt-BR" dirty="0"/>
              <a:t> para ativar a interrupção quando o pino estiver baixo</a:t>
            </a:r>
          </a:p>
          <a:p>
            <a:r>
              <a:rPr lang="pt-BR" b="1" dirty="0"/>
              <a:t>CHANGE</a:t>
            </a:r>
            <a:r>
              <a:rPr lang="pt-BR" dirty="0"/>
              <a:t> para ativar a interrupção toda vez que o pino mudar seu valor</a:t>
            </a:r>
          </a:p>
          <a:p>
            <a:r>
              <a:rPr lang="pt-BR" b="1" dirty="0"/>
              <a:t>RISING</a:t>
            </a:r>
            <a:r>
              <a:rPr lang="pt-BR" dirty="0"/>
              <a:t> para ativar a interrupção  quando o pino vai de baixo para alto,</a:t>
            </a:r>
          </a:p>
          <a:p>
            <a:r>
              <a:rPr lang="pt-BR" b="1" dirty="0"/>
              <a:t>FALLING</a:t>
            </a:r>
            <a:r>
              <a:rPr lang="pt-BR" dirty="0"/>
              <a:t> para quando o pino vai de alto a baixo.</a:t>
            </a:r>
          </a:p>
          <a:p>
            <a:r>
              <a:rPr lang="pt-BR" b="1" dirty="0"/>
              <a:t>HIGH</a:t>
            </a:r>
            <a:r>
              <a:rPr lang="pt-BR" dirty="0"/>
              <a:t> para ativar a interrupção sempre que o pino estiver alto. (</a:t>
            </a:r>
            <a:r>
              <a:rPr lang="pt-BR" b="1" dirty="0">
                <a:solidFill>
                  <a:srgbClr val="FF0000"/>
                </a:solidFill>
              </a:rPr>
              <a:t>só </a:t>
            </a:r>
            <a:r>
              <a:rPr lang="pt-BR" b="1" dirty="0" err="1">
                <a:solidFill>
                  <a:srgbClr val="FF0000"/>
                </a:solidFill>
              </a:rPr>
              <a:t>Due</a:t>
            </a:r>
            <a:r>
              <a:rPr lang="pt-BR" b="1" dirty="0">
                <a:solidFill>
                  <a:srgbClr val="FF0000"/>
                </a:solidFill>
              </a:rPr>
              <a:t>, Zero e MKR1000 </a:t>
            </a:r>
            <a:r>
              <a:rPr lang="pt-BR" dirty="0"/>
              <a:t>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7C094-7635-413F-9E7A-60328A91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731CE34-0AD1-44BB-AEFA-46F9156212FB}"/>
              </a:ext>
            </a:extLst>
          </p:cNvPr>
          <p:cNvSpPr/>
          <p:nvPr/>
        </p:nvSpPr>
        <p:spPr>
          <a:xfrm>
            <a:off x="2101702" y="2189828"/>
            <a:ext cx="7361275" cy="8404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accent1"/>
                </a:solidFill>
              </a:rPr>
              <a:t>attachInterrupt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accent1"/>
                </a:solidFill>
              </a:rPr>
              <a:t>digitalPinToInterrupt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pino</a:t>
            </a:r>
            <a:r>
              <a:rPr lang="en-US" sz="2400" dirty="0">
                <a:solidFill>
                  <a:schemeClr val="tx1"/>
                </a:solidFill>
              </a:rPr>
              <a:t>), ISR, mode) </a:t>
            </a:r>
          </a:p>
        </p:txBody>
      </p:sp>
    </p:spTree>
    <p:extLst>
      <p:ext uri="{BB962C8B-B14F-4D97-AF65-F5344CB8AC3E}">
        <p14:creationId xmlns:p14="http://schemas.microsoft.com/office/powerpoint/2010/main" val="36965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A7AFC-7506-42B0-8E24-F81D3766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Criar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Interrupções</a:t>
            </a:r>
            <a:r>
              <a:rPr lang="en-US" b="1" dirty="0">
                <a:solidFill>
                  <a:srgbClr val="FF0000"/>
                </a:solidFill>
              </a:rPr>
              <a:t> no Arduino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A9173C-264E-43CD-813E-49EE2717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8901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sintaxe</a:t>
            </a:r>
            <a:r>
              <a:rPr lang="en-US" dirty="0"/>
              <a:t> para </a:t>
            </a:r>
            <a:r>
              <a:rPr lang="en-US" dirty="0" err="1"/>
              <a:t>usar</a:t>
            </a:r>
            <a:r>
              <a:rPr lang="en-US" dirty="0"/>
              <a:t> as </a:t>
            </a:r>
            <a:r>
              <a:rPr lang="en-US" dirty="0" err="1"/>
              <a:t>interrupções</a:t>
            </a:r>
            <a:r>
              <a:rPr lang="en-US" dirty="0"/>
              <a:t> no Arduino é: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os números de interrupção referem-se ao número: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7C094-7635-413F-9E7A-60328A91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731CE34-0AD1-44BB-AEFA-46F9156212FB}"/>
              </a:ext>
            </a:extLst>
          </p:cNvPr>
          <p:cNvSpPr/>
          <p:nvPr/>
        </p:nvSpPr>
        <p:spPr>
          <a:xfrm>
            <a:off x="2101702" y="2189828"/>
            <a:ext cx="7361275" cy="8404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accent1"/>
                </a:solidFill>
              </a:rPr>
              <a:t>attachInterrupt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accent1"/>
                </a:solidFill>
              </a:rPr>
              <a:t>digitalPinToInterrupt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pino</a:t>
            </a:r>
            <a:r>
              <a:rPr lang="en-US" sz="2400" dirty="0">
                <a:solidFill>
                  <a:schemeClr val="tx1"/>
                </a:solidFill>
              </a:rPr>
              <a:t>), ISR, mode) 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8F0F4C9-C55B-4D60-9645-0AA158D84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75272"/>
              </p:ext>
            </p:extLst>
          </p:nvPr>
        </p:nvGraphicFramePr>
        <p:xfrm>
          <a:off x="1867291" y="3827722"/>
          <a:ext cx="8092441" cy="1796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063">
                  <a:extLst>
                    <a:ext uri="{9D8B030D-6E8A-4147-A177-3AD203B41FA5}">
                      <a16:colId xmlns:a16="http://schemas.microsoft.com/office/drawing/2014/main" val="668704279"/>
                    </a:ext>
                  </a:extLst>
                </a:gridCol>
                <a:gridCol w="1156063">
                  <a:extLst>
                    <a:ext uri="{9D8B030D-6E8A-4147-A177-3AD203B41FA5}">
                      <a16:colId xmlns:a16="http://schemas.microsoft.com/office/drawing/2014/main" val="1976705757"/>
                    </a:ext>
                  </a:extLst>
                </a:gridCol>
                <a:gridCol w="1156063">
                  <a:extLst>
                    <a:ext uri="{9D8B030D-6E8A-4147-A177-3AD203B41FA5}">
                      <a16:colId xmlns:a16="http://schemas.microsoft.com/office/drawing/2014/main" val="2979868876"/>
                    </a:ext>
                  </a:extLst>
                </a:gridCol>
                <a:gridCol w="1156063">
                  <a:extLst>
                    <a:ext uri="{9D8B030D-6E8A-4147-A177-3AD203B41FA5}">
                      <a16:colId xmlns:a16="http://schemas.microsoft.com/office/drawing/2014/main" val="1033453041"/>
                    </a:ext>
                  </a:extLst>
                </a:gridCol>
                <a:gridCol w="1156063">
                  <a:extLst>
                    <a:ext uri="{9D8B030D-6E8A-4147-A177-3AD203B41FA5}">
                      <a16:colId xmlns:a16="http://schemas.microsoft.com/office/drawing/2014/main" val="39314311"/>
                    </a:ext>
                  </a:extLst>
                </a:gridCol>
                <a:gridCol w="1156063">
                  <a:extLst>
                    <a:ext uri="{9D8B030D-6E8A-4147-A177-3AD203B41FA5}">
                      <a16:colId xmlns:a16="http://schemas.microsoft.com/office/drawing/2014/main" val="788834149"/>
                    </a:ext>
                  </a:extLst>
                </a:gridCol>
                <a:gridCol w="1156063">
                  <a:extLst>
                    <a:ext uri="{9D8B030D-6E8A-4147-A177-3AD203B41FA5}">
                      <a16:colId xmlns:a16="http://schemas.microsoft.com/office/drawing/2014/main" val="3428868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effectLst/>
                        </a:rPr>
                        <a:t>BOARD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INT.0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INT.1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INT.2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INT.3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INT.4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INT.5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0848134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Uno, Ethernet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604655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Mega2560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763557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32u4 based (e.g Leonardo, Micro)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4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4817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37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38EDF-44F9-4005-A376-82D9C077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>
                <a:solidFill>
                  <a:srgbClr val="FF0000"/>
                </a:solidFill>
              </a:rPr>
              <a:t>DeBounce</a:t>
            </a:r>
            <a:r>
              <a:rPr lang="pt-BR" b="1" dirty="0">
                <a:solidFill>
                  <a:srgbClr val="FF0000"/>
                </a:solidFill>
              </a:rPr>
              <a:t> com Sistemas Mecânicos e Interrupções</a:t>
            </a:r>
          </a:p>
        </p:txBody>
      </p:sp>
      <p:pic>
        <p:nvPicPr>
          <p:cNvPr id="6" name="Marcador de contenido 5" descr="Imagen que contiene texto, marcador&#10;&#10;Descripción generada automáticamente">
            <a:extLst>
              <a:ext uri="{FF2B5EF4-FFF2-40B4-BE49-F238E27FC236}">
                <a16:creationId xmlns:a16="http://schemas.microsoft.com/office/drawing/2014/main" id="{000DBBB4-E7CD-41C5-A9D4-0A1423A7A5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7" y="2028650"/>
            <a:ext cx="3840649" cy="3840445"/>
          </a:xfr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C9B334F-66EC-4385-975D-6A68EDBA8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1247" y="1845735"/>
            <a:ext cx="7477396" cy="402336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Quando conectamos </a:t>
            </a:r>
            <a:r>
              <a:rPr lang="pt-BR" b="1" dirty="0"/>
              <a:t>um sistema mecânico </a:t>
            </a:r>
            <a:r>
              <a:rPr lang="pt-BR" dirty="0"/>
              <a:t>(botão, interruptor, </a:t>
            </a:r>
            <a:r>
              <a:rPr lang="pt-BR" dirty="0" err="1"/>
              <a:t>etc</a:t>
            </a:r>
            <a:r>
              <a:rPr lang="pt-BR" dirty="0"/>
              <a:t>) a uma interrupção do Arduino, lembre-se de que devemos aplicar um método </a:t>
            </a:r>
            <a:r>
              <a:rPr lang="pt-BR" b="1" dirty="0" err="1"/>
              <a:t>debounce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Nós tratávamos o </a:t>
            </a:r>
            <a:r>
              <a:rPr lang="pt-BR" dirty="0" err="1"/>
              <a:t>Debounce</a:t>
            </a:r>
            <a:r>
              <a:rPr lang="pt-BR" dirty="0"/>
              <a:t> colocando um atraso (150) ou atraso (200), no entanto, como dissemos anteriormente, o atraso </a:t>
            </a:r>
            <a:r>
              <a:rPr lang="pt-BR" b="1" dirty="0"/>
              <a:t>não funciona mais dentro da rotina de interrupção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Portanto, uma opção é colocar </a:t>
            </a:r>
            <a:r>
              <a:rPr lang="pt-BR" b="1" dirty="0"/>
              <a:t>um capacitor </a:t>
            </a:r>
            <a:r>
              <a:rPr lang="pt-BR" b="1"/>
              <a:t>em paralelo</a:t>
            </a:r>
            <a:r>
              <a:rPr lang="pt-BR"/>
              <a:t> </a:t>
            </a:r>
            <a:r>
              <a:rPr lang="pt-BR" dirty="0"/>
              <a:t>com o sistema eletromecânico, para adicionar um atraso de hardware e eliminar o rebote.</a:t>
            </a:r>
          </a:p>
          <a:p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056882-55E7-4DD9-9277-BCDD55E8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89266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954</Words>
  <Application>Microsoft Office PowerPoint</Application>
  <PresentationFormat>Panorámica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Lucida Casual</vt:lpstr>
      <vt:lpstr>Symbol</vt:lpstr>
      <vt:lpstr>Times New Roman</vt:lpstr>
      <vt:lpstr>Retrospección</vt:lpstr>
      <vt:lpstr>Interrupções</vt:lpstr>
      <vt:lpstr>Interrupções</vt:lpstr>
      <vt:lpstr>Tipos de Interrupções em Arduino</vt:lpstr>
      <vt:lpstr>Função ISR</vt:lpstr>
      <vt:lpstr>Cuidado com as medidas de atraso e tempo</vt:lpstr>
      <vt:lpstr>Criar Interrupções no Arduino</vt:lpstr>
      <vt:lpstr>Criar Interrupções no Arduino</vt:lpstr>
      <vt:lpstr>Criar Interrupções no Arduino</vt:lpstr>
      <vt:lpstr>DeBounce com Sistemas Mecânicos e Interrupções</vt:lpstr>
      <vt:lpstr>DeBounce com Sistemas Mecânicos e Interrupções</vt:lpstr>
      <vt:lpstr>Capacitor</vt:lpstr>
      <vt:lpstr>Capacitor</vt:lpstr>
      <vt:lpstr>Capacitor (Capacitância)</vt:lpstr>
      <vt:lpstr>Capacitor (Aplicações)</vt:lpstr>
      <vt:lpstr>DeBounce com Sistemas Mecânicos e Interrupções</vt:lpstr>
      <vt:lpstr>DeBounce com Sistemas Mecânicos e Interrupções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Serial</dc:title>
  <dc:creator>Sergio</dc:creator>
  <cp:lastModifiedBy>Sergio</cp:lastModifiedBy>
  <cp:revision>77</cp:revision>
  <dcterms:created xsi:type="dcterms:W3CDTF">2019-06-09T17:28:47Z</dcterms:created>
  <dcterms:modified xsi:type="dcterms:W3CDTF">2019-07-15T03:17:33Z</dcterms:modified>
</cp:coreProperties>
</file>