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31" autoAdjust="0"/>
    <p:restoredTop sz="84481" autoAdjust="0"/>
  </p:normalViewPr>
  <p:slideViewPr>
    <p:cSldViewPr snapToGrid="0">
      <p:cViewPr varScale="1">
        <p:scale>
          <a:sx n="72" d="100"/>
          <a:sy n="72" d="100"/>
        </p:scale>
        <p:origin x="145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E11A2-FEC7-4C80-A634-1AC23A7E8988}" type="datetimeFigureOut">
              <a:rPr lang="es-419" smtClean="0"/>
              <a:t>7/7/2019</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3D3DC-14A1-4CB4-9D90-BDD0AC4CC93B}" type="slidenum">
              <a:rPr lang="es-419" smtClean="0"/>
              <a:t>‹Nº›</a:t>
            </a:fld>
            <a:endParaRPr lang="es-419"/>
          </a:p>
        </p:txBody>
      </p:sp>
    </p:spTree>
    <p:extLst>
      <p:ext uri="{BB962C8B-B14F-4D97-AF65-F5344CB8AC3E}">
        <p14:creationId xmlns:p14="http://schemas.microsoft.com/office/powerpoint/2010/main" val="319147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O Arduino tem a capacidade de ler sinais analógicos, fazendo aproximações discretas através de pequenos retângulos digitais, como foi observado na figura anterior, onde podemos ver facilmente que quanto menor são os retângulos, mais próxima a aproximação digital será em relação ao sinal analógico</a:t>
            </a:r>
            <a:endParaRPr lang="pt-BR" dirty="0"/>
          </a:p>
        </p:txBody>
      </p:sp>
      <p:sp>
        <p:nvSpPr>
          <p:cNvPr id="4" name="Espaço Reservado para Número de Slide 3"/>
          <p:cNvSpPr>
            <a:spLocks noGrp="1"/>
          </p:cNvSpPr>
          <p:nvPr>
            <p:ph type="sldNum" sz="quarter" idx="5"/>
          </p:nvPr>
        </p:nvSpPr>
        <p:spPr/>
        <p:txBody>
          <a:bodyPr/>
          <a:lstStyle/>
          <a:p>
            <a:fld id="{BEF3D3DC-14A1-4CB4-9D90-BDD0AC4CC93B}" type="slidenum">
              <a:rPr lang="es-419" smtClean="0"/>
              <a:t>2</a:t>
            </a:fld>
            <a:endParaRPr lang="es-419"/>
          </a:p>
        </p:txBody>
      </p:sp>
    </p:spTree>
    <p:extLst>
      <p:ext uri="{BB962C8B-B14F-4D97-AF65-F5344CB8AC3E}">
        <p14:creationId xmlns:p14="http://schemas.microsoft.com/office/powerpoint/2010/main" val="114634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A295691-CFF2-4A80-9B6D-67A4F4C02A3C}" type="datetime1">
              <a:rPr lang="es-419" smtClean="0"/>
              <a:t>7/7/2019</a:t>
            </a:fld>
            <a:endParaRPr lang="es-419"/>
          </a:p>
        </p:txBody>
      </p:sp>
      <p:sp>
        <p:nvSpPr>
          <p:cNvPr id="5" name="Footer Placeholder 4"/>
          <p:cNvSpPr>
            <a:spLocks noGrp="1"/>
          </p:cNvSpPr>
          <p:nvPr>
            <p:ph type="ftr" sz="quarter" idx="11"/>
          </p:nvPr>
        </p:nvSpPr>
        <p:spPr/>
        <p:txBody>
          <a:bodyPr/>
          <a:lstStyle/>
          <a:p>
            <a:r>
              <a:rPr lang="es-419"/>
              <a:t>Curso de Arduino  -  Escola Piloto  -  Sergio Andres Castaño Giraldo</a:t>
            </a:r>
          </a:p>
        </p:txBody>
      </p:sp>
      <p:sp>
        <p:nvSpPr>
          <p:cNvPr id="6" name="Slide Number Placeholder 5"/>
          <p:cNvSpPr>
            <a:spLocks noGrp="1"/>
          </p:cNvSpPr>
          <p:nvPr>
            <p:ph type="sldNum" sz="quarter" idx="12"/>
          </p:nvPr>
        </p:nvSpPr>
        <p:spPr/>
        <p:txBody>
          <a:bodyPr/>
          <a:lstStyle/>
          <a:p>
            <a:fld id="{F5FDFE31-7387-4941-903E-5E1BCA1B71A9}" type="slidenum">
              <a:rPr lang="es-419" smtClean="0"/>
              <a:t>‹Nº›</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8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2CFA4C-9708-407C-B852-EFA65AA54032}" type="datetime1">
              <a:rPr lang="es-419" smtClean="0"/>
              <a:t>7/7/2019</a:t>
            </a:fld>
            <a:endParaRPr lang="es-419"/>
          </a:p>
        </p:txBody>
      </p:sp>
      <p:sp>
        <p:nvSpPr>
          <p:cNvPr id="5" name="Footer Placeholder 4"/>
          <p:cNvSpPr>
            <a:spLocks noGrp="1"/>
          </p:cNvSpPr>
          <p:nvPr>
            <p:ph type="ftr" sz="quarter" idx="11"/>
          </p:nvPr>
        </p:nvSpPr>
        <p:spPr/>
        <p:txBody>
          <a:bodyPr/>
          <a:lstStyle/>
          <a:p>
            <a:r>
              <a:rPr lang="es-419"/>
              <a:t>Curso de Arduino  -  Escola Piloto  -  Sergio Andres Castaño Giraldo</a:t>
            </a:r>
          </a:p>
        </p:txBody>
      </p:sp>
      <p:sp>
        <p:nvSpPr>
          <p:cNvPr id="6" name="Slide Number Placeholder 5"/>
          <p:cNvSpPr>
            <a:spLocks noGrp="1"/>
          </p:cNvSpPr>
          <p:nvPr>
            <p:ph type="sldNum" sz="quarter" idx="12"/>
          </p:nvPr>
        </p:nvSpPr>
        <p:spPr/>
        <p:txBody>
          <a:bodyPr/>
          <a:lstStyle/>
          <a:p>
            <a:fld id="{F5FDFE31-7387-4941-903E-5E1BCA1B71A9}" type="slidenum">
              <a:rPr lang="es-419" smtClean="0"/>
              <a:t>‹Nº›</a:t>
            </a:fld>
            <a:endParaRPr lang="es-419"/>
          </a:p>
        </p:txBody>
      </p:sp>
    </p:spTree>
    <p:extLst>
      <p:ext uri="{BB962C8B-B14F-4D97-AF65-F5344CB8AC3E}">
        <p14:creationId xmlns:p14="http://schemas.microsoft.com/office/powerpoint/2010/main" val="154069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316EBF2-2C96-464B-A1C9-0EC51F0086A7}" type="datetime1">
              <a:rPr lang="es-419" smtClean="0"/>
              <a:t>7/7/2019</a:t>
            </a:fld>
            <a:endParaRPr lang="es-419"/>
          </a:p>
        </p:txBody>
      </p:sp>
      <p:sp>
        <p:nvSpPr>
          <p:cNvPr id="5" name="Footer Placeholder 4"/>
          <p:cNvSpPr>
            <a:spLocks noGrp="1"/>
          </p:cNvSpPr>
          <p:nvPr>
            <p:ph type="ftr" sz="quarter" idx="11"/>
          </p:nvPr>
        </p:nvSpPr>
        <p:spPr/>
        <p:txBody>
          <a:bodyPr/>
          <a:lstStyle/>
          <a:p>
            <a:r>
              <a:rPr lang="es-419"/>
              <a:t>Curso de Arduino  -  Escola Piloto  -  Sergio Andres Castaño Giraldo</a:t>
            </a:r>
          </a:p>
        </p:txBody>
      </p:sp>
      <p:sp>
        <p:nvSpPr>
          <p:cNvPr id="6" name="Slide Number Placeholder 5"/>
          <p:cNvSpPr>
            <a:spLocks noGrp="1"/>
          </p:cNvSpPr>
          <p:nvPr>
            <p:ph type="sldNum" sz="quarter" idx="12"/>
          </p:nvPr>
        </p:nvSpPr>
        <p:spPr/>
        <p:txBody>
          <a:bodyPr/>
          <a:lstStyle/>
          <a:p>
            <a:fld id="{F5FDFE31-7387-4941-903E-5E1BCA1B71A9}" type="slidenum">
              <a:rPr lang="es-419" smtClean="0"/>
              <a:t>‹Nº›</a:t>
            </a:fld>
            <a:endParaRPr lang="es-419"/>
          </a:p>
        </p:txBody>
      </p:sp>
    </p:spTree>
    <p:extLst>
      <p:ext uri="{BB962C8B-B14F-4D97-AF65-F5344CB8AC3E}">
        <p14:creationId xmlns:p14="http://schemas.microsoft.com/office/powerpoint/2010/main" val="414015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E2B70-5843-45F4-A14B-E351141DEBC9}" type="datetime1">
              <a:rPr lang="es-419" smtClean="0"/>
              <a:t>7/7/2019</a:t>
            </a:fld>
            <a:endParaRPr lang="es-419"/>
          </a:p>
        </p:txBody>
      </p:sp>
      <p:sp>
        <p:nvSpPr>
          <p:cNvPr id="5" name="Footer Placeholder 4"/>
          <p:cNvSpPr>
            <a:spLocks noGrp="1"/>
          </p:cNvSpPr>
          <p:nvPr>
            <p:ph type="ftr" sz="quarter" idx="11"/>
          </p:nvPr>
        </p:nvSpPr>
        <p:spPr/>
        <p:txBody>
          <a:bodyPr/>
          <a:lstStyle/>
          <a:p>
            <a:r>
              <a:rPr lang="es-419"/>
              <a:t>Curso de Arduino  -  Escola Piloto  -  Sergio Andres Castaño Giraldo</a:t>
            </a:r>
          </a:p>
        </p:txBody>
      </p:sp>
      <p:sp>
        <p:nvSpPr>
          <p:cNvPr id="6" name="Slide Number Placeholder 5"/>
          <p:cNvSpPr>
            <a:spLocks noGrp="1"/>
          </p:cNvSpPr>
          <p:nvPr>
            <p:ph type="sldNum" sz="quarter" idx="12"/>
          </p:nvPr>
        </p:nvSpPr>
        <p:spPr/>
        <p:txBody>
          <a:bodyPr/>
          <a:lstStyle/>
          <a:p>
            <a:fld id="{F5FDFE31-7387-4941-903E-5E1BCA1B71A9}" type="slidenum">
              <a:rPr lang="es-419" smtClean="0"/>
              <a:t>‹Nº›</a:t>
            </a:fld>
            <a:endParaRPr lang="es-419"/>
          </a:p>
        </p:txBody>
      </p:sp>
    </p:spTree>
    <p:extLst>
      <p:ext uri="{BB962C8B-B14F-4D97-AF65-F5344CB8AC3E}">
        <p14:creationId xmlns:p14="http://schemas.microsoft.com/office/powerpoint/2010/main" val="6465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5EE10AC-2854-42D9-B9B5-0B060D23A00F}" type="datetime1">
              <a:rPr lang="es-419" smtClean="0"/>
              <a:t>7/7/2019</a:t>
            </a:fld>
            <a:endParaRPr lang="es-419"/>
          </a:p>
        </p:txBody>
      </p:sp>
      <p:sp>
        <p:nvSpPr>
          <p:cNvPr id="5" name="Footer Placeholder 4"/>
          <p:cNvSpPr>
            <a:spLocks noGrp="1"/>
          </p:cNvSpPr>
          <p:nvPr>
            <p:ph type="ftr" sz="quarter" idx="11"/>
          </p:nvPr>
        </p:nvSpPr>
        <p:spPr/>
        <p:txBody>
          <a:bodyPr/>
          <a:lstStyle/>
          <a:p>
            <a:r>
              <a:rPr lang="es-419"/>
              <a:t>Curso de Arduino  -  Escola Piloto  -  Sergio Andres Castaño Giraldo</a:t>
            </a:r>
          </a:p>
        </p:txBody>
      </p:sp>
      <p:sp>
        <p:nvSpPr>
          <p:cNvPr id="6" name="Slide Number Placeholder 5"/>
          <p:cNvSpPr>
            <a:spLocks noGrp="1"/>
          </p:cNvSpPr>
          <p:nvPr>
            <p:ph type="sldNum" sz="quarter" idx="12"/>
          </p:nvPr>
        </p:nvSpPr>
        <p:spPr/>
        <p:txBody>
          <a:bodyPr/>
          <a:lstStyle/>
          <a:p>
            <a:fld id="{F5FDFE31-7387-4941-903E-5E1BCA1B71A9}" type="slidenum">
              <a:rPr lang="es-419" smtClean="0"/>
              <a:t>‹Nº›</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63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4E88448-BE6C-4CAA-B37A-9CAF9DDD938F}" type="datetime1">
              <a:rPr lang="es-419" smtClean="0"/>
              <a:t>7/7/2019</a:t>
            </a:fld>
            <a:endParaRPr lang="es-419"/>
          </a:p>
        </p:txBody>
      </p:sp>
      <p:sp>
        <p:nvSpPr>
          <p:cNvPr id="6" name="Footer Placeholder 5"/>
          <p:cNvSpPr>
            <a:spLocks noGrp="1"/>
          </p:cNvSpPr>
          <p:nvPr>
            <p:ph type="ftr" sz="quarter" idx="11"/>
          </p:nvPr>
        </p:nvSpPr>
        <p:spPr/>
        <p:txBody>
          <a:bodyPr/>
          <a:lstStyle/>
          <a:p>
            <a:r>
              <a:rPr lang="es-419"/>
              <a:t>Curso de Arduino  -  Escola Piloto  -  Sergio Andres Castaño Giraldo</a:t>
            </a:r>
          </a:p>
        </p:txBody>
      </p:sp>
      <p:sp>
        <p:nvSpPr>
          <p:cNvPr id="7" name="Slide Number Placeholder 6"/>
          <p:cNvSpPr>
            <a:spLocks noGrp="1"/>
          </p:cNvSpPr>
          <p:nvPr>
            <p:ph type="sldNum" sz="quarter" idx="12"/>
          </p:nvPr>
        </p:nvSpPr>
        <p:spPr/>
        <p:txBody>
          <a:bodyPr/>
          <a:lstStyle/>
          <a:p>
            <a:fld id="{F5FDFE31-7387-4941-903E-5E1BCA1B71A9}" type="slidenum">
              <a:rPr lang="es-419" smtClean="0"/>
              <a:t>‹Nº›</a:t>
            </a:fld>
            <a:endParaRPr lang="es-419"/>
          </a:p>
        </p:txBody>
      </p:sp>
    </p:spTree>
    <p:extLst>
      <p:ext uri="{BB962C8B-B14F-4D97-AF65-F5344CB8AC3E}">
        <p14:creationId xmlns:p14="http://schemas.microsoft.com/office/powerpoint/2010/main" val="210785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6761385-4F27-440B-AF0D-61EC8E14CF56}" type="datetime1">
              <a:rPr lang="es-419" smtClean="0"/>
              <a:t>7/7/2019</a:t>
            </a:fld>
            <a:endParaRPr lang="es-419"/>
          </a:p>
        </p:txBody>
      </p:sp>
      <p:sp>
        <p:nvSpPr>
          <p:cNvPr id="8" name="Footer Placeholder 7"/>
          <p:cNvSpPr>
            <a:spLocks noGrp="1"/>
          </p:cNvSpPr>
          <p:nvPr>
            <p:ph type="ftr" sz="quarter" idx="11"/>
          </p:nvPr>
        </p:nvSpPr>
        <p:spPr/>
        <p:txBody>
          <a:bodyPr/>
          <a:lstStyle/>
          <a:p>
            <a:r>
              <a:rPr lang="es-419"/>
              <a:t>Curso de Arduino  -  Escola Piloto  -  Sergio Andres Castaño Giraldo</a:t>
            </a:r>
          </a:p>
        </p:txBody>
      </p:sp>
      <p:sp>
        <p:nvSpPr>
          <p:cNvPr id="9" name="Slide Number Placeholder 8"/>
          <p:cNvSpPr>
            <a:spLocks noGrp="1"/>
          </p:cNvSpPr>
          <p:nvPr>
            <p:ph type="sldNum" sz="quarter" idx="12"/>
          </p:nvPr>
        </p:nvSpPr>
        <p:spPr/>
        <p:txBody>
          <a:bodyPr/>
          <a:lstStyle/>
          <a:p>
            <a:fld id="{F5FDFE31-7387-4941-903E-5E1BCA1B71A9}" type="slidenum">
              <a:rPr lang="es-419" smtClean="0"/>
              <a:t>‹Nº›</a:t>
            </a:fld>
            <a:endParaRPr lang="es-419"/>
          </a:p>
        </p:txBody>
      </p:sp>
    </p:spTree>
    <p:extLst>
      <p:ext uri="{BB962C8B-B14F-4D97-AF65-F5344CB8AC3E}">
        <p14:creationId xmlns:p14="http://schemas.microsoft.com/office/powerpoint/2010/main" val="6579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FE0B0A-9BA7-4941-AC84-0612E3C15440}" type="datetime1">
              <a:rPr lang="es-419" smtClean="0"/>
              <a:t>7/7/2019</a:t>
            </a:fld>
            <a:endParaRPr lang="es-419"/>
          </a:p>
        </p:txBody>
      </p:sp>
      <p:sp>
        <p:nvSpPr>
          <p:cNvPr id="4" name="Footer Placeholder 3"/>
          <p:cNvSpPr>
            <a:spLocks noGrp="1"/>
          </p:cNvSpPr>
          <p:nvPr>
            <p:ph type="ftr" sz="quarter" idx="11"/>
          </p:nvPr>
        </p:nvSpPr>
        <p:spPr/>
        <p:txBody>
          <a:bodyPr/>
          <a:lstStyle/>
          <a:p>
            <a:r>
              <a:rPr lang="es-419"/>
              <a:t>Curso de Arduino  -  Escola Piloto  -  Sergio Andres Castaño Giraldo</a:t>
            </a:r>
          </a:p>
        </p:txBody>
      </p:sp>
      <p:sp>
        <p:nvSpPr>
          <p:cNvPr id="5" name="Slide Number Placeholder 4"/>
          <p:cNvSpPr>
            <a:spLocks noGrp="1"/>
          </p:cNvSpPr>
          <p:nvPr>
            <p:ph type="sldNum" sz="quarter" idx="12"/>
          </p:nvPr>
        </p:nvSpPr>
        <p:spPr/>
        <p:txBody>
          <a:bodyPr/>
          <a:lstStyle/>
          <a:p>
            <a:fld id="{F5FDFE31-7387-4941-903E-5E1BCA1B71A9}" type="slidenum">
              <a:rPr lang="es-419" smtClean="0"/>
              <a:t>‹Nº›</a:t>
            </a:fld>
            <a:endParaRPr lang="es-419"/>
          </a:p>
        </p:txBody>
      </p:sp>
    </p:spTree>
    <p:extLst>
      <p:ext uri="{BB962C8B-B14F-4D97-AF65-F5344CB8AC3E}">
        <p14:creationId xmlns:p14="http://schemas.microsoft.com/office/powerpoint/2010/main" val="341038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ED46AD-4928-438C-B771-8A0C346CBC1C}" type="datetime1">
              <a:rPr lang="es-419" smtClean="0"/>
              <a:t>7/7/2019</a:t>
            </a:fld>
            <a:endParaRPr lang="es-419"/>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419"/>
              <a:t>Curso de Arduino  -  Escola Piloto  -  Sergio Andres Castaño Giraldo</a:t>
            </a:r>
          </a:p>
        </p:txBody>
      </p:sp>
      <p:sp>
        <p:nvSpPr>
          <p:cNvPr id="9" name="Slide Number Placeholder 8"/>
          <p:cNvSpPr>
            <a:spLocks noGrp="1"/>
          </p:cNvSpPr>
          <p:nvPr>
            <p:ph type="sldNum" sz="quarter" idx="12"/>
          </p:nvPr>
        </p:nvSpPr>
        <p:spPr/>
        <p:txBody>
          <a:bodyPr/>
          <a:lstStyle/>
          <a:p>
            <a:fld id="{F5FDFE31-7387-4941-903E-5E1BCA1B71A9}" type="slidenum">
              <a:rPr lang="es-419" smtClean="0"/>
              <a:t>‹Nº›</a:t>
            </a:fld>
            <a:endParaRPr lang="es-419"/>
          </a:p>
        </p:txBody>
      </p:sp>
    </p:spTree>
    <p:extLst>
      <p:ext uri="{BB962C8B-B14F-4D97-AF65-F5344CB8AC3E}">
        <p14:creationId xmlns:p14="http://schemas.microsoft.com/office/powerpoint/2010/main" val="420543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3F5CAF-9E03-45DB-8BA2-388212E548F9}" type="datetime1">
              <a:rPr lang="es-419" smtClean="0"/>
              <a:t>7/7/2019</a:t>
            </a:fld>
            <a:endParaRPr lang="es-419"/>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419"/>
              <a:t>Curso de Arduino  -  Escola Piloto  -  Sergio Andres Castaño Giraldo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FDFE31-7387-4941-903E-5E1BCA1B71A9}" type="slidenum">
              <a:rPr lang="es-419" smtClean="0"/>
              <a:t>‹Nº›</a:t>
            </a:fld>
            <a:endParaRPr lang="es-419"/>
          </a:p>
        </p:txBody>
      </p:sp>
    </p:spTree>
    <p:extLst>
      <p:ext uri="{BB962C8B-B14F-4D97-AF65-F5344CB8AC3E}">
        <p14:creationId xmlns:p14="http://schemas.microsoft.com/office/powerpoint/2010/main" val="326241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58B43C3-0F71-4F2C-89E6-631F2AB6FAF0}" type="datetime1">
              <a:rPr lang="es-419" smtClean="0"/>
              <a:t>7/7/2019</a:t>
            </a:fld>
            <a:endParaRPr lang="es-419"/>
          </a:p>
        </p:txBody>
      </p:sp>
      <p:sp>
        <p:nvSpPr>
          <p:cNvPr id="6" name="Footer Placeholder 5"/>
          <p:cNvSpPr>
            <a:spLocks noGrp="1"/>
          </p:cNvSpPr>
          <p:nvPr>
            <p:ph type="ftr" sz="quarter" idx="11"/>
          </p:nvPr>
        </p:nvSpPr>
        <p:spPr/>
        <p:txBody>
          <a:bodyPr/>
          <a:lstStyle/>
          <a:p>
            <a:r>
              <a:rPr lang="es-419"/>
              <a:t>Curso de Arduino  -  Escola Piloto  -  Sergio Andres Castaño Giraldo</a:t>
            </a:r>
          </a:p>
        </p:txBody>
      </p:sp>
      <p:sp>
        <p:nvSpPr>
          <p:cNvPr id="7" name="Slide Number Placeholder 6"/>
          <p:cNvSpPr>
            <a:spLocks noGrp="1"/>
          </p:cNvSpPr>
          <p:nvPr>
            <p:ph type="sldNum" sz="quarter" idx="12"/>
          </p:nvPr>
        </p:nvSpPr>
        <p:spPr/>
        <p:txBody>
          <a:bodyPr/>
          <a:lstStyle/>
          <a:p>
            <a:fld id="{F5FDFE31-7387-4941-903E-5E1BCA1B71A9}" type="slidenum">
              <a:rPr lang="es-419" smtClean="0"/>
              <a:t>‹Nº›</a:t>
            </a:fld>
            <a:endParaRPr lang="es-419"/>
          </a:p>
        </p:txBody>
      </p:sp>
    </p:spTree>
    <p:extLst>
      <p:ext uri="{BB962C8B-B14F-4D97-AF65-F5344CB8AC3E}">
        <p14:creationId xmlns:p14="http://schemas.microsoft.com/office/powerpoint/2010/main" val="291558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F0F472-6349-4F19-AAE5-BC4BC551D6E1}" type="datetime1">
              <a:rPr lang="es-419" smtClean="0"/>
              <a:t>7/7/2019</a:t>
            </a:fld>
            <a:endParaRPr lang="es-419"/>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419"/>
              <a:t>Curso de Arduino  -  Escola Piloto  -  Sergio Andres Castaño Giraldo</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FDFE31-7387-4941-903E-5E1BCA1B71A9}" type="slidenum">
              <a:rPr lang="es-419" smtClean="0"/>
              <a:t>‹Nº›</a:t>
            </a:fld>
            <a:endParaRPr lang="es-419"/>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15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5F529-944C-49B5-9376-A23A1DD15A1A}"/>
              </a:ext>
            </a:extLst>
          </p:cNvPr>
          <p:cNvSpPr>
            <a:spLocks noGrp="1"/>
          </p:cNvSpPr>
          <p:nvPr>
            <p:ph type="ctrTitle"/>
          </p:nvPr>
        </p:nvSpPr>
        <p:spPr/>
        <p:txBody>
          <a:bodyPr/>
          <a:lstStyle/>
          <a:p>
            <a:pPr algn="ctr"/>
            <a:r>
              <a:rPr lang="pt-BR" b="1" dirty="0">
                <a:solidFill>
                  <a:srgbClr val="FF0000"/>
                </a:solidFill>
              </a:rPr>
              <a:t>Conversão Analógica Digital </a:t>
            </a:r>
          </a:p>
        </p:txBody>
      </p:sp>
      <p:sp>
        <p:nvSpPr>
          <p:cNvPr id="3" name="Subtítulo 2">
            <a:extLst>
              <a:ext uri="{FF2B5EF4-FFF2-40B4-BE49-F238E27FC236}">
                <a16:creationId xmlns:a16="http://schemas.microsoft.com/office/drawing/2014/main" id="{00AFD039-6C58-4BCD-A30B-0F20763E088B}"/>
              </a:ext>
            </a:extLst>
          </p:cNvPr>
          <p:cNvSpPr>
            <a:spLocks noGrp="1"/>
          </p:cNvSpPr>
          <p:nvPr>
            <p:ph type="subTitle" idx="1"/>
          </p:nvPr>
        </p:nvSpPr>
        <p:spPr/>
        <p:txBody>
          <a:bodyPr/>
          <a:lstStyle/>
          <a:p>
            <a:pPr algn="ctr"/>
            <a:r>
              <a:rPr lang="pt-BR" dirty="0"/>
              <a:t>SERGIO ANDRES CASTAÑO GIRALDO</a:t>
            </a:r>
          </a:p>
        </p:txBody>
      </p:sp>
      <p:sp>
        <p:nvSpPr>
          <p:cNvPr id="4" name="Marcador de pie de página 3">
            <a:extLst>
              <a:ext uri="{FF2B5EF4-FFF2-40B4-BE49-F238E27FC236}">
                <a16:creationId xmlns:a16="http://schemas.microsoft.com/office/drawing/2014/main" id="{872F9D4A-D6DF-4FFE-BFFC-75437EA6E5A2}"/>
              </a:ext>
            </a:extLst>
          </p:cNvPr>
          <p:cNvSpPr>
            <a:spLocks noGrp="1"/>
          </p:cNvSpPr>
          <p:nvPr>
            <p:ph type="ftr" sz="quarter" idx="11"/>
          </p:nvPr>
        </p:nvSpPr>
        <p:spPr/>
        <p:txBody>
          <a:bodyPr/>
          <a:lstStyle/>
          <a:p>
            <a:r>
              <a:rPr lang="pt-BR"/>
              <a:t>Curso de Arduino  -  Escola Piloto  -  Sergio Andres Castaño Giraldo</a:t>
            </a:r>
          </a:p>
        </p:txBody>
      </p:sp>
      <p:pic>
        <p:nvPicPr>
          <p:cNvPr id="6" name="Imagen 5" descr="Imagen que contiene objeto, kit de primeros auxilios&#10;&#10;Descripción generada automáticamente">
            <a:extLst>
              <a:ext uri="{FF2B5EF4-FFF2-40B4-BE49-F238E27FC236}">
                <a16:creationId xmlns:a16="http://schemas.microsoft.com/office/drawing/2014/main" id="{D162D669-4CE4-436A-AF48-552EF8A24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625" y="276842"/>
            <a:ext cx="2007981" cy="1366543"/>
          </a:xfrm>
          <a:prstGeom prst="rect">
            <a:avLst/>
          </a:prstGeom>
        </p:spPr>
      </p:pic>
      <p:sp>
        <p:nvSpPr>
          <p:cNvPr id="5" name="CuadroTexto 4">
            <a:extLst>
              <a:ext uri="{FF2B5EF4-FFF2-40B4-BE49-F238E27FC236}">
                <a16:creationId xmlns:a16="http://schemas.microsoft.com/office/drawing/2014/main" id="{39AF5784-EACC-4608-9ACF-993759749049}"/>
              </a:ext>
            </a:extLst>
          </p:cNvPr>
          <p:cNvSpPr txBox="1"/>
          <p:nvPr/>
        </p:nvSpPr>
        <p:spPr>
          <a:xfrm>
            <a:off x="4160172" y="4924667"/>
            <a:ext cx="3932615" cy="523220"/>
          </a:xfrm>
          <a:prstGeom prst="rect">
            <a:avLst/>
          </a:prstGeom>
          <a:noFill/>
        </p:spPr>
        <p:txBody>
          <a:bodyPr wrap="none" rtlCol="0">
            <a:spAutoFit/>
          </a:bodyPr>
          <a:lstStyle/>
          <a:p>
            <a:r>
              <a:rPr lang="pt-BR" sz="2800" dirty="0"/>
              <a:t>sergio@peq.coppe.ufrj.br</a:t>
            </a:r>
          </a:p>
        </p:txBody>
      </p:sp>
      <p:pic>
        <p:nvPicPr>
          <p:cNvPr id="1028" name="Picture 4" descr="Resultado de imagen para escola piloto peq">
            <a:extLst>
              <a:ext uri="{FF2B5EF4-FFF2-40B4-BE49-F238E27FC236}">
                <a16:creationId xmlns:a16="http://schemas.microsoft.com/office/drawing/2014/main" id="{B6D182A9-9728-4AD5-B916-0F5CB6A90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45" y="66402"/>
            <a:ext cx="3453831" cy="18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37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B3887-20C2-48B6-BAE3-D0DB4BB58B52}"/>
              </a:ext>
            </a:extLst>
          </p:cNvPr>
          <p:cNvSpPr>
            <a:spLocks noGrp="1"/>
          </p:cNvSpPr>
          <p:nvPr>
            <p:ph type="title"/>
          </p:nvPr>
        </p:nvSpPr>
        <p:spPr/>
        <p:txBody>
          <a:bodyPr/>
          <a:lstStyle/>
          <a:p>
            <a:r>
              <a:rPr lang="es-ES" b="1" dirty="0">
                <a:solidFill>
                  <a:srgbClr val="FF0000"/>
                </a:solidFill>
              </a:rPr>
              <a:t>Referencia Analógica en Arduino</a:t>
            </a:r>
            <a:endParaRPr lang="pt-BR" dirty="0"/>
          </a:p>
        </p:txBody>
      </p:sp>
      <p:sp>
        <p:nvSpPr>
          <p:cNvPr id="3" name="Marcador de contenido 2">
            <a:extLst>
              <a:ext uri="{FF2B5EF4-FFF2-40B4-BE49-F238E27FC236}">
                <a16:creationId xmlns:a16="http://schemas.microsoft.com/office/drawing/2014/main" id="{F1226509-6501-4A09-BB9D-4B9AF7A14799}"/>
              </a:ext>
            </a:extLst>
          </p:cNvPr>
          <p:cNvSpPr>
            <a:spLocks noGrp="1"/>
          </p:cNvSpPr>
          <p:nvPr>
            <p:ph sz="half" idx="1"/>
          </p:nvPr>
        </p:nvSpPr>
        <p:spPr/>
        <p:txBody>
          <a:bodyPr>
            <a:normAutofit/>
          </a:bodyPr>
          <a:lstStyle/>
          <a:p>
            <a:pPr algn="just"/>
            <a:r>
              <a:rPr lang="pt-BR" dirty="0"/>
              <a:t>Claro, podemos </a:t>
            </a:r>
            <a:r>
              <a:rPr lang="pt-BR" b="1" dirty="0"/>
              <a:t>adaptar</a:t>
            </a:r>
            <a:r>
              <a:rPr lang="pt-BR" dirty="0"/>
              <a:t> esse valor por programação, no entanto, </a:t>
            </a:r>
            <a:r>
              <a:rPr lang="pt-BR" b="1" dirty="0"/>
              <a:t>não estamos aproveitando</a:t>
            </a:r>
            <a:r>
              <a:rPr lang="pt-BR" dirty="0"/>
              <a:t> ao máximo a resolução do conversor Arduino ADC.</a:t>
            </a:r>
          </a:p>
          <a:p>
            <a:pPr algn="just"/>
            <a:r>
              <a:rPr lang="pt-BR" dirty="0"/>
              <a:t>Para isso utilizamos a função do </a:t>
            </a:r>
            <a:r>
              <a:rPr lang="pt-BR" b="1" dirty="0"/>
              <a:t>pino AREF</a:t>
            </a:r>
            <a:r>
              <a:rPr lang="pt-BR" dirty="0"/>
              <a:t> do Arduino, para informar que o valor máximo lido nas portas analógicas será 3.3v ao invés de 5v.</a:t>
            </a:r>
          </a:p>
          <a:p>
            <a:pPr algn="just"/>
            <a:r>
              <a:rPr lang="pt-BR" dirty="0"/>
              <a:t>Com isso, o Arduino nos dará um valor inteiro de </a:t>
            </a:r>
            <a:r>
              <a:rPr lang="pt-BR" b="1" dirty="0"/>
              <a:t>0 - 1023</a:t>
            </a:r>
            <a:r>
              <a:rPr lang="pt-BR" dirty="0"/>
              <a:t>, quando a tensão é de </a:t>
            </a:r>
            <a:r>
              <a:rPr lang="pt-BR" b="1" dirty="0"/>
              <a:t>0 - 3.3V</a:t>
            </a:r>
            <a:r>
              <a:rPr lang="pt-BR" dirty="0"/>
              <a:t>, a resolução máxima do ADC e, portanto, tendo uma medição mais precisa do sensor utilizado.</a:t>
            </a:r>
          </a:p>
          <a:p>
            <a:pPr algn="just"/>
            <a:endParaRPr lang="pt-BR" dirty="0"/>
          </a:p>
        </p:txBody>
      </p:sp>
      <p:sp>
        <p:nvSpPr>
          <p:cNvPr id="4" name="Marcador de pie de página 3">
            <a:extLst>
              <a:ext uri="{FF2B5EF4-FFF2-40B4-BE49-F238E27FC236}">
                <a16:creationId xmlns:a16="http://schemas.microsoft.com/office/drawing/2014/main" id="{C07AD9F0-3762-468D-8B5D-1A765276DD21}"/>
              </a:ext>
            </a:extLst>
          </p:cNvPr>
          <p:cNvSpPr>
            <a:spLocks noGrp="1"/>
          </p:cNvSpPr>
          <p:nvPr>
            <p:ph type="ftr" sz="quarter" idx="11"/>
          </p:nvPr>
        </p:nvSpPr>
        <p:spPr/>
        <p:txBody>
          <a:bodyPr/>
          <a:lstStyle/>
          <a:p>
            <a:r>
              <a:rPr lang="es-419"/>
              <a:t>Curso de Arduino  -  Escola Piloto  -  Sergio Andres Castaño Giraldo</a:t>
            </a:r>
          </a:p>
        </p:txBody>
      </p:sp>
      <p:pic>
        <p:nvPicPr>
          <p:cNvPr id="6" name="Picture 2" descr="Image result for arduino">
            <a:extLst>
              <a:ext uri="{FF2B5EF4-FFF2-40B4-BE49-F238E27FC236}">
                <a16:creationId xmlns:a16="http://schemas.microsoft.com/office/drawing/2014/main" id="{000F651E-8041-4184-B3B5-1D6E36AD267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043165"/>
            <a:ext cx="4937125" cy="3628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B6DCB752-2589-4EBC-AD29-59B55F3A4A5F}"/>
              </a:ext>
            </a:extLst>
          </p:cNvPr>
          <p:cNvSpPr/>
          <p:nvPr/>
        </p:nvSpPr>
        <p:spPr>
          <a:xfrm>
            <a:off x="8112487" y="2182702"/>
            <a:ext cx="297866" cy="684713"/>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5473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84EC8-12A4-48E1-8137-63EA4CD02C01}"/>
              </a:ext>
            </a:extLst>
          </p:cNvPr>
          <p:cNvSpPr>
            <a:spLocks noGrp="1"/>
          </p:cNvSpPr>
          <p:nvPr>
            <p:ph type="title"/>
          </p:nvPr>
        </p:nvSpPr>
        <p:spPr/>
        <p:txBody>
          <a:bodyPr/>
          <a:lstStyle/>
          <a:p>
            <a:r>
              <a:rPr lang="es-ES" b="1" dirty="0">
                <a:solidFill>
                  <a:srgbClr val="FF0000"/>
                </a:solidFill>
              </a:rPr>
              <a:t>Referencia Analógica en Arduino</a:t>
            </a:r>
            <a:endParaRPr lang="pt-BR" dirty="0"/>
          </a:p>
        </p:txBody>
      </p:sp>
      <p:sp>
        <p:nvSpPr>
          <p:cNvPr id="6" name="Marcador de contenido 5">
            <a:extLst>
              <a:ext uri="{FF2B5EF4-FFF2-40B4-BE49-F238E27FC236}">
                <a16:creationId xmlns:a16="http://schemas.microsoft.com/office/drawing/2014/main" id="{D3C8071C-2FA4-482E-A4BF-FDC774282254}"/>
              </a:ext>
            </a:extLst>
          </p:cNvPr>
          <p:cNvSpPr>
            <a:spLocks noGrp="1"/>
          </p:cNvSpPr>
          <p:nvPr>
            <p:ph idx="1"/>
          </p:nvPr>
        </p:nvSpPr>
        <p:spPr>
          <a:xfrm>
            <a:off x="1097280" y="1850065"/>
            <a:ext cx="10058400" cy="4423143"/>
          </a:xfrm>
        </p:spPr>
        <p:txBody>
          <a:bodyPr>
            <a:normAutofit fontScale="92500" lnSpcReduction="10000"/>
          </a:bodyPr>
          <a:lstStyle/>
          <a:p>
            <a:r>
              <a:rPr lang="pt-BR" dirty="0"/>
              <a:t>Devemos informar ao Arduino que vamos usar a referência externa para evitar um curto-circuito desnecessário.</a:t>
            </a:r>
          </a:p>
          <a:p>
            <a:endParaRPr lang="pt-BR" dirty="0"/>
          </a:p>
          <a:p>
            <a:r>
              <a:rPr lang="pt-BR" b="1" dirty="0"/>
              <a:t>TYPE PODE SER</a:t>
            </a:r>
            <a:r>
              <a:rPr lang="pt-BR" dirty="0"/>
              <a:t> : </a:t>
            </a:r>
          </a:p>
          <a:p>
            <a:r>
              <a:rPr lang="es-ES" dirty="0"/>
              <a:t>DEFAULT</a:t>
            </a:r>
            <a:r>
              <a:rPr lang="pt-BR" dirty="0"/>
              <a:t>: coloca a tensão padrão de 5 volts para placas alimentadas a 5 volts ou 3,3 volts para placas 3.3V. </a:t>
            </a:r>
          </a:p>
          <a:p>
            <a:r>
              <a:rPr lang="pt-BR" dirty="0"/>
              <a:t>INTERNAL : usa a referência interna da placa Arduino que é </a:t>
            </a:r>
            <a:r>
              <a:rPr lang="pt-BR" b="1" dirty="0"/>
              <a:t>1.1 volts</a:t>
            </a:r>
            <a:r>
              <a:rPr lang="pt-BR" dirty="0"/>
              <a:t> nos microcontroladores ATmega168 ou ATmega328P e </a:t>
            </a:r>
            <a:r>
              <a:rPr lang="pt-BR" b="1" dirty="0"/>
              <a:t>2.56 volts</a:t>
            </a:r>
            <a:r>
              <a:rPr lang="pt-BR" dirty="0"/>
              <a:t> para microcontroladores ATmega8 ( </a:t>
            </a:r>
            <a:r>
              <a:rPr lang="pt-BR" b="1" dirty="0">
                <a:solidFill>
                  <a:srgbClr val="FF0000"/>
                </a:solidFill>
              </a:rPr>
              <a:t>esta função não está</a:t>
            </a:r>
            <a:r>
              <a:rPr lang="pt-BR" dirty="0">
                <a:solidFill>
                  <a:srgbClr val="FF0000"/>
                </a:solidFill>
              </a:rPr>
              <a:t> </a:t>
            </a:r>
            <a:r>
              <a:rPr lang="pt-BR" b="1" dirty="0">
                <a:solidFill>
                  <a:srgbClr val="FF0000"/>
                </a:solidFill>
              </a:rPr>
              <a:t>disponível</a:t>
            </a:r>
            <a:r>
              <a:rPr lang="pt-BR" dirty="0">
                <a:solidFill>
                  <a:srgbClr val="FF0000"/>
                </a:solidFill>
              </a:rPr>
              <a:t> </a:t>
            </a:r>
            <a:r>
              <a:rPr lang="pt-BR" b="1" dirty="0">
                <a:solidFill>
                  <a:srgbClr val="FF0000"/>
                </a:solidFill>
              </a:rPr>
              <a:t>para o</a:t>
            </a:r>
            <a:r>
              <a:rPr lang="pt-BR" dirty="0">
                <a:solidFill>
                  <a:srgbClr val="FF0000"/>
                </a:solidFill>
              </a:rPr>
              <a:t> </a:t>
            </a:r>
            <a:r>
              <a:rPr lang="pt-BR" b="1" dirty="0">
                <a:solidFill>
                  <a:srgbClr val="FF0000"/>
                </a:solidFill>
              </a:rPr>
              <a:t>Arduino </a:t>
            </a:r>
            <a:r>
              <a:rPr lang="pt-BR" b="1" dirty="0" err="1">
                <a:solidFill>
                  <a:srgbClr val="FF0000"/>
                </a:solidFill>
              </a:rPr>
              <a:t>Mega</a:t>
            </a:r>
            <a:r>
              <a:rPr lang="pt-BR" dirty="0"/>
              <a:t> ) </a:t>
            </a:r>
          </a:p>
          <a:p>
            <a:r>
              <a:rPr lang="pt-BR" dirty="0"/>
              <a:t>INTERNAL1V1: referência interna 1.1V ( </a:t>
            </a:r>
            <a:r>
              <a:rPr lang="pt-BR" b="1" dirty="0"/>
              <a:t>apenas Arduino </a:t>
            </a:r>
            <a:r>
              <a:rPr lang="pt-BR" b="1" dirty="0" err="1"/>
              <a:t>Mega</a:t>
            </a:r>
            <a:r>
              <a:rPr lang="pt-BR" dirty="0"/>
              <a:t> ) </a:t>
            </a:r>
          </a:p>
          <a:p>
            <a:r>
              <a:rPr lang="pt-BR" dirty="0"/>
              <a:t>INTERNAL2V56: referência interna de 2.56V ( </a:t>
            </a:r>
            <a:r>
              <a:rPr lang="pt-BR" b="1" dirty="0"/>
              <a:t>apenas Arduino </a:t>
            </a:r>
            <a:r>
              <a:rPr lang="pt-BR" b="1" dirty="0" err="1"/>
              <a:t>Mega</a:t>
            </a:r>
            <a:r>
              <a:rPr lang="pt-BR" dirty="0"/>
              <a:t> ) </a:t>
            </a:r>
          </a:p>
          <a:p>
            <a:r>
              <a:rPr lang="pt-BR" dirty="0"/>
              <a:t>EXTERNAL : quando usamos o pino AREF .</a:t>
            </a:r>
          </a:p>
          <a:p>
            <a:endParaRPr lang="pt-BR" dirty="0"/>
          </a:p>
        </p:txBody>
      </p:sp>
      <p:sp>
        <p:nvSpPr>
          <p:cNvPr id="5" name="Marcador de pie de página 4">
            <a:extLst>
              <a:ext uri="{FF2B5EF4-FFF2-40B4-BE49-F238E27FC236}">
                <a16:creationId xmlns:a16="http://schemas.microsoft.com/office/drawing/2014/main" id="{5DCA969A-8341-4135-B5B9-CADEEFE709CC}"/>
              </a:ext>
            </a:extLst>
          </p:cNvPr>
          <p:cNvSpPr>
            <a:spLocks noGrp="1"/>
          </p:cNvSpPr>
          <p:nvPr>
            <p:ph type="ftr" sz="quarter" idx="11"/>
          </p:nvPr>
        </p:nvSpPr>
        <p:spPr/>
        <p:txBody>
          <a:bodyPr/>
          <a:lstStyle/>
          <a:p>
            <a:r>
              <a:rPr lang="es-419"/>
              <a:t>Curso de Arduino  -  Escola Piloto  -  Sergio Andres Castaño Giraldo</a:t>
            </a:r>
          </a:p>
        </p:txBody>
      </p:sp>
      <p:sp>
        <p:nvSpPr>
          <p:cNvPr id="7" name="Rectángulo: esquinas redondeadas 6">
            <a:extLst>
              <a:ext uri="{FF2B5EF4-FFF2-40B4-BE49-F238E27FC236}">
                <a16:creationId xmlns:a16="http://schemas.microsoft.com/office/drawing/2014/main" id="{4A7A49D2-5C56-4EB0-BD88-AC5088DB2A2C}"/>
              </a:ext>
            </a:extLst>
          </p:cNvPr>
          <p:cNvSpPr/>
          <p:nvPr/>
        </p:nvSpPr>
        <p:spPr>
          <a:xfrm>
            <a:off x="4417474" y="2126512"/>
            <a:ext cx="4705261" cy="6698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err="1">
                <a:solidFill>
                  <a:schemeClr val="tx1"/>
                </a:solidFill>
              </a:rPr>
              <a:t>analogReference</a:t>
            </a:r>
            <a:r>
              <a:rPr lang="pt-BR" sz="2400" dirty="0">
                <a:solidFill>
                  <a:schemeClr val="tx1"/>
                </a:solidFill>
              </a:rPr>
              <a:t> ( TYPE );</a:t>
            </a:r>
          </a:p>
        </p:txBody>
      </p:sp>
    </p:spTree>
    <p:extLst>
      <p:ext uri="{BB962C8B-B14F-4D97-AF65-F5344CB8AC3E}">
        <p14:creationId xmlns:p14="http://schemas.microsoft.com/office/powerpoint/2010/main" val="402062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9E12CA-97E9-4E80-A187-B2DB7810FE85}"/>
              </a:ext>
            </a:extLst>
          </p:cNvPr>
          <p:cNvSpPr>
            <a:spLocks noGrp="1"/>
          </p:cNvSpPr>
          <p:nvPr>
            <p:ph type="title"/>
          </p:nvPr>
        </p:nvSpPr>
        <p:spPr/>
        <p:txBody>
          <a:bodyPr/>
          <a:lstStyle/>
          <a:p>
            <a:r>
              <a:rPr lang="es-ES" b="1" dirty="0">
                <a:solidFill>
                  <a:srgbClr val="FF0000"/>
                </a:solidFill>
              </a:rPr>
              <a:t>Referencia Analógica en Arduino</a:t>
            </a:r>
            <a:endParaRPr lang="pt-BR" dirty="0"/>
          </a:p>
        </p:txBody>
      </p:sp>
      <p:sp>
        <p:nvSpPr>
          <p:cNvPr id="3" name="Marcador de contenido 2">
            <a:extLst>
              <a:ext uri="{FF2B5EF4-FFF2-40B4-BE49-F238E27FC236}">
                <a16:creationId xmlns:a16="http://schemas.microsoft.com/office/drawing/2014/main" id="{2C63AF9C-DD95-433E-BD1B-C4B9E0E01B40}"/>
              </a:ext>
            </a:extLst>
          </p:cNvPr>
          <p:cNvSpPr>
            <a:spLocks noGrp="1"/>
          </p:cNvSpPr>
          <p:nvPr>
            <p:ph idx="1"/>
          </p:nvPr>
        </p:nvSpPr>
        <p:spPr/>
        <p:txBody>
          <a:bodyPr/>
          <a:lstStyle/>
          <a:p>
            <a:pPr algn="ctr"/>
            <a:r>
              <a:rPr lang="pt-BR" b="1" dirty="0"/>
              <a:t>Recomendações Importantes</a:t>
            </a:r>
          </a:p>
          <a:p>
            <a:pPr algn="just"/>
            <a:r>
              <a:rPr lang="pt-BR" dirty="0"/>
              <a:t>Segundo a documentação disponível no site oficial do Arduino, uma vez feita a mudança de referência das entradas analógicas, as primeiras leituras do microcontrolador podem ser imprecisas.</a:t>
            </a:r>
          </a:p>
          <a:p>
            <a:pPr algn="just"/>
            <a:r>
              <a:rPr lang="pt-BR" dirty="0"/>
              <a:t>NUNCA use tensões abaixo de 0v ou acima de 5v no pino AREF .</a:t>
            </a:r>
          </a:p>
          <a:p>
            <a:pPr algn="just"/>
            <a:r>
              <a:rPr lang="pt-BR" dirty="0"/>
              <a:t>Ao usar uma voltagem de referência externa no pino AREF, primeiro chame a função </a:t>
            </a:r>
            <a:r>
              <a:rPr lang="pt-BR" b="1" dirty="0" err="1"/>
              <a:t>analogReference</a:t>
            </a:r>
            <a:r>
              <a:rPr lang="pt-BR" b="1" dirty="0"/>
              <a:t> (EXTERNAL)</a:t>
            </a:r>
            <a:r>
              <a:rPr lang="pt-BR" dirty="0"/>
              <a:t> antes de chamar a função </a:t>
            </a:r>
            <a:r>
              <a:rPr lang="pt-BR" b="1" dirty="0" err="1"/>
              <a:t>analogRead</a:t>
            </a:r>
            <a:r>
              <a:rPr lang="pt-BR" b="1" dirty="0"/>
              <a:t> ().</a:t>
            </a:r>
            <a:r>
              <a:rPr lang="pt-BR" dirty="0"/>
              <a:t> Caso contrário, um CURTO CIRCUITO pode ser gerado no Arduino!</a:t>
            </a:r>
          </a:p>
          <a:p>
            <a:pPr algn="just"/>
            <a:endParaRPr lang="pt-BR" dirty="0"/>
          </a:p>
        </p:txBody>
      </p:sp>
      <p:sp>
        <p:nvSpPr>
          <p:cNvPr id="4" name="Marcador de pie de página 3">
            <a:extLst>
              <a:ext uri="{FF2B5EF4-FFF2-40B4-BE49-F238E27FC236}">
                <a16:creationId xmlns:a16="http://schemas.microsoft.com/office/drawing/2014/main" id="{0308BA48-4A4D-4733-81A1-DBA40C901EFC}"/>
              </a:ext>
            </a:extLst>
          </p:cNvPr>
          <p:cNvSpPr>
            <a:spLocks noGrp="1"/>
          </p:cNvSpPr>
          <p:nvPr>
            <p:ph type="ftr" sz="quarter" idx="11"/>
          </p:nvPr>
        </p:nvSpPr>
        <p:spPr/>
        <p:txBody>
          <a:bodyPr/>
          <a:lstStyle/>
          <a:p>
            <a:r>
              <a:rPr lang="es-419"/>
              <a:t>Curso de Arduino  -  Escola Piloto  -  Sergio Andres Castaño Giraldo</a:t>
            </a:r>
          </a:p>
        </p:txBody>
      </p:sp>
    </p:spTree>
    <p:extLst>
      <p:ext uri="{BB962C8B-B14F-4D97-AF65-F5344CB8AC3E}">
        <p14:creationId xmlns:p14="http://schemas.microsoft.com/office/powerpoint/2010/main" val="233207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D887F-D89C-42B9-9533-85993F982077}"/>
              </a:ext>
            </a:extLst>
          </p:cNvPr>
          <p:cNvSpPr>
            <a:spLocks noGrp="1"/>
          </p:cNvSpPr>
          <p:nvPr>
            <p:ph type="title"/>
          </p:nvPr>
        </p:nvSpPr>
        <p:spPr/>
        <p:txBody>
          <a:bodyPr>
            <a:normAutofit/>
          </a:bodyPr>
          <a:lstStyle/>
          <a:p>
            <a:r>
              <a:rPr lang="en-US" b="1" dirty="0">
                <a:solidFill>
                  <a:srgbClr val="FF0000"/>
                </a:solidFill>
              </a:rPr>
              <a:t>Pino AREF - </a:t>
            </a:r>
            <a:r>
              <a:rPr lang="en-US" b="1" dirty="0" err="1">
                <a:solidFill>
                  <a:srgbClr val="FF0000"/>
                </a:solidFill>
              </a:rPr>
              <a:t>Exemplo</a:t>
            </a:r>
            <a:endParaRPr lang="pt-BR" dirty="0">
              <a:solidFill>
                <a:srgbClr val="FF0000"/>
              </a:solidFill>
            </a:endParaRPr>
          </a:p>
        </p:txBody>
      </p:sp>
      <p:sp>
        <p:nvSpPr>
          <p:cNvPr id="3" name="Marcador de contenido 2">
            <a:extLst>
              <a:ext uri="{FF2B5EF4-FFF2-40B4-BE49-F238E27FC236}">
                <a16:creationId xmlns:a16="http://schemas.microsoft.com/office/drawing/2014/main" id="{3FC1B823-0788-46B1-9616-E9B5EC824F1E}"/>
              </a:ext>
            </a:extLst>
          </p:cNvPr>
          <p:cNvSpPr>
            <a:spLocks noGrp="1"/>
          </p:cNvSpPr>
          <p:nvPr>
            <p:ph idx="1"/>
          </p:nvPr>
        </p:nvSpPr>
        <p:spPr/>
        <p:txBody>
          <a:bodyPr/>
          <a:lstStyle/>
          <a:p>
            <a:r>
              <a:rPr lang="pt-BR" dirty="0"/>
              <a:t>Conecte um potenciômetro ao </a:t>
            </a:r>
            <a:r>
              <a:rPr lang="pt-BR" b="1" dirty="0"/>
              <a:t>PINO A3 </a:t>
            </a:r>
            <a:r>
              <a:rPr lang="pt-BR" dirty="0"/>
              <a:t>do Arduino e leia a tensão fornecida. O potenciômetro deve ser alimentado com uma tensão de 3,3v. Conecte um LCD ao Arduino sem usar o </a:t>
            </a:r>
            <a:r>
              <a:rPr lang="pt-BR" b="1" dirty="0"/>
              <a:t>PINO RW </a:t>
            </a:r>
            <a:r>
              <a:rPr lang="pt-BR" dirty="0"/>
              <a:t>(terra) e exiba o valor lido no ADC do Arduino. Compare a leitura analógica quando a referência analógica externa (Pin AREF) é usada e quando não é usada. Além de exibir o número inteiro, mostre o valor de tensão do potenciômetro.</a:t>
            </a:r>
          </a:p>
        </p:txBody>
      </p:sp>
      <p:sp>
        <p:nvSpPr>
          <p:cNvPr id="4" name="Marcador de pie de página 3">
            <a:extLst>
              <a:ext uri="{FF2B5EF4-FFF2-40B4-BE49-F238E27FC236}">
                <a16:creationId xmlns:a16="http://schemas.microsoft.com/office/drawing/2014/main" id="{BC1EACAB-0E55-489A-8023-92604F4FBDCF}"/>
              </a:ext>
            </a:extLst>
          </p:cNvPr>
          <p:cNvSpPr>
            <a:spLocks noGrp="1"/>
          </p:cNvSpPr>
          <p:nvPr>
            <p:ph type="ftr" sz="quarter" idx="11"/>
          </p:nvPr>
        </p:nvSpPr>
        <p:spPr/>
        <p:txBody>
          <a:bodyPr/>
          <a:lstStyle/>
          <a:p>
            <a:r>
              <a:rPr lang="es-419"/>
              <a:t>Curso de Arduino  -  Escola Piloto  -  Sergio Andres Castaño Giraldo</a:t>
            </a:r>
          </a:p>
        </p:txBody>
      </p:sp>
    </p:spTree>
    <p:extLst>
      <p:ext uri="{BB962C8B-B14F-4D97-AF65-F5344CB8AC3E}">
        <p14:creationId xmlns:p14="http://schemas.microsoft.com/office/powerpoint/2010/main" val="274138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25AF9-0959-4161-89C0-5194E784E9C6}"/>
              </a:ext>
            </a:extLst>
          </p:cNvPr>
          <p:cNvSpPr>
            <a:spLocks noGrp="1"/>
          </p:cNvSpPr>
          <p:nvPr>
            <p:ph type="title"/>
          </p:nvPr>
        </p:nvSpPr>
        <p:spPr/>
        <p:txBody>
          <a:bodyPr/>
          <a:lstStyle/>
          <a:p>
            <a:r>
              <a:rPr lang="pt-BR" b="1" dirty="0">
                <a:solidFill>
                  <a:srgbClr val="FF0000"/>
                </a:solidFill>
              </a:rPr>
              <a:t>Entradas analógicas Arduino</a:t>
            </a:r>
          </a:p>
        </p:txBody>
      </p:sp>
      <p:sp>
        <p:nvSpPr>
          <p:cNvPr id="3" name="Espaço Reservado para Conteúdo 2">
            <a:extLst>
              <a:ext uri="{FF2B5EF4-FFF2-40B4-BE49-F238E27FC236}">
                <a16:creationId xmlns:a16="http://schemas.microsoft.com/office/drawing/2014/main" id="{E58C5AC8-C444-46DF-B5CD-CFAF0A8C6DE6}"/>
              </a:ext>
            </a:extLst>
          </p:cNvPr>
          <p:cNvSpPr>
            <a:spLocks noGrp="1"/>
          </p:cNvSpPr>
          <p:nvPr>
            <p:ph idx="1"/>
          </p:nvPr>
        </p:nvSpPr>
        <p:spPr/>
        <p:txBody>
          <a:bodyPr/>
          <a:lstStyle/>
          <a:p>
            <a:r>
              <a:rPr lang="pt-BR" dirty="0"/>
              <a:t>Todos os sinais físicos que captamos com nossos sentidos, assim como qualquer variável que existe no ambiente (temperatura, velocidade, peso, fluxo, etc. ) são sinais analógicos, ou seja, sinais que variam com o tempo.</a:t>
            </a:r>
          </a:p>
        </p:txBody>
      </p:sp>
      <p:sp>
        <p:nvSpPr>
          <p:cNvPr id="4" name="Espaço Reservado para Rodapé 3">
            <a:extLst>
              <a:ext uri="{FF2B5EF4-FFF2-40B4-BE49-F238E27FC236}">
                <a16:creationId xmlns:a16="http://schemas.microsoft.com/office/drawing/2014/main" id="{9453C2AA-B0D5-4259-831D-7C1D4F4F386F}"/>
              </a:ext>
            </a:extLst>
          </p:cNvPr>
          <p:cNvSpPr>
            <a:spLocks noGrp="1"/>
          </p:cNvSpPr>
          <p:nvPr>
            <p:ph type="ftr" sz="quarter" idx="11"/>
          </p:nvPr>
        </p:nvSpPr>
        <p:spPr/>
        <p:txBody>
          <a:bodyPr/>
          <a:lstStyle/>
          <a:p>
            <a:r>
              <a:rPr lang="es-419"/>
              <a:t>Curso de Arduino  -  Escola Piloto  -  Sergio Andres Castaño Giraldo</a:t>
            </a:r>
          </a:p>
        </p:txBody>
      </p:sp>
      <p:pic>
        <p:nvPicPr>
          <p:cNvPr id="1026" name="Picture 2" descr="Resultado de imagen para conversÃ£o analogico digiral">
            <a:extLst>
              <a:ext uri="{FF2B5EF4-FFF2-40B4-BE49-F238E27FC236}">
                <a16:creationId xmlns:a16="http://schemas.microsoft.com/office/drawing/2014/main" id="{9D64B95E-FCE9-4148-8FAB-8D6E361E8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161" y="2972221"/>
            <a:ext cx="5463678" cy="326906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6EFEE104-C550-434C-8631-60F8A68E0BA4}"/>
              </a:ext>
            </a:extLst>
          </p:cNvPr>
          <p:cNvSpPr/>
          <p:nvPr/>
        </p:nvSpPr>
        <p:spPr>
          <a:xfrm>
            <a:off x="8739465" y="4781598"/>
            <a:ext cx="1635832" cy="369332"/>
          </a:xfrm>
          <a:prstGeom prst="rect">
            <a:avLst/>
          </a:prstGeom>
        </p:spPr>
        <p:txBody>
          <a:bodyPr wrap="none">
            <a:spAutoFit/>
          </a:bodyPr>
          <a:lstStyle/>
          <a:p>
            <a:r>
              <a:rPr lang="pt-BR" b="1" dirty="0"/>
              <a:t>Sinal Analógico</a:t>
            </a:r>
            <a:endParaRPr lang="pt-BR" dirty="0"/>
          </a:p>
        </p:txBody>
      </p:sp>
      <p:sp>
        <p:nvSpPr>
          <p:cNvPr id="9" name="Retângulo 8">
            <a:extLst>
              <a:ext uri="{FF2B5EF4-FFF2-40B4-BE49-F238E27FC236}">
                <a16:creationId xmlns:a16="http://schemas.microsoft.com/office/drawing/2014/main" id="{057FBBD4-3BF1-41C8-A259-EC9B33FE215B}"/>
              </a:ext>
            </a:extLst>
          </p:cNvPr>
          <p:cNvSpPr/>
          <p:nvPr/>
        </p:nvSpPr>
        <p:spPr>
          <a:xfrm>
            <a:off x="8917900" y="3878768"/>
            <a:ext cx="2267800" cy="369332"/>
          </a:xfrm>
          <a:prstGeom prst="rect">
            <a:avLst/>
          </a:prstGeom>
        </p:spPr>
        <p:txBody>
          <a:bodyPr wrap="none">
            <a:spAutoFit/>
          </a:bodyPr>
          <a:lstStyle/>
          <a:p>
            <a:r>
              <a:rPr lang="pt-BR" b="1" dirty="0"/>
              <a:t>Aproximação Discreta</a:t>
            </a:r>
            <a:endParaRPr lang="pt-BR" dirty="0"/>
          </a:p>
        </p:txBody>
      </p:sp>
      <p:cxnSp>
        <p:nvCxnSpPr>
          <p:cNvPr id="10" name="Conector de Seta Reta 9">
            <a:extLst>
              <a:ext uri="{FF2B5EF4-FFF2-40B4-BE49-F238E27FC236}">
                <a16:creationId xmlns:a16="http://schemas.microsoft.com/office/drawing/2014/main" id="{D10719FA-196C-4749-9F0A-8080C3C693B3}"/>
              </a:ext>
            </a:extLst>
          </p:cNvPr>
          <p:cNvCxnSpPr>
            <a:cxnSpLocks/>
            <a:endCxn id="8" idx="1"/>
          </p:cNvCxnSpPr>
          <p:nvPr/>
        </p:nvCxnSpPr>
        <p:spPr>
          <a:xfrm>
            <a:off x="7564001" y="4770859"/>
            <a:ext cx="1175464" cy="195405"/>
          </a:xfrm>
          <a:prstGeom prst="straightConnector1">
            <a:avLst/>
          </a:prstGeom>
          <a:ln w="571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D5A48B92-1258-4B14-A4D7-5584A7B2BDAB}"/>
              </a:ext>
            </a:extLst>
          </p:cNvPr>
          <p:cNvCxnSpPr>
            <a:cxnSpLocks/>
          </p:cNvCxnSpPr>
          <p:nvPr/>
        </p:nvCxnSpPr>
        <p:spPr>
          <a:xfrm flipV="1">
            <a:off x="8426104" y="4242731"/>
            <a:ext cx="761963" cy="194384"/>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32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B70B1-36C4-46FB-8AC9-3265B7ECEC5E}"/>
              </a:ext>
            </a:extLst>
          </p:cNvPr>
          <p:cNvSpPr>
            <a:spLocks noGrp="1"/>
          </p:cNvSpPr>
          <p:nvPr>
            <p:ph type="title"/>
          </p:nvPr>
        </p:nvSpPr>
        <p:spPr/>
        <p:txBody>
          <a:bodyPr/>
          <a:lstStyle/>
          <a:p>
            <a:r>
              <a:rPr lang="pt-BR" b="1" dirty="0">
                <a:solidFill>
                  <a:srgbClr val="FF0000"/>
                </a:solidFill>
              </a:rPr>
              <a:t>Conversor Analógico Digital</a:t>
            </a:r>
          </a:p>
        </p:txBody>
      </p:sp>
      <p:sp>
        <p:nvSpPr>
          <p:cNvPr id="3" name="Espaço Reservado para Conteúdo 2">
            <a:extLst>
              <a:ext uri="{FF2B5EF4-FFF2-40B4-BE49-F238E27FC236}">
                <a16:creationId xmlns:a16="http://schemas.microsoft.com/office/drawing/2014/main" id="{5CC17E6C-2643-4A98-B7EA-B9EB770F8355}"/>
              </a:ext>
            </a:extLst>
          </p:cNvPr>
          <p:cNvSpPr>
            <a:spLocks noGrp="1"/>
          </p:cNvSpPr>
          <p:nvPr>
            <p:ph idx="1"/>
          </p:nvPr>
        </p:nvSpPr>
        <p:spPr/>
        <p:txBody>
          <a:bodyPr/>
          <a:lstStyle/>
          <a:p>
            <a:r>
              <a:rPr lang="pt-BR" dirty="0"/>
              <a:t>O conversor </a:t>
            </a:r>
            <a:r>
              <a:rPr lang="pt-BR" b="1" dirty="0"/>
              <a:t>ADC Arduino</a:t>
            </a:r>
            <a:r>
              <a:rPr lang="pt-BR" dirty="0"/>
              <a:t> é responsável pela conversão analógica digital o </a:t>
            </a:r>
            <a:r>
              <a:rPr lang="pt-BR"/>
              <a:t>qual possuí </a:t>
            </a:r>
            <a:r>
              <a:rPr lang="pt-BR" dirty="0"/>
              <a:t>uma resolução de 10 bits. </a:t>
            </a:r>
          </a:p>
        </p:txBody>
      </p:sp>
      <p:sp>
        <p:nvSpPr>
          <p:cNvPr id="4" name="Espaço Reservado para Rodapé 3">
            <a:extLst>
              <a:ext uri="{FF2B5EF4-FFF2-40B4-BE49-F238E27FC236}">
                <a16:creationId xmlns:a16="http://schemas.microsoft.com/office/drawing/2014/main" id="{818EE94C-F038-457F-91D0-69622C144696}"/>
              </a:ext>
            </a:extLst>
          </p:cNvPr>
          <p:cNvSpPr>
            <a:spLocks noGrp="1"/>
          </p:cNvSpPr>
          <p:nvPr>
            <p:ph type="ftr" sz="quarter" idx="11"/>
          </p:nvPr>
        </p:nvSpPr>
        <p:spPr/>
        <p:txBody>
          <a:bodyPr/>
          <a:lstStyle/>
          <a:p>
            <a:r>
              <a:rPr lang="es-419"/>
              <a:t>Curso de Arduino  -  Escola Piloto  -  Sergio Andres Castaño Giraldo</a:t>
            </a:r>
          </a:p>
        </p:txBody>
      </p:sp>
      <p:graphicFrame>
        <p:nvGraphicFramePr>
          <p:cNvPr id="5" name="Tabela 4">
            <a:extLst>
              <a:ext uri="{FF2B5EF4-FFF2-40B4-BE49-F238E27FC236}">
                <a16:creationId xmlns:a16="http://schemas.microsoft.com/office/drawing/2014/main" id="{79F3CD50-50BD-4117-9C46-2DC99091F120}"/>
              </a:ext>
            </a:extLst>
          </p:cNvPr>
          <p:cNvGraphicFramePr>
            <a:graphicFrameLocks noGrp="1"/>
          </p:cNvGraphicFramePr>
          <p:nvPr>
            <p:extLst>
              <p:ext uri="{D42A27DB-BD31-4B8C-83A1-F6EECF244321}">
                <p14:modId xmlns:p14="http://schemas.microsoft.com/office/powerpoint/2010/main" val="1894950475"/>
              </p:ext>
            </p:extLst>
          </p:nvPr>
        </p:nvGraphicFramePr>
        <p:xfrm>
          <a:off x="3147695" y="2587584"/>
          <a:ext cx="5957570" cy="3389884"/>
        </p:xfrm>
        <a:graphic>
          <a:graphicData uri="http://schemas.openxmlformats.org/drawingml/2006/table">
            <a:tbl>
              <a:tblPr firstRow="1" firstCol="1" bandRow="1">
                <a:tableStyleId>{5C22544A-7EE6-4342-B048-85BDC9FD1C3A}</a:tableStyleId>
              </a:tblPr>
              <a:tblGrid>
                <a:gridCol w="2057917">
                  <a:extLst>
                    <a:ext uri="{9D8B030D-6E8A-4147-A177-3AD203B41FA5}">
                      <a16:colId xmlns:a16="http://schemas.microsoft.com/office/drawing/2014/main" val="1777853981"/>
                    </a:ext>
                  </a:extLst>
                </a:gridCol>
                <a:gridCol w="1566831">
                  <a:extLst>
                    <a:ext uri="{9D8B030D-6E8A-4147-A177-3AD203B41FA5}">
                      <a16:colId xmlns:a16="http://schemas.microsoft.com/office/drawing/2014/main" val="1896736866"/>
                    </a:ext>
                  </a:extLst>
                </a:gridCol>
                <a:gridCol w="1013148">
                  <a:extLst>
                    <a:ext uri="{9D8B030D-6E8A-4147-A177-3AD203B41FA5}">
                      <a16:colId xmlns:a16="http://schemas.microsoft.com/office/drawing/2014/main" val="27477199"/>
                    </a:ext>
                  </a:extLst>
                </a:gridCol>
                <a:gridCol w="1319674">
                  <a:extLst>
                    <a:ext uri="{9D8B030D-6E8A-4147-A177-3AD203B41FA5}">
                      <a16:colId xmlns:a16="http://schemas.microsoft.com/office/drawing/2014/main" val="4065748022"/>
                    </a:ext>
                  </a:extLst>
                </a:gridCol>
              </a:tblGrid>
              <a:tr h="361950">
                <a:tc>
                  <a:txBody>
                    <a:bodyPr/>
                    <a:lstStyle/>
                    <a:p>
                      <a:pPr algn="ctr">
                        <a:lnSpc>
                          <a:spcPts val="1650"/>
                        </a:lnSpc>
                        <a:spcAft>
                          <a:spcPts val="0"/>
                        </a:spcAft>
                      </a:pPr>
                      <a:r>
                        <a:rPr lang="en-US" sz="1200" cap="all">
                          <a:effectLst/>
                        </a:rPr>
                        <a:t>BOARD</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ctr">
                        <a:lnSpc>
                          <a:spcPts val="1650"/>
                        </a:lnSpc>
                        <a:spcAft>
                          <a:spcPts val="0"/>
                        </a:spcAft>
                      </a:pPr>
                      <a:r>
                        <a:rPr lang="en-US" sz="1200" cap="all">
                          <a:effectLst/>
                        </a:rPr>
                        <a:t>OPERATING VOLTAGE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ctr">
                        <a:lnSpc>
                          <a:spcPts val="1650"/>
                        </a:lnSpc>
                        <a:spcAft>
                          <a:spcPts val="0"/>
                        </a:spcAft>
                      </a:pPr>
                      <a:r>
                        <a:rPr lang="en-US" sz="1200" cap="all">
                          <a:effectLst/>
                        </a:rPr>
                        <a:t>USABLE PINS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gn="ctr">
                        <a:lnSpc>
                          <a:spcPts val="1650"/>
                        </a:lnSpc>
                        <a:spcAft>
                          <a:spcPts val="0"/>
                        </a:spcAft>
                      </a:pPr>
                      <a:r>
                        <a:rPr lang="en-US" sz="1200" cap="all">
                          <a:effectLst/>
                        </a:rPr>
                        <a:t>MAX RESOLUTION</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331032892"/>
                  </a:ext>
                </a:extLst>
              </a:tr>
              <a:tr h="361950">
                <a:tc>
                  <a:txBody>
                    <a:bodyPr/>
                    <a:lstStyle/>
                    <a:p>
                      <a:pPr>
                        <a:lnSpc>
                          <a:spcPts val="1650"/>
                        </a:lnSpc>
                        <a:spcAft>
                          <a:spcPts val="0"/>
                        </a:spcAft>
                      </a:pPr>
                      <a:r>
                        <a:rPr lang="en-US" sz="1200" spc="40">
                          <a:effectLst/>
                        </a:rPr>
                        <a:t>Uno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5 Volts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A0 to A5</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10 bits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2396076285"/>
                  </a:ext>
                </a:extLst>
              </a:tr>
              <a:tr h="361950">
                <a:tc>
                  <a:txBody>
                    <a:bodyPr/>
                    <a:lstStyle/>
                    <a:p>
                      <a:pPr>
                        <a:lnSpc>
                          <a:spcPts val="1650"/>
                        </a:lnSpc>
                        <a:spcAft>
                          <a:spcPts val="0"/>
                        </a:spcAft>
                      </a:pPr>
                      <a:r>
                        <a:rPr lang="en-US" sz="1200" spc="40">
                          <a:effectLst/>
                        </a:rPr>
                        <a:t>Mini, Nano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5 Volts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A0 to A7</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10 bits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415796806"/>
                  </a:ext>
                </a:extLst>
              </a:tr>
              <a:tr h="361950">
                <a:tc>
                  <a:txBody>
                    <a:bodyPr/>
                    <a:lstStyle/>
                    <a:p>
                      <a:pPr>
                        <a:lnSpc>
                          <a:spcPts val="1650"/>
                        </a:lnSpc>
                        <a:spcAft>
                          <a:spcPts val="0"/>
                        </a:spcAft>
                      </a:pPr>
                      <a:r>
                        <a:rPr lang="en-US" sz="1200" spc="40">
                          <a:effectLst/>
                        </a:rPr>
                        <a:t>Mega, Mega2560, MegaADK</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5 Volts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A0 to A14</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10 bits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2136401142"/>
                  </a:ext>
                </a:extLst>
              </a:tr>
              <a:tr h="361950">
                <a:tc>
                  <a:txBody>
                    <a:bodyPr/>
                    <a:lstStyle/>
                    <a:p>
                      <a:pPr>
                        <a:lnSpc>
                          <a:spcPts val="1650"/>
                        </a:lnSpc>
                        <a:spcAft>
                          <a:spcPts val="0"/>
                        </a:spcAft>
                      </a:pPr>
                      <a:r>
                        <a:rPr lang="en-US" sz="1200" spc="40">
                          <a:effectLst/>
                        </a:rPr>
                        <a:t>Micro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5 Volts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A0 to A11*</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10 bits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223945926"/>
                  </a:ext>
                </a:extLst>
              </a:tr>
              <a:tr h="361950">
                <a:tc>
                  <a:txBody>
                    <a:bodyPr/>
                    <a:lstStyle/>
                    <a:p>
                      <a:pPr>
                        <a:lnSpc>
                          <a:spcPts val="1650"/>
                        </a:lnSpc>
                        <a:spcAft>
                          <a:spcPts val="0"/>
                        </a:spcAft>
                      </a:pPr>
                      <a:r>
                        <a:rPr lang="en-US" sz="1200" spc="40">
                          <a:effectLst/>
                        </a:rPr>
                        <a:t>Leonardo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5 Volts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A0 to A11*</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10 bits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2711257695"/>
                  </a:ext>
                </a:extLst>
              </a:tr>
              <a:tr h="361950">
                <a:tc>
                  <a:txBody>
                    <a:bodyPr/>
                    <a:lstStyle/>
                    <a:p>
                      <a:pPr>
                        <a:lnSpc>
                          <a:spcPts val="1650"/>
                        </a:lnSpc>
                        <a:spcAft>
                          <a:spcPts val="0"/>
                        </a:spcAft>
                      </a:pPr>
                      <a:r>
                        <a:rPr lang="en-US" sz="1200" spc="40">
                          <a:effectLst/>
                        </a:rPr>
                        <a:t>Zero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3.3 Volts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A0 to A5</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12 bits**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2493486553"/>
                  </a:ext>
                </a:extLst>
              </a:tr>
              <a:tr h="361950">
                <a:tc>
                  <a:txBody>
                    <a:bodyPr/>
                    <a:lstStyle/>
                    <a:p>
                      <a:pPr>
                        <a:lnSpc>
                          <a:spcPts val="1650"/>
                        </a:lnSpc>
                        <a:spcAft>
                          <a:spcPts val="0"/>
                        </a:spcAft>
                      </a:pPr>
                      <a:r>
                        <a:rPr lang="en-US" sz="1200" spc="40">
                          <a:effectLst/>
                        </a:rPr>
                        <a:t>Due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3.3 Volts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A0 to A11</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12 bits**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624750085"/>
                  </a:ext>
                </a:extLst>
              </a:tr>
              <a:tr h="361950">
                <a:tc>
                  <a:txBody>
                    <a:bodyPr/>
                    <a:lstStyle/>
                    <a:p>
                      <a:pPr>
                        <a:lnSpc>
                          <a:spcPts val="1650"/>
                        </a:lnSpc>
                        <a:spcAft>
                          <a:spcPts val="0"/>
                        </a:spcAft>
                      </a:pPr>
                      <a:r>
                        <a:rPr lang="en-US" sz="1200" spc="40" dirty="0">
                          <a:effectLst/>
                        </a:rPr>
                        <a:t>MKR Family boards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3.3 Volts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a:effectLst/>
                        </a:rPr>
                        <a:t>A0 to A6</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ts val="1650"/>
                        </a:lnSpc>
                        <a:spcAft>
                          <a:spcPts val="0"/>
                        </a:spcAft>
                      </a:pPr>
                      <a:r>
                        <a:rPr lang="en-US" sz="1200" spc="40" dirty="0">
                          <a:effectLst/>
                        </a:rPr>
                        <a:t>12 bits**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1819610466"/>
                  </a:ext>
                </a:extLst>
              </a:tr>
            </a:tbl>
          </a:graphicData>
        </a:graphic>
      </p:graphicFrame>
    </p:spTree>
    <p:extLst>
      <p:ext uri="{BB962C8B-B14F-4D97-AF65-F5344CB8AC3E}">
        <p14:creationId xmlns:p14="http://schemas.microsoft.com/office/powerpoint/2010/main" val="428328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63717-BD0B-4316-9041-288B13736828}"/>
              </a:ext>
            </a:extLst>
          </p:cNvPr>
          <p:cNvSpPr>
            <a:spLocks noGrp="1"/>
          </p:cNvSpPr>
          <p:nvPr>
            <p:ph type="title"/>
          </p:nvPr>
        </p:nvSpPr>
        <p:spPr/>
        <p:txBody>
          <a:bodyPr/>
          <a:lstStyle/>
          <a:p>
            <a:r>
              <a:rPr lang="pt-BR" b="1" dirty="0">
                <a:solidFill>
                  <a:srgbClr val="FF0000"/>
                </a:solidFill>
              </a:rPr>
              <a:t>Resolução do ADC</a:t>
            </a:r>
          </a:p>
        </p:txBody>
      </p:sp>
      <p:pic>
        <p:nvPicPr>
          <p:cNvPr id="6" name="Marcador de contenido 5" descr="Imagen que contiene electrónica, circuito&#10;&#10;Descripción generada automáticamente">
            <a:extLst>
              <a:ext uri="{FF2B5EF4-FFF2-40B4-BE49-F238E27FC236}">
                <a16:creationId xmlns:a16="http://schemas.microsoft.com/office/drawing/2014/main" id="{96942E15-37F5-4093-9E64-6022CFAA814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7458" y="2146116"/>
            <a:ext cx="3104524" cy="3104524"/>
          </a:xfrm>
        </p:spPr>
      </p:pic>
      <p:sp>
        <p:nvSpPr>
          <p:cNvPr id="4" name="Marcador de pie de página 3">
            <a:extLst>
              <a:ext uri="{FF2B5EF4-FFF2-40B4-BE49-F238E27FC236}">
                <a16:creationId xmlns:a16="http://schemas.microsoft.com/office/drawing/2014/main" id="{DF7AC1F0-B6D1-49B5-AD96-F3B993FE8611}"/>
              </a:ext>
            </a:extLst>
          </p:cNvPr>
          <p:cNvSpPr>
            <a:spLocks noGrp="1"/>
          </p:cNvSpPr>
          <p:nvPr>
            <p:ph type="ftr" sz="quarter" idx="11"/>
          </p:nvPr>
        </p:nvSpPr>
        <p:spPr/>
        <p:txBody>
          <a:bodyPr/>
          <a:lstStyle/>
          <a:p>
            <a:r>
              <a:rPr lang="es-419"/>
              <a:t>Curso de Arduino  -  Escola Piloto  -  Sergio Andres Castaño Giraldo</a:t>
            </a:r>
          </a:p>
        </p:txBody>
      </p:sp>
      <p:pic>
        <p:nvPicPr>
          <p:cNvPr id="7" name="Picture 2" descr="Resultado de imagen para conversÃ£o analogico digiral">
            <a:extLst>
              <a:ext uri="{FF2B5EF4-FFF2-40B4-BE49-F238E27FC236}">
                <a16:creationId xmlns:a16="http://schemas.microsoft.com/office/drawing/2014/main" id="{00602E6F-0CCE-4282-9EA9-56675AF16D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12" y="1880545"/>
            <a:ext cx="3071515" cy="183776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F554481A-196D-4DD5-A8D4-97D0A18D2C2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508989" y="3025151"/>
            <a:ext cx="1307428" cy="515048"/>
          </a:xfrm>
          <a:prstGeom prst="rect">
            <a:avLst/>
          </a:prstGeom>
        </p:spPr>
      </p:pic>
      <p:sp>
        <p:nvSpPr>
          <p:cNvPr id="10" name="CuadroTexto 9">
            <a:extLst>
              <a:ext uri="{FF2B5EF4-FFF2-40B4-BE49-F238E27FC236}">
                <a16:creationId xmlns:a16="http://schemas.microsoft.com/office/drawing/2014/main" id="{3A9CF4A2-F73F-46E0-87D8-2971844FD385}"/>
              </a:ext>
            </a:extLst>
          </p:cNvPr>
          <p:cNvSpPr txBox="1"/>
          <p:nvPr/>
        </p:nvSpPr>
        <p:spPr>
          <a:xfrm>
            <a:off x="8176437" y="1876100"/>
            <a:ext cx="2639249" cy="923330"/>
          </a:xfrm>
          <a:prstGeom prst="rect">
            <a:avLst/>
          </a:prstGeom>
          <a:noFill/>
        </p:spPr>
        <p:txBody>
          <a:bodyPr wrap="none" rtlCol="0">
            <a:spAutoFit/>
          </a:bodyPr>
          <a:lstStyle/>
          <a:p>
            <a:r>
              <a:rPr lang="pt-BR" dirty="0"/>
              <a:t>R=Resolução</a:t>
            </a:r>
            <a:br>
              <a:rPr lang="pt-BR" dirty="0"/>
            </a:br>
            <a:r>
              <a:rPr lang="pt-BR" dirty="0"/>
              <a:t>N= Bits (Max)</a:t>
            </a:r>
            <a:br>
              <a:rPr lang="pt-BR" dirty="0"/>
            </a:br>
            <a:r>
              <a:rPr lang="pt-BR" dirty="0"/>
              <a:t>Top = Tensão de Operação</a:t>
            </a:r>
          </a:p>
        </p:txBody>
      </p:sp>
      <p:pic>
        <p:nvPicPr>
          <p:cNvPr id="17" name="Imagen 16">
            <a:extLst>
              <a:ext uri="{FF2B5EF4-FFF2-40B4-BE49-F238E27FC236}">
                <a16:creationId xmlns:a16="http://schemas.microsoft.com/office/drawing/2014/main" id="{7F293DF2-92E9-4BE4-B6B1-D2976B03C16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7828506" y="3739603"/>
            <a:ext cx="3509333" cy="519619"/>
          </a:xfrm>
          <a:prstGeom prst="rect">
            <a:avLst/>
          </a:prstGeom>
        </p:spPr>
      </p:pic>
      <p:sp>
        <p:nvSpPr>
          <p:cNvPr id="20" name="CuadroTexto 19">
            <a:extLst>
              <a:ext uri="{FF2B5EF4-FFF2-40B4-BE49-F238E27FC236}">
                <a16:creationId xmlns:a16="http://schemas.microsoft.com/office/drawing/2014/main" id="{6BD6F87F-A172-4971-873B-FE035B2D1B45}"/>
              </a:ext>
            </a:extLst>
          </p:cNvPr>
          <p:cNvSpPr txBox="1"/>
          <p:nvPr/>
        </p:nvSpPr>
        <p:spPr>
          <a:xfrm>
            <a:off x="3855528" y="3999412"/>
            <a:ext cx="2898999" cy="369332"/>
          </a:xfrm>
          <a:prstGeom prst="rect">
            <a:avLst/>
          </a:prstGeom>
          <a:noFill/>
        </p:spPr>
        <p:txBody>
          <a:bodyPr wrap="none" rtlCol="0">
            <a:spAutoFit/>
          </a:bodyPr>
          <a:lstStyle/>
          <a:p>
            <a:r>
              <a:rPr lang="pt-BR" b="1" dirty="0">
                <a:solidFill>
                  <a:srgbClr val="FF0000"/>
                </a:solidFill>
              </a:rPr>
              <a:t>Valor lido pelo Arduino UNO</a:t>
            </a:r>
          </a:p>
        </p:txBody>
      </p:sp>
      <p:sp>
        <p:nvSpPr>
          <p:cNvPr id="21" name="CuadroTexto 20">
            <a:extLst>
              <a:ext uri="{FF2B5EF4-FFF2-40B4-BE49-F238E27FC236}">
                <a16:creationId xmlns:a16="http://schemas.microsoft.com/office/drawing/2014/main" id="{94C16AA2-81CE-4A5D-887C-43F3DD770CD0}"/>
              </a:ext>
            </a:extLst>
          </p:cNvPr>
          <p:cNvSpPr txBox="1"/>
          <p:nvPr/>
        </p:nvSpPr>
        <p:spPr>
          <a:xfrm>
            <a:off x="3885609" y="4368744"/>
            <a:ext cx="2808461" cy="369332"/>
          </a:xfrm>
          <a:prstGeom prst="rect">
            <a:avLst/>
          </a:prstGeom>
          <a:noFill/>
        </p:spPr>
        <p:txBody>
          <a:bodyPr wrap="none" rtlCol="0">
            <a:spAutoFit/>
          </a:bodyPr>
          <a:lstStyle/>
          <a:p>
            <a:r>
              <a:rPr lang="pt-BR" dirty="0"/>
              <a:t>Inteiro= 0 – 1023  → 0v – 5v</a:t>
            </a:r>
          </a:p>
        </p:txBody>
      </p:sp>
      <p:sp>
        <p:nvSpPr>
          <p:cNvPr id="22" name="Rectángulo 21">
            <a:extLst>
              <a:ext uri="{FF2B5EF4-FFF2-40B4-BE49-F238E27FC236}">
                <a16:creationId xmlns:a16="http://schemas.microsoft.com/office/drawing/2014/main" id="{109FE022-2D05-4177-A2AB-6D029AFB3CF7}"/>
              </a:ext>
            </a:extLst>
          </p:cNvPr>
          <p:cNvSpPr/>
          <p:nvPr/>
        </p:nvSpPr>
        <p:spPr>
          <a:xfrm>
            <a:off x="2299557" y="5031075"/>
            <a:ext cx="9555745" cy="1200329"/>
          </a:xfrm>
          <a:prstGeom prst="rect">
            <a:avLst/>
          </a:prstGeom>
        </p:spPr>
        <p:txBody>
          <a:bodyPr wrap="square">
            <a:spAutoFit/>
          </a:bodyPr>
          <a:lstStyle/>
          <a:p>
            <a:r>
              <a:rPr lang="pt-BR" dirty="0"/>
              <a:t>Isso significa que, no caso de um Arduino Uno, o valor de 0 volts analógico é expresso em digital como B0000000000 (0) e o valor de 5V analógico é B1111111111 (1023). Portanto, qualquer valor analógico intermediário é expresso com um valor entre 0 e 1023, isto é, 1 é adicionado em binário a cada 4.883 </a:t>
            </a:r>
            <a:r>
              <a:rPr lang="pt-BR" dirty="0" err="1"/>
              <a:t>mV</a:t>
            </a:r>
            <a:r>
              <a:rPr lang="pt-BR" dirty="0"/>
              <a:t>.</a:t>
            </a:r>
          </a:p>
        </p:txBody>
      </p:sp>
    </p:spTree>
    <p:extLst>
      <p:ext uri="{BB962C8B-B14F-4D97-AF65-F5344CB8AC3E}">
        <p14:creationId xmlns:p14="http://schemas.microsoft.com/office/powerpoint/2010/main" val="102780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0861A-7F56-47CA-86BF-6A7708CC34DB}"/>
              </a:ext>
            </a:extLst>
          </p:cNvPr>
          <p:cNvSpPr>
            <a:spLocks noGrp="1"/>
          </p:cNvSpPr>
          <p:nvPr>
            <p:ph type="title"/>
          </p:nvPr>
        </p:nvSpPr>
        <p:spPr/>
        <p:txBody>
          <a:bodyPr/>
          <a:lstStyle/>
          <a:p>
            <a:r>
              <a:rPr lang="pt-BR" b="1" dirty="0">
                <a:solidFill>
                  <a:srgbClr val="FF0000"/>
                </a:solidFill>
              </a:rPr>
              <a:t>Entradas analógicas Arduino</a:t>
            </a:r>
            <a:endParaRPr lang="pt-BR" dirty="0"/>
          </a:p>
        </p:txBody>
      </p:sp>
      <p:sp>
        <p:nvSpPr>
          <p:cNvPr id="3" name="Marcador de contenido 2">
            <a:extLst>
              <a:ext uri="{FF2B5EF4-FFF2-40B4-BE49-F238E27FC236}">
                <a16:creationId xmlns:a16="http://schemas.microsoft.com/office/drawing/2014/main" id="{DDE7C210-7946-4A60-84AD-53F2D58C52A3}"/>
              </a:ext>
            </a:extLst>
          </p:cNvPr>
          <p:cNvSpPr>
            <a:spLocks noGrp="1"/>
          </p:cNvSpPr>
          <p:nvPr>
            <p:ph idx="1"/>
          </p:nvPr>
        </p:nvSpPr>
        <p:spPr/>
        <p:txBody>
          <a:bodyPr/>
          <a:lstStyle/>
          <a:p>
            <a:r>
              <a:rPr lang="pt-BR" dirty="0"/>
              <a:t>Trabalhar com as entradas analógicas do Arduino é bastante simples , para isso usamos a seguinte sintaxe:</a:t>
            </a:r>
          </a:p>
        </p:txBody>
      </p:sp>
      <p:sp>
        <p:nvSpPr>
          <p:cNvPr id="4" name="Marcador de pie de página 3">
            <a:extLst>
              <a:ext uri="{FF2B5EF4-FFF2-40B4-BE49-F238E27FC236}">
                <a16:creationId xmlns:a16="http://schemas.microsoft.com/office/drawing/2014/main" id="{4B61FA85-93DA-4F8F-BD17-212B9EAA83F3}"/>
              </a:ext>
            </a:extLst>
          </p:cNvPr>
          <p:cNvSpPr>
            <a:spLocks noGrp="1"/>
          </p:cNvSpPr>
          <p:nvPr>
            <p:ph type="ftr" sz="quarter" idx="11"/>
          </p:nvPr>
        </p:nvSpPr>
        <p:spPr/>
        <p:txBody>
          <a:bodyPr/>
          <a:lstStyle/>
          <a:p>
            <a:r>
              <a:rPr lang="es-419"/>
              <a:t>Curso de Arduino  -  Escola Piloto  -  Sergio Andres Castaño Giraldo</a:t>
            </a:r>
          </a:p>
        </p:txBody>
      </p:sp>
      <p:pic>
        <p:nvPicPr>
          <p:cNvPr id="5" name="Picture 2" descr="Image result for arduino">
            <a:extLst>
              <a:ext uri="{FF2B5EF4-FFF2-40B4-BE49-F238E27FC236}">
                <a16:creationId xmlns:a16="http://schemas.microsoft.com/office/drawing/2014/main" id="{ED519FB2-2CF5-4D20-9D29-756D0A458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321" y="2347381"/>
            <a:ext cx="4938712" cy="363008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esquinas redondeadas 5">
            <a:extLst>
              <a:ext uri="{FF2B5EF4-FFF2-40B4-BE49-F238E27FC236}">
                <a16:creationId xmlns:a16="http://schemas.microsoft.com/office/drawing/2014/main" id="{D5135061-DEB4-4717-A79A-532BC69BE2E2}"/>
              </a:ext>
            </a:extLst>
          </p:cNvPr>
          <p:cNvSpPr/>
          <p:nvPr/>
        </p:nvSpPr>
        <p:spPr>
          <a:xfrm>
            <a:off x="10206946" y="5156791"/>
            <a:ext cx="1148626" cy="684713"/>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ctángulo: esquinas redondeadas 6">
            <a:extLst>
              <a:ext uri="{FF2B5EF4-FFF2-40B4-BE49-F238E27FC236}">
                <a16:creationId xmlns:a16="http://schemas.microsoft.com/office/drawing/2014/main" id="{FC7E10AC-1067-4742-9227-96BD6AA2D552}"/>
              </a:ext>
            </a:extLst>
          </p:cNvPr>
          <p:cNvSpPr/>
          <p:nvPr/>
        </p:nvSpPr>
        <p:spPr>
          <a:xfrm>
            <a:off x="1036320" y="2966484"/>
            <a:ext cx="5279419" cy="93566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err="1">
                <a:solidFill>
                  <a:srgbClr val="00B0F0"/>
                </a:solidFill>
              </a:rPr>
              <a:t>int</a:t>
            </a:r>
            <a:r>
              <a:rPr lang="es-ES" sz="2400" b="1" dirty="0">
                <a:solidFill>
                  <a:srgbClr val="0070C0"/>
                </a:solidFill>
              </a:rPr>
              <a:t> variable =</a:t>
            </a:r>
            <a:r>
              <a:rPr lang="es-ES" sz="2400" b="1" dirty="0" err="1">
                <a:solidFill>
                  <a:srgbClr val="0070C0"/>
                </a:solidFill>
              </a:rPr>
              <a:t>analogRead</a:t>
            </a:r>
            <a:r>
              <a:rPr lang="es-ES" sz="2400" b="1" dirty="0">
                <a:solidFill>
                  <a:srgbClr val="0070C0"/>
                </a:solidFill>
              </a:rPr>
              <a:t> (</a:t>
            </a:r>
            <a:r>
              <a:rPr lang="es-ES" sz="2400" b="1" dirty="0">
                <a:solidFill>
                  <a:srgbClr val="7030A0"/>
                </a:solidFill>
              </a:rPr>
              <a:t>pino</a:t>
            </a:r>
            <a:r>
              <a:rPr lang="es-ES" sz="2400" b="1" dirty="0">
                <a:solidFill>
                  <a:srgbClr val="0070C0"/>
                </a:solidFill>
              </a:rPr>
              <a:t>);</a:t>
            </a:r>
            <a:endParaRPr lang="en-US" sz="2400" b="1" dirty="0">
              <a:solidFill>
                <a:srgbClr val="0070C0"/>
              </a:solidFill>
            </a:endParaRPr>
          </a:p>
        </p:txBody>
      </p:sp>
      <p:sp>
        <p:nvSpPr>
          <p:cNvPr id="8" name="Rectángulo 7">
            <a:extLst>
              <a:ext uri="{FF2B5EF4-FFF2-40B4-BE49-F238E27FC236}">
                <a16:creationId xmlns:a16="http://schemas.microsoft.com/office/drawing/2014/main" id="{B8F98581-B636-4EC5-91C7-28F04D7A75D7}"/>
              </a:ext>
            </a:extLst>
          </p:cNvPr>
          <p:cNvSpPr/>
          <p:nvPr/>
        </p:nvSpPr>
        <p:spPr>
          <a:xfrm>
            <a:off x="730103" y="4714626"/>
            <a:ext cx="6096000" cy="923330"/>
          </a:xfrm>
          <a:prstGeom prst="rect">
            <a:avLst/>
          </a:prstGeom>
        </p:spPr>
        <p:txBody>
          <a:bodyPr>
            <a:spAutoFit/>
          </a:bodyPr>
          <a:lstStyle/>
          <a:p>
            <a:r>
              <a:rPr lang="pt-BR" dirty="0">
                <a:solidFill>
                  <a:srgbClr val="000000"/>
                </a:solidFill>
                <a:latin typeface="Calibri" panose="020F0502020204030204" pitchFamily="34" charset="0"/>
              </a:rPr>
              <a:t>A</a:t>
            </a:r>
            <a:r>
              <a:rPr lang="pt-BR" dirty="0">
                <a:solidFill>
                  <a:srgbClr val="000000"/>
                </a:solidFill>
                <a:latin typeface="Times New Roman" panose="02020603050405020304" pitchFamily="18" charset="0"/>
              </a:rPr>
              <a:t> </a:t>
            </a:r>
            <a:r>
              <a:rPr lang="pt-BR" b="1" dirty="0">
                <a:solidFill>
                  <a:srgbClr val="000000"/>
                </a:solidFill>
                <a:latin typeface="Calibri" panose="020F0502020204030204" pitchFamily="34" charset="0"/>
              </a:rPr>
              <a:t>leitura analógica é retornada como uma variável inteira</a:t>
            </a:r>
            <a:r>
              <a:rPr lang="pt-BR" dirty="0">
                <a:solidFill>
                  <a:srgbClr val="000000"/>
                </a:solidFill>
                <a:latin typeface="Times New Roman" panose="02020603050405020304" pitchFamily="18" charset="0"/>
              </a:rPr>
              <a:t> </a:t>
            </a:r>
            <a:r>
              <a:rPr lang="pt-BR" dirty="0">
                <a:solidFill>
                  <a:srgbClr val="000000"/>
                </a:solidFill>
                <a:latin typeface="Calibri" panose="020F0502020204030204" pitchFamily="34" charset="0"/>
              </a:rPr>
              <a:t>, que é</a:t>
            </a:r>
            <a:r>
              <a:rPr lang="pt-BR" dirty="0">
                <a:solidFill>
                  <a:srgbClr val="000000"/>
                </a:solidFill>
                <a:latin typeface="Times New Roman" panose="02020603050405020304" pitchFamily="18" charset="0"/>
              </a:rPr>
              <a:t> </a:t>
            </a:r>
            <a:r>
              <a:rPr lang="pt-BR" dirty="0">
                <a:solidFill>
                  <a:srgbClr val="000000"/>
                </a:solidFill>
                <a:latin typeface="Calibri" panose="020F0502020204030204" pitchFamily="34" charset="0"/>
              </a:rPr>
              <a:t>limitada</a:t>
            </a:r>
            <a:r>
              <a:rPr lang="pt-BR" dirty="0">
                <a:solidFill>
                  <a:srgbClr val="000000"/>
                </a:solidFill>
                <a:latin typeface="Times New Roman" panose="02020603050405020304" pitchFamily="18" charset="0"/>
              </a:rPr>
              <a:t> </a:t>
            </a:r>
            <a:r>
              <a:rPr lang="pt-BR" dirty="0">
                <a:solidFill>
                  <a:srgbClr val="000000"/>
                </a:solidFill>
                <a:latin typeface="Calibri" panose="020F0502020204030204" pitchFamily="34" charset="0"/>
              </a:rPr>
              <a:t>à</a:t>
            </a:r>
            <a:r>
              <a:rPr lang="pt-BR" dirty="0">
                <a:solidFill>
                  <a:srgbClr val="000000"/>
                </a:solidFill>
                <a:latin typeface="Times New Roman" panose="02020603050405020304" pitchFamily="18" charset="0"/>
              </a:rPr>
              <a:t> </a:t>
            </a:r>
            <a:r>
              <a:rPr lang="pt-BR" dirty="0">
                <a:solidFill>
                  <a:srgbClr val="000000"/>
                </a:solidFill>
                <a:latin typeface="Calibri" panose="020F0502020204030204" pitchFamily="34" charset="0"/>
              </a:rPr>
              <a:t>resolução do conversor analógico digital (0-1023 a 10 bits ou 0-4095 a 12 bits).</a:t>
            </a:r>
            <a:endParaRPr lang="pt-BR" dirty="0"/>
          </a:p>
        </p:txBody>
      </p:sp>
    </p:spTree>
    <p:extLst>
      <p:ext uri="{BB962C8B-B14F-4D97-AF65-F5344CB8AC3E}">
        <p14:creationId xmlns:p14="http://schemas.microsoft.com/office/powerpoint/2010/main" val="228254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7A576-9782-49E8-85EC-29D48AFA44ED}"/>
              </a:ext>
            </a:extLst>
          </p:cNvPr>
          <p:cNvSpPr>
            <a:spLocks noGrp="1"/>
          </p:cNvSpPr>
          <p:nvPr>
            <p:ph type="title"/>
          </p:nvPr>
        </p:nvSpPr>
        <p:spPr/>
        <p:txBody>
          <a:bodyPr/>
          <a:lstStyle/>
          <a:p>
            <a:r>
              <a:rPr lang="en-US" b="1" dirty="0">
                <a:solidFill>
                  <a:srgbClr val="FF0000"/>
                </a:solidFill>
              </a:rPr>
              <a:t>LM35 Arduino LCD - ADC Arduino</a:t>
            </a:r>
            <a:endParaRPr lang="pt-BR" dirty="0">
              <a:solidFill>
                <a:srgbClr val="FF0000"/>
              </a:solidFill>
            </a:endParaRPr>
          </a:p>
        </p:txBody>
      </p:sp>
      <p:sp>
        <p:nvSpPr>
          <p:cNvPr id="3" name="Marcador de contenido 2">
            <a:extLst>
              <a:ext uri="{FF2B5EF4-FFF2-40B4-BE49-F238E27FC236}">
                <a16:creationId xmlns:a16="http://schemas.microsoft.com/office/drawing/2014/main" id="{FA1EF605-625A-4D84-BAD5-5380029DE02D}"/>
              </a:ext>
            </a:extLst>
          </p:cNvPr>
          <p:cNvSpPr>
            <a:spLocks noGrp="1"/>
          </p:cNvSpPr>
          <p:nvPr>
            <p:ph sz="half" idx="1"/>
          </p:nvPr>
        </p:nvSpPr>
        <p:spPr>
          <a:xfrm>
            <a:off x="786809" y="1845734"/>
            <a:ext cx="6581554" cy="4023360"/>
          </a:xfrm>
        </p:spPr>
        <p:txBody>
          <a:bodyPr>
            <a:normAutofit/>
          </a:bodyPr>
          <a:lstStyle/>
          <a:p>
            <a:pPr algn="just"/>
            <a:r>
              <a:rPr lang="pt-BR" dirty="0"/>
              <a:t>O sensor de temperatura LM35 oferece uma relação linear em sua saída, que aumenta para uma taxa de </a:t>
            </a:r>
            <a:r>
              <a:rPr lang="pt-BR" b="1" dirty="0"/>
              <a:t>10mV</a:t>
            </a:r>
            <a:r>
              <a:rPr lang="pt-BR" dirty="0"/>
              <a:t> em </a:t>
            </a:r>
            <a:r>
              <a:rPr lang="pt-BR" b="1" dirty="0"/>
              <a:t>1 °C</a:t>
            </a:r>
            <a:r>
              <a:rPr lang="pt-BR" dirty="0"/>
              <a:t>. </a:t>
            </a:r>
          </a:p>
          <a:p>
            <a:pPr algn="just"/>
            <a:r>
              <a:rPr lang="pt-BR" dirty="0"/>
              <a:t>A sua gama de medição é de </a:t>
            </a:r>
            <a:r>
              <a:rPr lang="pt-BR" b="1" dirty="0"/>
              <a:t>-55 °C (-550mV) a 150 °C (1500mV) </a:t>
            </a:r>
            <a:r>
              <a:rPr lang="pt-BR" dirty="0"/>
              <a:t>com uma precisão de </a:t>
            </a:r>
            <a:r>
              <a:rPr lang="pt-BR" b="1" dirty="0"/>
              <a:t>0,5 °C</a:t>
            </a:r>
            <a:r>
              <a:rPr lang="pt-BR" dirty="0"/>
              <a:t>. </a:t>
            </a:r>
          </a:p>
          <a:p>
            <a:pPr algn="just"/>
            <a:r>
              <a:rPr lang="pt-BR" dirty="0"/>
              <a:t>Uma das vantagens deste sensor é o seu baixo preço, razão pela qual se tornou o sensor de temperatura mais utilizado com microcontroladores.</a:t>
            </a:r>
          </a:p>
          <a:p>
            <a:pPr algn="just"/>
            <a:r>
              <a:rPr lang="pt-BR" dirty="0"/>
              <a:t>O LM35 integrado possui 3 pinos, onde as extremidades são a fonte de alimentação e o pino do meio fornece o valor de tensão a uma taxa de 10mV / </a:t>
            </a:r>
            <a:r>
              <a:rPr lang="pt-BR" dirty="0" err="1"/>
              <a:t>ºC</a:t>
            </a:r>
            <a:endParaRPr lang="pt-BR" dirty="0"/>
          </a:p>
          <a:p>
            <a:pPr algn="just"/>
            <a:endParaRPr lang="pt-BR" dirty="0"/>
          </a:p>
        </p:txBody>
      </p:sp>
      <p:sp>
        <p:nvSpPr>
          <p:cNvPr id="4" name="Marcador de pie de página 3">
            <a:extLst>
              <a:ext uri="{FF2B5EF4-FFF2-40B4-BE49-F238E27FC236}">
                <a16:creationId xmlns:a16="http://schemas.microsoft.com/office/drawing/2014/main" id="{4356A35C-B092-4140-9CFE-E3766E74DBED}"/>
              </a:ext>
            </a:extLst>
          </p:cNvPr>
          <p:cNvSpPr>
            <a:spLocks noGrp="1"/>
          </p:cNvSpPr>
          <p:nvPr>
            <p:ph type="ftr" sz="quarter" idx="11"/>
          </p:nvPr>
        </p:nvSpPr>
        <p:spPr/>
        <p:txBody>
          <a:bodyPr/>
          <a:lstStyle/>
          <a:p>
            <a:r>
              <a:rPr lang="es-419"/>
              <a:t>Curso de Arduino  -  Escola Piloto  -  Sergio Andres Castaño Giraldo</a:t>
            </a:r>
          </a:p>
        </p:txBody>
      </p:sp>
      <p:pic>
        <p:nvPicPr>
          <p:cNvPr id="1028" name="Picture 4" descr="Resultado de imagen para lm35">
            <a:extLst>
              <a:ext uri="{FF2B5EF4-FFF2-40B4-BE49-F238E27FC236}">
                <a16:creationId xmlns:a16="http://schemas.microsoft.com/office/drawing/2014/main" id="{8FDC3A54-C89E-48F5-8833-3363B21F42B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31793" y="1846369"/>
            <a:ext cx="368309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EDA9976-010D-4E72-9703-171BB0150C80}"/>
              </a:ext>
            </a:extLst>
          </p:cNvPr>
          <p:cNvSpPr>
            <a:spLocks noGrp="1"/>
          </p:cNvSpPr>
          <p:nvPr>
            <p:ph type="title"/>
          </p:nvPr>
        </p:nvSpPr>
        <p:spPr/>
        <p:txBody>
          <a:bodyPr/>
          <a:lstStyle/>
          <a:p>
            <a:r>
              <a:rPr lang="en-US" b="1" dirty="0">
                <a:solidFill>
                  <a:srgbClr val="FF0000"/>
                </a:solidFill>
              </a:rPr>
              <a:t>LM35 Arduino LCD - ADC Arduino</a:t>
            </a:r>
            <a:endParaRPr lang="pt-BR" dirty="0"/>
          </a:p>
        </p:txBody>
      </p:sp>
      <p:pic>
        <p:nvPicPr>
          <p:cNvPr id="9" name="Marcador de contenido 8" descr="Imagen que contiene electrónica, circuito&#10;&#10;Descripción generada automáticamente">
            <a:extLst>
              <a:ext uri="{FF2B5EF4-FFF2-40B4-BE49-F238E27FC236}">
                <a16:creationId xmlns:a16="http://schemas.microsoft.com/office/drawing/2014/main" id="{78AD53F0-7D49-4F79-A498-235028A77A3C}"/>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51785" y="1846370"/>
            <a:ext cx="4906591" cy="4022725"/>
          </a:xfrm>
        </p:spPr>
      </p:pic>
      <p:sp>
        <p:nvSpPr>
          <p:cNvPr id="10" name="Marcador de contenido 9">
            <a:extLst>
              <a:ext uri="{FF2B5EF4-FFF2-40B4-BE49-F238E27FC236}">
                <a16:creationId xmlns:a16="http://schemas.microsoft.com/office/drawing/2014/main" id="{4E43B3F8-20D6-46BB-8003-C8DE9265F7B5}"/>
              </a:ext>
            </a:extLst>
          </p:cNvPr>
          <p:cNvSpPr>
            <a:spLocks noGrp="1"/>
          </p:cNvSpPr>
          <p:nvPr>
            <p:ph sz="half" idx="2"/>
          </p:nvPr>
        </p:nvSpPr>
        <p:spPr>
          <a:xfrm>
            <a:off x="5316279" y="1845735"/>
            <a:ext cx="6209414" cy="4023360"/>
          </a:xfrm>
        </p:spPr>
        <p:txBody>
          <a:bodyPr>
            <a:normAutofit fontScale="85000" lnSpcReduction="20000"/>
          </a:bodyPr>
          <a:lstStyle/>
          <a:p>
            <a:r>
              <a:rPr lang="pt-BR" dirty="0"/>
              <a:t>A ideia é mostrar a </a:t>
            </a:r>
            <a:r>
              <a:rPr lang="pt-BR" b="1" dirty="0"/>
              <a:t>temperatura</a:t>
            </a:r>
            <a:r>
              <a:rPr lang="pt-BR" dirty="0"/>
              <a:t> na tela executando a conversão analógica digital do microcontrolador.</a:t>
            </a:r>
          </a:p>
          <a:p>
            <a:r>
              <a:rPr lang="pt-BR" dirty="0"/>
              <a:t>O programa terá que ler o valor do sinal no </a:t>
            </a:r>
            <a:r>
              <a:rPr lang="pt-BR" b="1" dirty="0"/>
              <a:t>PIN A0</a:t>
            </a:r>
            <a:r>
              <a:rPr lang="pt-BR" dirty="0"/>
              <a:t> , que varia de </a:t>
            </a:r>
            <a:r>
              <a:rPr lang="pt-BR" b="1" dirty="0"/>
              <a:t>0 a 1023</a:t>
            </a:r>
            <a:r>
              <a:rPr lang="pt-BR" dirty="0"/>
              <a:t> , onde 0 corresponde a 0 Volts e 1023 corresponde a 5 Volts. </a:t>
            </a:r>
          </a:p>
          <a:p>
            <a:r>
              <a:rPr lang="pt-BR" dirty="0"/>
              <a:t>Como sabemos, 1ºC é igual a 10mV. Sendo esse o caso, temos: </a:t>
            </a:r>
          </a:p>
          <a:p>
            <a:r>
              <a:rPr lang="pt-BR" dirty="0"/>
              <a:t> </a:t>
            </a:r>
          </a:p>
          <a:p>
            <a:r>
              <a:rPr lang="pt-BR" dirty="0"/>
              <a:t> </a:t>
            </a:r>
          </a:p>
          <a:p>
            <a:endParaRPr lang="pt-BR" dirty="0"/>
          </a:p>
          <a:p>
            <a:endParaRPr lang="pt-BR" dirty="0"/>
          </a:p>
          <a:p>
            <a:r>
              <a:rPr lang="pt-BR" dirty="0"/>
              <a:t>Então:</a:t>
            </a:r>
          </a:p>
          <a:p>
            <a:r>
              <a:rPr lang="pt-BR" dirty="0"/>
              <a:t> </a:t>
            </a:r>
          </a:p>
          <a:p>
            <a:r>
              <a:rPr lang="pt-BR" dirty="0"/>
              <a:t> </a:t>
            </a:r>
          </a:p>
          <a:p>
            <a:endParaRPr lang="pt-BR" dirty="0"/>
          </a:p>
        </p:txBody>
      </p:sp>
      <p:sp>
        <p:nvSpPr>
          <p:cNvPr id="5" name="Marcador de pie de página 4">
            <a:extLst>
              <a:ext uri="{FF2B5EF4-FFF2-40B4-BE49-F238E27FC236}">
                <a16:creationId xmlns:a16="http://schemas.microsoft.com/office/drawing/2014/main" id="{F77C078F-8FD2-46AE-A3EF-D94B93B3EBF9}"/>
              </a:ext>
            </a:extLst>
          </p:cNvPr>
          <p:cNvSpPr>
            <a:spLocks noGrp="1"/>
          </p:cNvSpPr>
          <p:nvPr>
            <p:ph type="ftr" sz="quarter" idx="11"/>
          </p:nvPr>
        </p:nvSpPr>
        <p:spPr/>
        <p:txBody>
          <a:bodyPr/>
          <a:lstStyle/>
          <a:p>
            <a:r>
              <a:rPr lang="es-419"/>
              <a:t>Curso de Arduino  -  Escola Piloto  -  Sergio Andres Castaño Giraldo</a:t>
            </a:r>
          </a:p>
        </p:txBody>
      </p:sp>
      <p:pic>
        <p:nvPicPr>
          <p:cNvPr id="22" name="Imagen 21">
            <a:extLst>
              <a:ext uri="{FF2B5EF4-FFF2-40B4-BE49-F238E27FC236}">
                <a16:creationId xmlns:a16="http://schemas.microsoft.com/office/drawing/2014/main" id="{4E5C5AE1-12BD-49CB-9632-5A82D98C2F4B}"/>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452187" y="3404763"/>
            <a:ext cx="2836267" cy="378667"/>
          </a:xfrm>
          <a:prstGeom prst="rect">
            <a:avLst/>
          </a:prstGeom>
        </p:spPr>
      </p:pic>
      <p:pic>
        <p:nvPicPr>
          <p:cNvPr id="19" name="Imagen 18">
            <a:extLst>
              <a:ext uri="{FF2B5EF4-FFF2-40B4-BE49-F238E27FC236}">
                <a16:creationId xmlns:a16="http://schemas.microsoft.com/office/drawing/2014/main" id="{66E07530-C3E0-44C8-A7AB-0DF5C5DE7611}"/>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452187" y="4165623"/>
            <a:ext cx="2357334" cy="372267"/>
          </a:xfrm>
          <a:prstGeom prst="rect">
            <a:avLst/>
          </a:prstGeom>
        </p:spPr>
      </p:pic>
      <p:sp>
        <p:nvSpPr>
          <p:cNvPr id="20" name="Rectángulo: esquinas redondeadas 19">
            <a:extLst>
              <a:ext uri="{FF2B5EF4-FFF2-40B4-BE49-F238E27FC236}">
                <a16:creationId xmlns:a16="http://schemas.microsoft.com/office/drawing/2014/main" id="{15C78771-6690-4AEF-88C9-9F20B977B86E}"/>
              </a:ext>
            </a:extLst>
          </p:cNvPr>
          <p:cNvSpPr/>
          <p:nvPr/>
        </p:nvSpPr>
        <p:spPr>
          <a:xfrm>
            <a:off x="5866798" y="5275722"/>
            <a:ext cx="5284382" cy="7017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Temperatura = [(Valor lido em A0) * (5/1023)] / 10mV</a:t>
            </a:r>
          </a:p>
        </p:txBody>
      </p:sp>
    </p:spTree>
    <p:extLst>
      <p:ext uri="{BB962C8B-B14F-4D97-AF65-F5344CB8AC3E}">
        <p14:creationId xmlns:p14="http://schemas.microsoft.com/office/powerpoint/2010/main" val="28817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DD1D4-4E84-45ED-9A3A-9F6CDDAF6448}"/>
              </a:ext>
            </a:extLst>
          </p:cNvPr>
          <p:cNvSpPr>
            <a:spLocks noGrp="1"/>
          </p:cNvSpPr>
          <p:nvPr>
            <p:ph type="title"/>
          </p:nvPr>
        </p:nvSpPr>
        <p:spPr/>
        <p:txBody>
          <a:bodyPr/>
          <a:lstStyle/>
          <a:p>
            <a:r>
              <a:rPr lang="es-ES" b="1" dirty="0">
                <a:solidFill>
                  <a:srgbClr val="FF0000"/>
                </a:solidFill>
              </a:rPr>
              <a:t>Referencia Analógica en Arduino</a:t>
            </a:r>
            <a:endParaRPr lang="pt-BR" b="1" dirty="0">
              <a:solidFill>
                <a:srgbClr val="FF0000"/>
              </a:solidFill>
            </a:endParaRPr>
          </a:p>
        </p:txBody>
      </p:sp>
      <p:sp>
        <p:nvSpPr>
          <p:cNvPr id="6" name="Marcador de contenido 5">
            <a:extLst>
              <a:ext uri="{FF2B5EF4-FFF2-40B4-BE49-F238E27FC236}">
                <a16:creationId xmlns:a16="http://schemas.microsoft.com/office/drawing/2014/main" id="{54C855C9-29FC-4652-8146-112AC36658D8}"/>
              </a:ext>
            </a:extLst>
          </p:cNvPr>
          <p:cNvSpPr>
            <a:spLocks noGrp="1"/>
          </p:cNvSpPr>
          <p:nvPr>
            <p:ph idx="1"/>
          </p:nvPr>
        </p:nvSpPr>
        <p:spPr/>
        <p:txBody>
          <a:bodyPr/>
          <a:lstStyle/>
          <a:p>
            <a:r>
              <a:rPr lang="pt-BR" dirty="0"/>
              <a:t>As placas Arduino por padrão usam o conversor analógico digital ADC tendo como referência sua tensão de alimentação.</a:t>
            </a:r>
          </a:p>
          <a:p>
            <a:r>
              <a:rPr lang="pt-BR" dirty="0"/>
              <a:t>Arduino 0 – 5v  (10bits)    → 0 – 1023</a:t>
            </a:r>
          </a:p>
          <a:p>
            <a:r>
              <a:rPr lang="pt-BR" dirty="0"/>
              <a:t>Arduino 0 – 3.3v (10bits) → 0 – 1023</a:t>
            </a:r>
          </a:p>
          <a:p>
            <a:endParaRPr lang="pt-BR" dirty="0"/>
          </a:p>
          <a:p>
            <a:r>
              <a:rPr lang="pt-BR" dirty="0"/>
              <a:t>Isso significa que, nos pinos analógicos do Arduino, é mais conveniente conectar sensores que fornecem um máximo de tensão igual à tensão de operação do Arduino que estamos utilizando.</a:t>
            </a:r>
          </a:p>
          <a:p>
            <a:endParaRPr lang="pt-BR" dirty="0"/>
          </a:p>
        </p:txBody>
      </p:sp>
      <p:sp>
        <p:nvSpPr>
          <p:cNvPr id="5" name="Marcador de pie de página 4">
            <a:extLst>
              <a:ext uri="{FF2B5EF4-FFF2-40B4-BE49-F238E27FC236}">
                <a16:creationId xmlns:a16="http://schemas.microsoft.com/office/drawing/2014/main" id="{FB6954B8-3173-4B39-B45F-9B4C797A92F4}"/>
              </a:ext>
            </a:extLst>
          </p:cNvPr>
          <p:cNvSpPr>
            <a:spLocks noGrp="1"/>
          </p:cNvSpPr>
          <p:nvPr>
            <p:ph type="ftr" sz="quarter" idx="11"/>
          </p:nvPr>
        </p:nvSpPr>
        <p:spPr/>
        <p:txBody>
          <a:bodyPr/>
          <a:lstStyle/>
          <a:p>
            <a:r>
              <a:rPr lang="es-419"/>
              <a:t>Curso de Arduino  -  Escola Piloto  -  Sergio Andres Castaño Giraldo</a:t>
            </a:r>
          </a:p>
        </p:txBody>
      </p:sp>
    </p:spTree>
    <p:extLst>
      <p:ext uri="{BB962C8B-B14F-4D97-AF65-F5344CB8AC3E}">
        <p14:creationId xmlns:p14="http://schemas.microsoft.com/office/powerpoint/2010/main" val="331455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B3887-20C2-48B6-BAE3-D0DB4BB58B52}"/>
              </a:ext>
            </a:extLst>
          </p:cNvPr>
          <p:cNvSpPr>
            <a:spLocks noGrp="1"/>
          </p:cNvSpPr>
          <p:nvPr>
            <p:ph type="title"/>
          </p:nvPr>
        </p:nvSpPr>
        <p:spPr/>
        <p:txBody>
          <a:bodyPr/>
          <a:lstStyle/>
          <a:p>
            <a:r>
              <a:rPr lang="es-ES" b="1" dirty="0">
                <a:solidFill>
                  <a:srgbClr val="FF0000"/>
                </a:solidFill>
              </a:rPr>
              <a:t>Referencia Analógica en Arduino</a:t>
            </a:r>
            <a:endParaRPr lang="pt-BR" dirty="0"/>
          </a:p>
        </p:txBody>
      </p:sp>
      <p:sp>
        <p:nvSpPr>
          <p:cNvPr id="3" name="Marcador de contenido 2">
            <a:extLst>
              <a:ext uri="{FF2B5EF4-FFF2-40B4-BE49-F238E27FC236}">
                <a16:creationId xmlns:a16="http://schemas.microsoft.com/office/drawing/2014/main" id="{F1226509-6501-4A09-BB9D-4B9AF7A14799}"/>
              </a:ext>
            </a:extLst>
          </p:cNvPr>
          <p:cNvSpPr>
            <a:spLocks noGrp="1"/>
          </p:cNvSpPr>
          <p:nvPr>
            <p:ph sz="half" idx="1"/>
          </p:nvPr>
        </p:nvSpPr>
        <p:spPr/>
        <p:txBody>
          <a:bodyPr/>
          <a:lstStyle/>
          <a:p>
            <a:r>
              <a:rPr lang="pt-BR" dirty="0"/>
              <a:t>Tomemos como exemplo o </a:t>
            </a:r>
            <a:r>
              <a:rPr lang="pt-BR" b="1" dirty="0"/>
              <a:t>Arduino UNO (5v)</a:t>
            </a:r>
          </a:p>
          <a:p>
            <a:pPr algn="just"/>
            <a:r>
              <a:rPr lang="pt-BR" dirty="0"/>
              <a:t>O que acontece se conectarmos um sensor que ofereça uma tensão menor num Pino Analógico?</a:t>
            </a:r>
          </a:p>
          <a:p>
            <a:pPr algn="just"/>
            <a:r>
              <a:rPr lang="pt-BR" dirty="0"/>
              <a:t>Geralmente, é comum encontrar sensores que no máximo entreguem uma tensão de </a:t>
            </a:r>
            <a:r>
              <a:rPr lang="pt-BR" b="1" dirty="0"/>
              <a:t>0 a 3.3v</a:t>
            </a:r>
            <a:r>
              <a:rPr lang="pt-BR" dirty="0"/>
              <a:t>, obviamente, podemos conectar esses sensores aos pinos analógicos do Arduino, porém, vamos notar que </a:t>
            </a:r>
            <a:r>
              <a:rPr lang="pt-BR" b="1" dirty="0"/>
              <a:t>NÃO estaremos aproveitando</a:t>
            </a:r>
            <a:r>
              <a:rPr lang="pt-BR" dirty="0"/>
              <a:t> toda a resolução do Arduino, visto que somente esta leitura analógica entregará um valor inteiro de 0 - 675.</a:t>
            </a:r>
          </a:p>
          <a:p>
            <a:endParaRPr lang="pt-BR" dirty="0"/>
          </a:p>
        </p:txBody>
      </p:sp>
      <p:sp>
        <p:nvSpPr>
          <p:cNvPr id="4" name="Marcador de pie de página 3">
            <a:extLst>
              <a:ext uri="{FF2B5EF4-FFF2-40B4-BE49-F238E27FC236}">
                <a16:creationId xmlns:a16="http://schemas.microsoft.com/office/drawing/2014/main" id="{C07AD9F0-3762-468D-8B5D-1A765276DD21}"/>
              </a:ext>
            </a:extLst>
          </p:cNvPr>
          <p:cNvSpPr>
            <a:spLocks noGrp="1"/>
          </p:cNvSpPr>
          <p:nvPr>
            <p:ph type="ftr" sz="quarter" idx="11"/>
          </p:nvPr>
        </p:nvSpPr>
        <p:spPr/>
        <p:txBody>
          <a:bodyPr/>
          <a:lstStyle/>
          <a:p>
            <a:r>
              <a:rPr lang="es-419"/>
              <a:t>Curso de Arduino  -  Escola Piloto  -  Sergio Andres Castaño Giraldo</a:t>
            </a:r>
          </a:p>
        </p:txBody>
      </p:sp>
      <p:pic>
        <p:nvPicPr>
          <p:cNvPr id="6" name="Picture 2" descr="Image result for arduino">
            <a:extLst>
              <a:ext uri="{FF2B5EF4-FFF2-40B4-BE49-F238E27FC236}">
                <a16:creationId xmlns:a16="http://schemas.microsoft.com/office/drawing/2014/main" id="{000F651E-8041-4184-B3B5-1D6E36AD267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043165"/>
            <a:ext cx="4937125" cy="3628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36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643.4196"/>
  <p:tag name="LATEXADDIN" val="\documentclass{article}&#10;\usepackage{ae} %incluido&#10;\usepackage{multirow}&#10;\usepackage{mathrsfs} %Transformada de laplace e Fourier&#10;\usepackage{amsmath}&#10;\pagestyle{empty}&#10;&#10;\begin{document}&#10;&#10;$R=\dfrac{Top}{2^N-1}$&#10;&#10;\end{document}"/>
  <p:tag name="IGUANATEXSIZE" val="20"/>
  <p:tag name="IGUANATEXCURSOR" val="200"/>
  <p:tag name="TRANSPARENCY" val="Verdadero"/>
  <p:tag name="FILENAME" val=""/>
  <p:tag name="LATEXENGINEID" val="0"/>
  <p:tag name="TEMPFOLDER" val="c:\temp\"/>
  <p:tag name="LATEXFORMHEIGHT" val="312"/>
  <p:tag name="LATEXFORMWIDTH" val="384"/>
  <p:tag name="LATEXFORMWRAP" val="Verdadero"/>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1727.034"/>
  <p:tag name="LATEXADDIN" val="\documentclass{article}&#10;\usepackage{ae} %incluido&#10;\usepackage{multirow}&#10;\usepackage{mathrsfs} %Transformada de laplace e Fourier&#10;\usepackage{amsmath}&#10;\pagestyle{empty}&#10;&#10;\begin{document}&#10;&#10;$R=\dfrac{5v}{2^{10}-1}=\dfrac{5}{1023}=4,88mV$&#10;&#10;\end{document}"/>
  <p:tag name="IGUANATEXSIZE" val="20"/>
  <p:tag name="IGUANATEXCURSOR" val="207"/>
  <p:tag name="TRANSPARENCY" val="Verdadero"/>
  <p:tag name="FILENAME" val=""/>
  <p:tag name="LATEXENGINEID" val="0"/>
  <p:tag name="TEMPFOLDER" val="c:\temp\"/>
  <p:tag name="LATEXFORMHEIGHT" val="312"/>
  <p:tag name="LATEXFORMWIDTH" val="384"/>
  <p:tag name="LATEXFORMWRAP" val="Verdadero"/>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66.2167"/>
  <p:tag name="ORIGINALWIDTH" val="1994.001"/>
  <p:tag name="LATEXADDIN" val="\documentclass{article}&#10;\usepackage{ae} %incluido&#10;\usepackage{multirow}&#10;\usepackage{mathrsfs} %Transformada de laplace e Fourier&#10;\usepackage{amsmath}&#10;\pagestyle{empty}&#10;&#10;\begin{document}&#10;&#10;$Voltagem\ A_0=\dfrac{(Valor\ lido\ A_0)(5v)}{1023}$&#10;&#10;\end{document}"/>
  <p:tag name="IGUANATEXSIZE" val="14"/>
  <p:tag name="IGUANATEXCURSOR" val="237"/>
  <p:tag name="TRANSPARENCY" val="Verdadero"/>
  <p:tag name="FILENAME" val=""/>
  <p:tag name="LATEXENGINEID" val="0"/>
  <p:tag name="TEMPFOLDER" val="c:\temp\"/>
  <p:tag name="LATEXFORMHEIGHT" val="312"/>
  <p:tag name="LATEXFORMWIDTH" val="384"/>
  <p:tag name="LATEXFORMWRAP" val="Verdadero"/>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61.7173"/>
  <p:tag name="ORIGINALWIDTH" val="1657.293"/>
  <p:tag name="LATEXADDIN" val="\documentclass{article}&#10;\usepackage{ae} %incluido&#10;\usepackage{multirow}&#10;\usepackage{mathrsfs} %Transformada de laplace e Fourier&#10;\usepackage{amsmath}&#10;\pagestyle{empty}&#10;&#10;\begin{document}&#10;&#10;$Temperatura=\dfrac{Voltagem\ A_0}{10mV}$&#10;&#10;\end{document}"/>
  <p:tag name="IGUANATEXSIZE" val="14"/>
  <p:tag name="IGUANATEXCURSOR" val="215"/>
  <p:tag name="TRANSPARENCY" val="Verdadero"/>
  <p:tag name="FILENAME" val=""/>
  <p:tag name="LATEXENGINEID" val="0"/>
  <p:tag name="TEMPFOLDER" val="c:\temp\"/>
  <p:tag name="LATEXFORMHEIGHT" val="312"/>
  <p:tag name="LATEXFORMWIDTH" val="384"/>
  <p:tag name="LATEXFORMWRAP" val="Verdadero"/>
  <p:tag name="BITMAPVECTOR" val="0"/>
</p:tagLst>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2215</TotalTime>
  <Words>790</Words>
  <Application>Microsoft Office PowerPoint</Application>
  <PresentationFormat>Panorámica</PresentationFormat>
  <Paragraphs>117</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Calibri</vt:lpstr>
      <vt:lpstr>Calibri Light</vt:lpstr>
      <vt:lpstr>Times New Roman</vt:lpstr>
      <vt:lpstr>Retrospección</vt:lpstr>
      <vt:lpstr>Conversão Analógica Digital </vt:lpstr>
      <vt:lpstr>Entradas analógicas Arduino</vt:lpstr>
      <vt:lpstr>Conversor Analógico Digital</vt:lpstr>
      <vt:lpstr>Resolução do ADC</vt:lpstr>
      <vt:lpstr>Entradas analógicas Arduino</vt:lpstr>
      <vt:lpstr>LM35 Arduino LCD - ADC Arduino</vt:lpstr>
      <vt:lpstr>LM35 Arduino LCD - ADC Arduino</vt:lpstr>
      <vt:lpstr>Referencia Analógica en Arduino</vt:lpstr>
      <vt:lpstr>Referencia Analógica en Arduino</vt:lpstr>
      <vt:lpstr>Referencia Analógica en Arduino</vt:lpstr>
      <vt:lpstr>Referencia Analógica en Arduino</vt:lpstr>
      <vt:lpstr>Referencia Analógica en Arduino</vt:lpstr>
      <vt:lpstr>Pino AREF - Exemplo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Comunicação Serial</dc:title>
  <dc:creator>Sergio</dc:creator>
  <cp:lastModifiedBy>Sergio</cp:lastModifiedBy>
  <cp:revision>54</cp:revision>
  <dcterms:created xsi:type="dcterms:W3CDTF">2019-06-09T17:28:47Z</dcterms:created>
  <dcterms:modified xsi:type="dcterms:W3CDTF">2019-07-08T03:35:38Z</dcterms:modified>
</cp:coreProperties>
</file>