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5/5/2019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5691-CFF2-4A80-9B6D-67A4F4C02A3C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A4C-9708-407C-B852-EFA65AA54032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BF2-2C96-464B-A1C9-0EC51F0086A7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70-5843-45F4-A14B-E351141DEBC9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0AC-2854-42D9-B9B5-0B060D23A00F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448-BE6C-4CAA-B37A-9CAF9DDD938F}" type="datetime1">
              <a:rPr lang="es-419" smtClean="0"/>
              <a:t>5/5/2019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85-4F27-440B-AF0D-61EC8E14CF56}" type="datetime1">
              <a:rPr lang="es-419" smtClean="0"/>
              <a:t>5/5/2019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0B0A-9BA7-4941-AC84-0612E3C15440}" type="datetime1">
              <a:rPr lang="es-419" smtClean="0"/>
              <a:t>5/5/2019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6AD-4928-438C-B771-8A0C346CBC1C}" type="datetime1">
              <a:rPr lang="es-419" smtClean="0"/>
              <a:t>5/5/2019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F5CAF-9E03-45DB-8BA2-388212E548F9}" type="datetime1">
              <a:rPr lang="es-419" smtClean="0"/>
              <a:t>5/5/2019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3C3-0F71-4F2C-89E6-631F2AB6FAF0}" type="datetime1">
              <a:rPr lang="es-419" smtClean="0"/>
              <a:t>5/5/2019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0F472-6349-4F19-AAE5-BC4BC551D6E1}" type="datetime1">
              <a:rPr lang="es-419" smtClean="0"/>
              <a:t>5/5/2019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419" b="1" dirty="0">
                <a:solidFill>
                  <a:srgbClr val="FF0000"/>
                </a:solidFill>
              </a:rPr>
              <a:t>SAÍDAS DIGITAIS DO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Arduino  -  Escola Piloto  -  Sergio Andres Castaño Giraldo</a:t>
            </a:r>
          </a:p>
        </p:txBody>
      </p:sp>
      <p:pic>
        <p:nvPicPr>
          <p:cNvPr id="6" name="Imagen 5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D162D669-4CE4-436A-AF48-552EF8A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25" y="276842"/>
            <a:ext cx="2007981" cy="13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2148-67FA-4CF7-8D4D-C178AD24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Sequencia de Luzes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16F97-6263-4A46-A87F-8BFC83EF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3074" name="Picture 2" descr="Secuencia de LEDS con ARDUINO">
            <a:extLst>
              <a:ext uri="{FF2B5EF4-FFF2-40B4-BE49-F238E27FC236}">
                <a16:creationId xmlns:a16="http://schemas.microsoft.com/office/drawing/2014/main" id="{30CD8E96-C538-4CD7-B3FB-7A48D3647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20" y="1846263"/>
            <a:ext cx="868908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3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DAB726-E544-4E42-8346-425CFA06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O QUE É UMA SAÍDA DIGITAL?</a:t>
            </a:r>
            <a:endParaRPr lang="pt-BR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B55EE73-C200-4C33-AB71-2C8A46B8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Nos circuitos eletrônicos digitais, uma saída digital é </a:t>
            </a:r>
            <a:r>
              <a:rPr lang="pt-BR" b="1" dirty="0"/>
              <a:t>um pino do microcontrolador </a:t>
            </a:r>
            <a:r>
              <a:rPr lang="pt-BR" dirty="0"/>
              <a:t>que pode tomar unicamente dois estados (binário).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Estado Alto – Verdadeiro – 5v – 3.3v – 1 Lógico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Estado Baixo – Falso – 0v – 0 Lógico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6EE96D-F3D8-4EE8-846F-3E81CEBD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https://controlautomaticoeducacion.com/wp-content/uploads/Se%C3%B1al-Digital.png">
            <a:extLst>
              <a:ext uri="{FF2B5EF4-FFF2-40B4-BE49-F238E27FC236}">
                <a16:creationId xmlns:a16="http://schemas.microsoft.com/office/drawing/2014/main" id="{A62ABAC5-F0FD-40AC-A947-671AA34CC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3821219"/>
            <a:ext cx="57626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C9024-43CA-4934-B974-05F07E9D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SAÍDAS DIGITAIS DO ARDUINO</a:t>
            </a:r>
            <a:endParaRPr lang="pt-B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4F3AF-343D-412F-A879-24AC4C5510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Pino 0 – 13: Pinos digitais que podem ser usados como Saídas ou Entradas.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Recomendação: Se você quer usar o PINO 0 e 1 como Saídas, é preciso desligar o circuito para efetuar a programação da placa.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1C3D36-260B-4BB5-B2D0-8F78C891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2050" name="Picture 2" descr="Image result for arduino">
            <a:extLst>
              <a:ext uri="{FF2B5EF4-FFF2-40B4-BE49-F238E27FC236}">
                <a16:creationId xmlns:a16="http://schemas.microsoft.com/office/drawing/2014/main" id="{3739B986-7643-4EB0-A359-9C9112DE26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042582"/>
            <a:ext cx="4938712" cy="36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9ACD262-3E30-4557-B6D9-30361D9FBDB7}"/>
              </a:ext>
            </a:extLst>
          </p:cNvPr>
          <p:cNvSpPr/>
          <p:nvPr/>
        </p:nvSpPr>
        <p:spPr>
          <a:xfrm>
            <a:off x="3364636" y="2042581"/>
            <a:ext cx="2503503" cy="8870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98FD34F-0176-465A-8D42-C9D699E638A6}"/>
              </a:ext>
            </a:extLst>
          </p:cNvPr>
          <p:cNvSpPr/>
          <p:nvPr/>
        </p:nvSpPr>
        <p:spPr>
          <a:xfrm>
            <a:off x="5326602" y="2194982"/>
            <a:ext cx="452761" cy="645872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6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A98F-EA3D-4225-B42C-EEDA617F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Para que serve </a:t>
            </a:r>
            <a:r>
              <a:rPr lang="es-419" b="1" dirty="0" err="1">
                <a:solidFill>
                  <a:srgbClr val="FF0000"/>
                </a:solidFill>
              </a:rPr>
              <a:t>uma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Saída</a:t>
            </a:r>
            <a:r>
              <a:rPr lang="es-419" b="1" dirty="0">
                <a:solidFill>
                  <a:srgbClr val="FF0000"/>
                </a:solidFill>
              </a:rPr>
              <a:t> Digital?</a:t>
            </a:r>
            <a:endParaRPr lang="pt-B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799373-9664-44DB-8F8C-1C9D779A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 para interatuar com o mundo físico real. Ligar ou desligar equipamentos.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4B919-EA84-4598-A54F-F5F396DA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7" name="Picture 2" descr="Image result for arduino">
            <a:extLst>
              <a:ext uri="{FF2B5EF4-FFF2-40B4-BE49-F238E27FC236}">
                <a16:creationId xmlns:a16="http://schemas.microsoft.com/office/drawing/2014/main" id="{6A9CF8C1-BE8E-4ECD-BDAC-0F35736A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4730">
            <a:off x="963037" y="3234912"/>
            <a:ext cx="2968646" cy="21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bombillo">
            <a:extLst>
              <a:ext uri="{FF2B5EF4-FFF2-40B4-BE49-F238E27FC236}">
                <a16:creationId xmlns:a16="http://schemas.microsoft.com/office/drawing/2014/main" id="{22B1D8E7-AC4A-4D67-B8D4-E7573CC9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62" y="2446611"/>
            <a:ext cx="1075244" cy="10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ombillo">
            <a:extLst>
              <a:ext uri="{FF2B5EF4-FFF2-40B4-BE49-F238E27FC236}">
                <a16:creationId xmlns:a16="http://schemas.microsoft.com/office/drawing/2014/main" id="{E40C72F9-AB10-4782-B273-76B1DD7D9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06" y="2234130"/>
            <a:ext cx="1728499" cy="17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DB4DAA71-33BD-423D-BC35-45774D19E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62" y="4325929"/>
            <a:ext cx="998547" cy="100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908E5DF6-1479-434C-9952-F816C421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346" y="4071003"/>
            <a:ext cx="1345059" cy="134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motor">
            <a:extLst>
              <a:ext uri="{FF2B5EF4-FFF2-40B4-BE49-F238E27FC236}">
                <a16:creationId xmlns:a16="http://schemas.microsoft.com/office/drawing/2014/main" id="{D8A39FF7-E6DA-42E4-BBE8-73B80135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73" y="2821999"/>
            <a:ext cx="2047875" cy="194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7598577B-6DF5-415B-98A4-7AAA8C5BEFDF}"/>
              </a:ext>
            </a:extLst>
          </p:cNvPr>
          <p:cNvSpPr/>
          <p:nvPr/>
        </p:nvSpPr>
        <p:spPr>
          <a:xfrm>
            <a:off x="10839059" y="3504823"/>
            <a:ext cx="626571" cy="920832"/>
          </a:xfrm>
          <a:custGeom>
            <a:avLst/>
            <a:gdLst>
              <a:gd name="connsiteX0" fmla="*/ 486166 w 626571"/>
              <a:gd name="connsiteY0" fmla="*/ 905252 h 920832"/>
              <a:gd name="connsiteX1" fmla="*/ 267091 w 626571"/>
              <a:gd name="connsiteY1" fmla="*/ 905252 h 920832"/>
              <a:gd name="connsiteX2" fmla="*/ 57541 w 626571"/>
              <a:gd name="connsiteY2" fmla="*/ 743327 h 920832"/>
              <a:gd name="connsiteX3" fmla="*/ 391 w 626571"/>
              <a:gd name="connsiteY3" fmla="*/ 429002 h 920832"/>
              <a:gd name="connsiteX4" fmla="*/ 76591 w 626571"/>
              <a:gd name="connsiteY4" fmla="*/ 171827 h 920832"/>
              <a:gd name="connsiteX5" fmla="*/ 267091 w 626571"/>
              <a:gd name="connsiteY5" fmla="*/ 9902 h 920832"/>
              <a:gd name="connsiteX6" fmla="*/ 505216 w 626571"/>
              <a:gd name="connsiteY6" fmla="*/ 48002 h 920832"/>
              <a:gd name="connsiteX7" fmla="*/ 619516 w 626571"/>
              <a:gd name="connsiteY7" fmla="*/ 295652 h 920832"/>
              <a:gd name="connsiteX8" fmla="*/ 581416 w 626571"/>
              <a:gd name="connsiteY8" fmla="*/ 524252 h 920832"/>
              <a:gd name="connsiteX9" fmla="*/ 314716 w 626571"/>
              <a:gd name="connsiteY9" fmla="*/ 695702 h 92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6571" h="920832">
                <a:moveTo>
                  <a:pt x="486166" y="905252"/>
                </a:moveTo>
                <a:cubicBezTo>
                  <a:pt x="412347" y="918745"/>
                  <a:pt x="338528" y="932239"/>
                  <a:pt x="267091" y="905252"/>
                </a:cubicBezTo>
                <a:cubicBezTo>
                  <a:pt x="195654" y="878265"/>
                  <a:pt x="101991" y="822702"/>
                  <a:pt x="57541" y="743327"/>
                </a:cubicBezTo>
                <a:cubicBezTo>
                  <a:pt x="13091" y="663952"/>
                  <a:pt x="-2784" y="524252"/>
                  <a:pt x="391" y="429002"/>
                </a:cubicBezTo>
                <a:cubicBezTo>
                  <a:pt x="3566" y="333752"/>
                  <a:pt x="32141" y="241677"/>
                  <a:pt x="76591" y="171827"/>
                </a:cubicBezTo>
                <a:cubicBezTo>
                  <a:pt x="121041" y="101977"/>
                  <a:pt x="195654" y="30539"/>
                  <a:pt x="267091" y="9902"/>
                </a:cubicBezTo>
                <a:cubicBezTo>
                  <a:pt x="338528" y="-10735"/>
                  <a:pt x="446478" y="377"/>
                  <a:pt x="505216" y="48002"/>
                </a:cubicBezTo>
                <a:cubicBezTo>
                  <a:pt x="563954" y="95627"/>
                  <a:pt x="606816" y="216277"/>
                  <a:pt x="619516" y="295652"/>
                </a:cubicBezTo>
                <a:cubicBezTo>
                  <a:pt x="632216" y="375027"/>
                  <a:pt x="632216" y="457577"/>
                  <a:pt x="581416" y="524252"/>
                </a:cubicBezTo>
                <a:cubicBezTo>
                  <a:pt x="530616" y="590927"/>
                  <a:pt x="422666" y="643314"/>
                  <a:pt x="314716" y="6957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775B581-5307-48A7-94E5-F92A758547EB}"/>
              </a:ext>
            </a:extLst>
          </p:cNvPr>
          <p:cNvSpPr/>
          <p:nvPr/>
        </p:nvSpPr>
        <p:spPr>
          <a:xfrm>
            <a:off x="4520116" y="3616385"/>
            <a:ext cx="670985" cy="821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1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51372-9BD2-4EA3-8702-69DDB4D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Tensão das Saídas Digitais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AB7C9-AB8D-4B1A-8502-CAA6B07E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 tensão de saída de cada pino digital é igual à tensão de alimentação da placa.</a:t>
            </a:r>
          </a:p>
          <a:p>
            <a:endParaRPr lang="pt-BR" dirty="0"/>
          </a:p>
          <a:p>
            <a:pPr lvl="8"/>
            <a:r>
              <a:rPr lang="pt-BR" dirty="0"/>
              <a:t>                                                                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23B961-F94F-4C9A-B0C7-91B1F3AE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Picture 2" descr="Image result for arduino">
            <a:extLst>
              <a:ext uri="{FF2B5EF4-FFF2-40B4-BE49-F238E27FC236}">
                <a16:creationId xmlns:a16="http://schemas.microsoft.com/office/drawing/2014/main" id="{0CCF3191-0407-418A-A773-4BDFE3E7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5253" y="2779235"/>
            <a:ext cx="3522190" cy="258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5C79F53-C4A8-4F07-B8F6-5BDE76B4F99D}"/>
              </a:ext>
            </a:extLst>
          </p:cNvPr>
          <p:cNvSpPr/>
          <p:nvPr/>
        </p:nvSpPr>
        <p:spPr>
          <a:xfrm>
            <a:off x="4020252" y="4118024"/>
            <a:ext cx="604334" cy="398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0C4A5D-0325-4102-A449-17C84D0CFD40}"/>
              </a:ext>
            </a:extLst>
          </p:cNvPr>
          <p:cNvSpPr txBox="1"/>
          <p:nvPr/>
        </p:nvSpPr>
        <p:spPr>
          <a:xfrm>
            <a:off x="5572125" y="3244334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Tensão = 5v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082B25-2A3D-4466-9A6D-2032F80940B8}"/>
              </a:ext>
            </a:extLst>
          </p:cNvPr>
          <p:cNvSpPr txBox="1"/>
          <p:nvPr/>
        </p:nvSpPr>
        <p:spPr>
          <a:xfrm>
            <a:off x="5572124" y="3722040"/>
            <a:ext cx="178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Corrente = 40mA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DA2289B-B2E0-4955-BF61-5531AB885099}"/>
              </a:ext>
            </a:extLst>
          </p:cNvPr>
          <p:cNvSpPr txBox="1"/>
          <p:nvPr/>
        </p:nvSpPr>
        <p:spPr>
          <a:xfrm>
            <a:off x="5572124" y="4267554"/>
            <a:ext cx="29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Corrente Recomenda = 20mA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EF55AB-CF4B-4B74-816C-96F4FAA3E091}"/>
              </a:ext>
            </a:extLst>
          </p:cNvPr>
          <p:cNvSpPr txBox="1"/>
          <p:nvPr/>
        </p:nvSpPr>
        <p:spPr>
          <a:xfrm>
            <a:off x="5559946" y="4878743"/>
            <a:ext cx="24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Corrente Total = 300mA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350BB5E4-51BD-47E5-AD7F-AB9D523F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436" y="2907238"/>
            <a:ext cx="3818831" cy="23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11E4A9E-7680-4C4C-AA7B-5DDDF64BB82D}"/>
              </a:ext>
            </a:extLst>
          </p:cNvPr>
          <p:cNvSpPr txBox="1"/>
          <p:nvPr/>
        </p:nvSpPr>
        <p:spPr>
          <a:xfrm>
            <a:off x="9485181" y="445994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5v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2CCAB4-1E08-46B1-82F7-574507F4A996}"/>
              </a:ext>
            </a:extLst>
          </p:cNvPr>
          <p:cNvSpPr txBox="1"/>
          <p:nvPr/>
        </p:nvSpPr>
        <p:spPr>
          <a:xfrm>
            <a:off x="9399745" y="47572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40mA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03AA584-5521-4814-9563-2DF278AA9283}"/>
              </a:ext>
            </a:extLst>
          </p:cNvPr>
          <p:cNvSpPr/>
          <p:nvPr/>
        </p:nvSpPr>
        <p:spPr>
          <a:xfrm>
            <a:off x="11336784" y="2752078"/>
            <a:ext cx="855216" cy="1492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7FFE4FA-A79D-46A7-852B-88F842550821}"/>
              </a:ext>
            </a:extLst>
          </p:cNvPr>
          <p:cNvSpPr txBox="1"/>
          <p:nvPr/>
        </p:nvSpPr>
        <p:spPr>
          <a:xfrm>
            <a:off x="11180156" y="314321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5v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D3BD0A-B397-419A-9C65-1FD0A59D9C8A}"/>
              </a:ext>
            </a:extLst>
          </p:cNvPr>
          <p:cNvSpPr txBox="1"/>
          <p:nvPr/>
        </p:nvSpPr>
        <p:spPr>
          <a:xfrm>
            <a:off x="11094720" y="344054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10mA</a:t>
            </a:r>
          </a:p>
        </p:txBody>
      </p:sp>
    </p:spTree>
    <p:extLst>
      <p:ext uri="{BB962C8B-B14F-4D97-AF65-F5344CB8AC3E}">
        <p14:creationId xmlns:p14="http://schemas.microsoft.com/office/powerpoint/2010/main" val="16814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2" grpId="0"/>
      <p:bldP spid="14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DC2423E-2132-424B-9B37-98F2E962AC14}"/>
              </a:ext>
            </a:extLst>
          </p:cNvPr>
          <p:cNvSpPr/>
          <p:nvPr/>
        </p:nvSpPr>
        <p:spPr>
          <a:xfrm>
            <a:off x="4660777" y="2494625"/>
            <a:ext cx="3719743" cy="5149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A02C4-D233-4C27-937B-3316D2B8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Declarar as Saídas Digitais em Arduino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BD1E89-530A-45CA-8E05-7599F70388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449" y="1846370"/>
            <a:ext cx="2698790" cy="4022725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786BCD-1224-40CC-9016-F9230122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7275" y="1845735"/>
            <a:ext cx="6288405" cy="4023360"/>
          </a:xfrm>
        </p:spPr>
        <p:txBody>
          <a:bodyPr/>
          <a:lstStyle/>
          <a:p>
            <a:r>
              <a:rPr lang="pt-BR" dirty="0"/>
              <a:t>Vamos declarar o PINO 5 como Saída, para ligar nele um LED (Diodo Emissor de Luz) </a:t>
            </a:r>
          </a:p>
          <a:p>
            <a:r>
              <a:rPr lang="pt-BR" dirty="0" err="1"/>
              <a:t>pinMode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PINO </a:t>
            </a:r>
            <a:r>
              <a:rPr lang="pt-BR" dirty="0" err="1">
                <a:solidFill>
                  <a:srgbClr val="FF0000"/>
                </a:solidFill>
              </a:rPr>
              <a:t>Digital</a:t>
            </a:r>
            <a:r>
              <a:rPr lang="pt-BR" dirty="0" err="1"/>
              <a:t>,</a:t>
            </a:r>
            <a:r>
              <a:rPr lang="pt-BR" dirty="0" err="1">
                <a:solidFill>
                  <a:srgbClr val="0070C0"/>
                </a:solidFill>
              </a:rPr>
              <a:t>OUTPUT</a:t>
            </a: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A9A480-ABE5-4A38-A9F3-ED6A85B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7478C4B-541E-4000-AF5C-EFED25E9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024" y="3468922"/>
            <a:ext cx="5410200" cy="7239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932FBCD-E028-4487-9218-0DFD2357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024" y="4691009"/>
            <a:ext cx="6219825" cy="93345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0A2A951-2F34-4512-B75F-1048DC72EDD0}"/>
              </a:ext>
            </a:extLst>
          </p:cNvPr>
          <p:cNvSpPr/>
          <p:nvPr/>
        </p:nvSpPr>
        <p:spPr>
          <a:xfrm>
            <a:off x="4660776" y="3296470"/>
            <a:ext cx="6610071" cy="100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E7FDADA-3502-4973-985C-A263795EE9A2}"/>
              </a:ext>
            </a:extLst>
          </p:cNvPr>
          <p:cNvSpPr/>
          <p:nvPr/>
        </p:nvSpPr>
        <p:spPr>
          <a:xfrm>
            <a:off x="4660777" y="4592610"/>
            <a:ext cx="6610072" cy="100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8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DC2423E-2132-424B-9B37-98F2E962AC14}"/>
              </a:ext>
            </a:extLst>
          </p:cNvPr>
          <p:cNvSpPr/>
          <p:nvPr/>
        </p:nvSpPr>
        <p:spPr>
          <a:xfrm>
            <a:off x="4660777" y="2494625"/>
            <a:ext cx="4190260" cy="1029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A02C4-D233-4C27-937B-3316D2B8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Utilizar as Saídas Digitais em Arduino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BD1E89-530A-45CA-8E05-7599F70388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449" y="1846370"/>
            <a:ext cx="2698790" cy="4022725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786BCD-1224-40CC-9016-F9230122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7275" y="1845735"/>
            <a:ext cx="6288405" cy="4023360"/>
          </a:xfrm>
        </p:spPr>
        <p:txBody>
          <a:bodyPr/>
          <a:lstStyle/>
          <a:p>
            <a:r>
              <a:rPr lang="pt-BR" dirty="0"/>
              <a:t>Uma vez configurado a saída digital podemos definir se queremos ativar ou desativar a saída digital</a:t>
            </a:r>
          </a:p>
          <a:p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Pino da </a:t>
            </a:r>
            <a:r>
              <a:rPr lang="es-ES" dirty="0" err="1">
                <a:solidFill>
                  <a:srgbClr val="FF0000"/>
                </a:solidFill>
              </a:rPr>
              <a:t>Saída</a:t>
            </a:r>
            <a:r>
              <a:rPr lang="es-ES" dirty="0" err="1"/>
              <a:t>,</a:t>
            </a:r>
            <a:r>
              <a:rPr lang="es-ES" dirty="0" err="1">
                <a:solidFill>
                  <a:srgbClr val="0070C0"/>
                </a:solidFill>
              </a:rPr>
              <a:t>HIGH</a:t>
            </a:r>
            <a:r>
              <a:rPr lang="es-ES" dirty="0"/>
              <a:t>); </a:t>
            </a:r>
          </a:p>
          <a:p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Pino da </a:t>
            </a:r>
            <a:r>
              <a:rPr lang="es-ES" dirty="0" err="1">
                <a:solidFill>
                  <a:srgbClr val="FF0000"/>
                </a:solidFill>
              </a:rPr>
              <a:t>Saída</a:t>
            </a:r>
            <a:r>
              <a:rPr lang="es-ES" dirty="0" err="1"/>
              <a:t>,</a:t>
            </a:r>
            <a:r>
              <a:rPr lang="es-ES" dirty="0" err="1">
                <a:solidFill>
                  <a:srgbClr val="0070C0"/>
                </a:solidFill>
              </a:rPr>
              <a:t>LOW</a:t>
            </a:r>
            <a:r>
              <a:rPr lang="es-ES" dirty="0"/>
              <a:t>);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A9A480-ABE5-4A38-A9F3-ED6A85B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5202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D0DD6-9298-4829-B846-FBF9D849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LED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BD04D-E417-475F-8DB3-557F706C0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diodo emissor de luz, também conhecido pela sigla em inglês LED (Light </a:t>
            </a:r>
            <a:r>
              <a:rPr lang="pt-BR" dirty="0" err="1"/>
              <a:t>Emitting</a:t>
            </a:r>
            <a:r>
              <a:rPr lang="pt-BR" dirty="0"/>
              <a:t> </a:t>
            </a:r>
            <a:r>
              <a:rPr lang="pt-BR" dirty="0" err="1"/>
              <a:t>Diode</a:t>
            </a:r>
            <a:r>
              <a:rPr lang="pt-BR" dirty="0"/>
              <a:t>), é usado para a emissão de luz em locais e instrumentos onde se torna mais conveniente a sua utilização no lugar de uma lâmpada.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100B2-5506-4DBA-9747-93F757AF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https://upload.wikimedia.org/wikipedia/commons/thumb/9/9e/Verschiedene_LEDs.jpg/1920px-Verschiedene_LEDs.jpg">
            <a:extLst>
              <a:ext uri="{FF2B5EF4-FFF2-40B4-BE49-F238E27FC236}">
                <a16:creationId xmlns:a16="http://schemas.microsoft.com/office/drawing/2014/main" id="{5EFB9EC7-1A6B-4EA3-9010-AC8A4E2342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47" y="3682230"/>
            <a:ext cx="4937125" cy="17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 symbol.svg">
            <a:extLst>
              <a:ext uri="{FF2B5EF4-FFF2-40B4-BE49-F238E27FC236}">
                <a16:creationId xmlns:a16="http://schemas.microsoft.com/office/drawing/2014/main" id="{319C0D67-6328-4BCA-AE89-EE3710B1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43" y="3064692"/>
            <a:ext cx="3939110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3D7B-62D2-448E-9F67-03EAEBE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RESISTOR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E32FC-1FE1-4B4E-A656-20F6DE57D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767684" cy="4023360"/>
          </a:xfrm>
        </p:spPr>
        <p:txBody>
          <a:bodyPr/>
          <a:lstStyle/>
          <a:p>
            <a:r>
              <a:rPr lang="pt-BR" dirty="0"/>
              <a:t>Resistores são componentes que têm por finalidade oferecer uma oposição à passagem de corrente elétrica, através de seu material. A essa oposição damos o nome de resistência elétrica ou impedância, que possui como unidade o </a:t>
            </a:r>
            <a:r>
              <a:rPr lang="pt-BR" b="1" dirty="0"/>
              <a:t>ohm</a:t>
            </a:r>
            <a:r>
              <a:rPr lang="pt-BR" dirty="0"/>
              <a:t>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D6E883-6D79-4772-8723-7B37AE42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E18665CE-41F2-4BF2-BE1A-BB618E5514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63" y="698672"/>
            <a:ext cx="6956681" cy="552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C72D3883-B9F4-42B8-9F3F-D841A301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88" y="4014780"/>
            <a:ext cx="2023599" cy="19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74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588</TotalTime>
  <Words>432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Retrospección</vt:lpstr>
      <vt:lpstr>SAÍDAS DIGITAIS DO ARDUINO</vt:lpstr>
      <vt:lpstr>O QUE É UMA SAÍDA DIGITAL?</vt:lpstr>
      <vt:lpstr>SAÍDAS DIGITAIS DO ARDUINO</vt:lpstr>
      <vt:lpstr>Para que serve uma Saída Digital?</vt:lpstr>
      <vt:lpstr>Tensão das Saídas Digitais</vt:lpstr>
      <vt:lpstr>Declarar as Saídas Digitais em Arduino</vt:lpstr>
      <vt:lpstr>Utilizar as Saídas Digitais em Arduino</vt:lpstr>
      <vt:lpstr>LED </vt:lpstr>
      <vt:lpstr>RESISTOR</vt:lpstr>
      <vt:lpstr>Sequencia de Luzes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SAÍDAS DIGITAIS DO ARDUINO</dc:title>
  <dc:creator>Sergio</dc:creator>
  <cp:lastModifiedBy>Sergio</cp:lastModifiedBy>
  <cp:revision>15</cp:revision>
  <dcterms:created xsi:type="dcterms:W3CDTF">2019-05-04T19:58:29Z</dcterms:created>
  <dcterms:modified xsi:type="dcterms:W3CDTF">2019-05-05T14:13:37Z</dcterms:modified>
</cp:coreProperties>
</file>