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1" autoAdjust="0"/>
    <p:restoredTop sz="84481" autoAdjust="0"/>
  </p:normalViewPr>
  <p:slideViewPr>
    <p:cSldViewPr snapToGrid="0">
      <p:cViewPr varScale="1">
        <p:scale>
          <a:sx n="72" d="100"/>
          <a:sy n="7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15/7/2019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F82D-0259-45AD-9662-CBB4BDEF3858}" type="datetime1">
              <a:rPr lang="es-419" smtClean="0"/>
              <a:t>15/7/2019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C165-B0D0-4FF0-9578-57D2EC7848B8}" type="datetime1">
              <a:rPr lang="es-419" smtClean="0"/>
              <a:t>15/7/2019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6A-43C0-460A-B1A6-0A2B7320BB9C}" type="datetime1">
              <a:rPr lang="es-419" smtClean="0"/>
              <a:t>15/7/2019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EE8E-D96D-4CA8-B2F8-DEC553773554}" type="datetime1">
              <a:rPr lang="es-419" smtClean="0"/>
              <a:t>15/7/2019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6922-C7AC-476A-9EEE-DE0EA87881D2}" type="datetime1">
              <a:rPr lang="es-419" smtClean="0"/>
              <a:t>15/7/2019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12-6107-46BF-8F48-4B116A1A1412}" type="datetime1">
              <a:rPr lang="es-419" smtClean="0"/>
              <a:t>15/7/2019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D31-C727-427E-ABC1-54A50DFD1F2C}" type="datetime1">
              <a:rPr lang="es-419" smtClean="0"/>
              <a:t>15/7/2019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1195-DBDA-4D5D-9FB3-9736AE1911EA}" type="datetime1">
              <a:rPr lang="es-419" smtClean="0"/>
              <a:t>15/7/2019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EC13-F21C-4A6B-B00C-BBB175B7D9DD}" type="datetime1">
              <a:rPr lang="es-419" smtClean="0"/>
              <a:t>15/7/2019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359084-E878-42F0-813B-05B6C9E1082C}" type="datetime1">
              <a:rPr lang="es-419" smtClean="0"/>
              <a:t>15/7/2019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9213-DF80-47CD-A83F-CC32073C7BBD}" type="datetime1">
              <a:rPr lang="es-419" smtClean="0"/>
              <a:t>15/7/2019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F33996-A693-40CE-805B-D0B3FC15048B}" type="datetime1">
              <a:rPr lang="es-419" smtClean="0"/>
              <a:t>15/7/2019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 AUTOMÁTICO EDUCACIÓN-  Sergio </a:t>
            </a:r>
            <a:r>
              <a:rPr lang="pt-BR" dirty="0" err="1"/>
              <a:t>Andres</a:t>
            </a:r>
            <a:r>
              <a:rPr lang="pt-BR" dirty="0"/>
              <a:t> Castaño </a:t>
            </a:r>
            <a:r>
              <a:rPr lang="pt-BR" dirty="0" err="1"/>
              <a:t>Giraldo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557E81-CDB6-42DD-898A-B2A6568F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99" y="138189"/>
            <a:ext cx="5121084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0" y="1846263"/>
            <a:ext cx="5268925" cy="4022725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280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59BD9D-3AED-4D01-9481-F199E3B18AC3}"/>
              </a:ext>
            </a:extLst>
          </p:cNvPr>
          <p:cNvSpPr/>
          <p:nvPr/>
        </p:nvSpPr>
        <p:spPr>
          <a:xfrm>
            <a:off x="5059680" y="1840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dinâmica dos tanques pode ser modelada usando o princípio de conservação de massa: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E4B7B5-2089-4C98-B0A5-B783218B31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6" y="2590093"/>
            <a:ext cx="2348190" cy="52266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FA0BE4B-26E0-4A77-90D7-52B3D98A1143}"/>
              </a:ext>
            </a:extLst>
          </p:cNvPr>
          <p:cNvSpPr/>
          <p:nvPr/>
        </p:nvSpPr>
        <p:spPr>
          <a:xfrm>
            <a:off x="5059680" y="32730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Supõe-se: fluido incompressível e de densidade constante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21D16B-82D2-4F00-9867-DC86F7012B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6" y="4022497"/>
            <a:ext cx="2166857" cy="10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D01EB7-5489-4432-BA7D-7BD1808A3E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14951"/>
            <a:ext cx="2468571" cy="10742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7EAA58-447D-4AE1-A3E1-5AAF23735A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23912"/>
            <a:ext cx="1123048" cy="1874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5EC52D8-C2B1-41A6-89FA-5E879D67CBD2}"/>
              </a:ext>
            </a:extLst>
          </p:cNvPr>
          <p:cNvSpPr/>
          <p:nvPr/>
        </p:nvSpPr>
        <p:spPr>
          <a:xfrm>
            <a:off x="5460989" y="37696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área da superfície livre de fluido nos tanques 1 e 2 pode ser expressa em função das alturas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1223F6-2A84-4482-BFCB-DE24E82B85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805212"/>
            <a:ext cx="260723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50F6B76-6FFD-4496-B9F1-E71654E26A97}"/>
              </a:ext>
            </a:extLst>
          </p:cNvPr>
          <p:cNvSpPr/>
          <p:nvPr/>
        </p:nvSpPr>
        <p:spPr>
          <a:xfrm>
            <a:off x="4798504" y="1737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As vazões que passam por uma seção transversal e por uma válvula podem ser modelados como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32F05-24F1-41B4-9CDD-E725EE9655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46" y="2613641"/>
            <a:ext cx="2057143" cy="57447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5EFED33-F3B8-4580-9F59-E360AE943274}"/>
              </a:ext>
            </a:extLst>
          </p:cNvPr>
          <p:cNvSpPr/>
          <p:nvPr/>
        </p:nvSpPr>
        <p:spPr>
          <a:xfrm>
            <a:off x="5042182" y="3795738"/>
            <a:ext cx="185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 sistema de EDO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43D166D-559A-4BFB-A844-571CC7B580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82" y="4408647"/>
            <a:ext cx="6092190" cy="12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C4D43D-36F7-4A14-9F78-70ED792DD165}"/>
              </a:ext>
            </a:extLst>
          </p:cNvPr>
          <p:cNvSpPr/>
          <p:nvPr/>
        </p:nvSpPr>
        <p:spPr>
          <a:xfrm>
            <a:off x="5091333" y="1951795"/>
            <a:ext cx="200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 Estacionário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60EAC7-AA9A-4040-8097-24DC496104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33" y="2535562"/>
            <a:ext cx="6092190" cy="12007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39B109-13E1-400A-A101-5437A86FC5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33" y="4203859"/>
            <a:ext cx="2124190" cy="6613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5E4C0A-ABDC-42AA-8A4D-FB7018A8DC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33" y="5330917"/>
            <a:ext cx="4659809" cy="6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C4D43D-36F7-4A14-9F78-70ED792DD165}"/>
              </a:ext>
            </a:extLst>
          </p:cNvPr>
          <p:cNvSpPr/>
          <p:nvPr/>
        </p:nvSpPr>
        <p:spPr>
          <a:xfrm>
            <a:off x="5091333" y="1951795"/>
            <a:ext cx="110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Jacobiana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0ADD3C-4D31-4B6D-A952-139DD43969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98" y="2355663"/>
            <a:ext cx="7696762" cy="11794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3F5FEC-26E5-4870-9F88-A3C33379C3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95" y="4153394"/>
            <a:ext cx="5775238" cy="1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AA503C-8B45-42B0-B8EB-EDB4B605E5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6" y="2087676"/>
            <a:ext cx="9120000" cy="9219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51AC0D8-CE70-434C-ABBA-9A80D44AE2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6" y="3429000"/>
            <a:ext cx="979809" cy="589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6D263CF-7FC6-476E-BBCB-00EE26C968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03" y="3046524"/>
            <a:ext cx="2968381" cy="9721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F4767D1-A2BC-44C8-B76F-C91C5CF29FE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6" y="4308926"/>
            <a:ext cx="9270857" cy="20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9DBD9-61B8-4287-9FD5-3730A766E8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7" y="2105284"/>
            <a:ext cx="2505143" cy="5927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02DF8C-1717-4E74-89DA-04A7C09B07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7" y="3214001"/>
            <a:ext cx="1871238" cy="5897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883B08-EE49-4E3C-A69E-11AA67AC6F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6" y="4518144"/>
            <a:ext cx="2505143" cy="5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55.605"/>
  <p:tag name="LATEXADDIN" val="\documentclass{article}&#10;\usepackage{ae} %incluido&#10;\usepackage{multirow}&#10;\usepackage{mathrsfs} %Transformada de laplace e Fourier&#10;\usepackage{amsmath}&#10;\pagestyle{empty}&#10;&#10;\begin{document}&#10;&#10;$\dfrac{dm}{dt}=\dfrac{dm_{in}}{dt}-\dfrac{dm_{out}}{dt}$&#10;&#10;\end{document}"/>
  <p:tag name="IGUANATEXSIZE" val="20"/>
  <p:tag name="IGUANATEXCURSOR" val="244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2293.213"/>
  <p:tag name="LATEXADDIN" val="\documentclass{article}&#10;\usepackage{ae} %incluido&#10;\usepackage{multirow}&#10;\usepackage{mathrsfs} %Transformada de laplace e Fourier&#10;\usepackage{amsmath}&#10;\pagestyle{empty}&#10;&#10;\begin{document}&#10;&#10;(14) $h_2^*=\left(\dfrac{F_{i_2}^*}{k_2a_2}\right)^2+\dfrac{2F_{i_1}^*F_{i_2}^*}{(k_2a_2)^2}+\left(\dfrac{F_{i_1}^*}{k_2a_1}\right)^2$&#10;&#10;&#10;\end{document}"/>
  <p:tag name="IGUANATEXSIZE" val="20"/>
  <p:tag name="IGUANATEXCURSOR" val="32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0.4274"/>
  <p:tag name="ORIGINALWIDTH" val="3787.776"/>
  <p:tag name="LATEXADDIN" val="\documentclass{article}&#10;\usepackage{ae} %incluido&#10;\usepackage{multirow}&#10;\usepackage{mathrsfs} %Transformada de laplace e Fourier&#10;\usepackage{amsmath}&#10;\pagestyle{empty}&#10;&#10;\begin{document}&#10;&#10;(15) $G_1(h_1,h_2,F_{i_1},F_{i_2})=\dfrac{1}{\pi(2R_1h_1-h_1^2)}\left(F_{i_1}-k_1a_1\sqrt{h_1}\right)$&#10;&#10;(16) $G_2(h_1,h_2,F_{i_1},F_{i_2})=\dfrac{1}{\pi(2R_2h_2-h_2^2)}\left(F_{i_2}+k_1a_1\sqrt{h_1}-k_2a_2\sqrt{h_2}\right)$&#10;&#10;&#10;\end{document}"/>
  <p:tag name="IGUANATEXSIZE" val="20"/>
  <p:tag name="IGUANATEXCURSOR" val="41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6.6591"/>
  <p:tag name="ORIGINALWIDTH" val="2842.145"/>
  <p:tag name="LATEXADDIN" val="\documentclass{article}&#10;\usepackage{ae} %incluido&#10;\usepackage{multirow}&#10;\usepackage{mathrsfs} %Transformada de laplace e Fourier&#10;\usepackage{amsmath}&#10;\pagestyle{empty}&#10;&#10;\begin{document}&#10;&#10;$\begin{bmatrix}&#10;\dot{h_1}\\ \\&#10;\dot{h_2}&#10;\end{bmatrix}=&#10;\begin{bmatrix}&#10;\dfrac{\partial G_1}{\partial  h_1} &amp; \dfrac{\partial G_1}{\partial  h_2}\\ \\&#10;\dfrac{\partial G_2}{\partial  h_1} &amp; \dfrac{\partial G_2}{\partial  h_2}&#10;\end{bmatrix}&#10;\begin{bmatrix}&#10; {h_1}\\ \\ \\&#10; h_2&#10;\end{bmatrix}&#10;+&#10;\begin{bmatrix}&#10;\dfrac{\partial G_1}{\partial  F_{i_1}} &amp; \dfrac{\partial G_2}{\partial  F_{i_2}}\\ \\&#10;\dfrac{\partial G_2}{\partial  F_{i_1}} &amp; \dfrac{\partial G_2}{\partial  F_{i_2}}&#10;\end{bmatrix}\begin{bmatrix}&#10; {F_{i_1}}\\ \\ \\&#10;F_{i_2}&#10;\end{bmatrix}$&#10;&#10;\end{document}"/>
  <p:tag name="IGUANATEXSIZE" val="20"/>
  <p:tag name="IGUANATEXCURSOR" val="734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3.6933"/>
  <p:tag name="ORIGINALWIDTH" val="4488.189"/>
  <p:tag name="LATEXADDIN" val="\documentclass{article}&#10;\usepackage{ae} %incluido&#10;\usepackage{multirow}&#10;\usepackage{mathrsfs} %Transformada de laplace e Fourier&#10;\usepackage{amsmath}&#10;\pagestyle{empty}&#10;&#10;\begin{document}&#10;&#10;$\dfrac{\partial G_1}{\partial  h_1}=\dfrac{-F_{i_1}(2\pi R_1-2\pi h_1^*)}{(2\pi R_1 h_1^2-\pi (h_1^*)^2)^2}&#10;       + \dfrac{ \dfrac{-k_1a_1}{2\sqrt{h1^*}}(2\pi R_1h_1^*-\pi (h_1^*)^2)+k_1a_1\sqrt{h_1^*}(2\pi R_1-2\pi h_1^*) } { (2\pi R_1 h_1^2-\pi (h_1^*)^2)^2 }$&#10;&#10;\end{document}"/>
  <p:tag name="IGUANATEXSIZE" val="20"/>
  <p:tag name="IGUANATEXCURSOR" val="45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482.1897"/>
  <p:tag name="LATEXADDIN" val="\documentclass{article}&#10;\usepackage{ae} %incluido&#10;\usepackage{multirow}&#10;\usepackage{mathrsfs} %Transformada de laplace e Fourier&#10;\usepackage{amsmath}&#10;\pagestyle{empty}&#10;&#10;\begin{document}&#10;&#10;$\dfrac{\partial G_2}{\partial  F_{i_2}}=0$&#10;&#10;\end{document}"/>
  <p:tag name="IGUANATEXSIZE" val="20"/>
  <p:tag name="IGUANATEXCURSOR" val="23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0.817"/>
  <p:tag name="LATEXADDIN" val="\documentclass{article}&#10;\usepackage{ae} %incluido&#10;\usepackage{multirow}&#10;\usepackage{mathrsfs} %Transformada de laplace e Fourier&#10;\usepackage{amsmath}&#10;\pagestyle{empty}&#10;&#10;\begin{document}&#10;&#10;$\dfrac{\partial G_2}{\partial  F_{i_1}}= \dfrac{ \dfrac{k_1a_1}{2\sqrt{h_1^*}} }{ (2\pi R_1 h_2^2-\pi (h_2^*)^2) }$&#10;&#10;\end{document}"/>
  <p:tag name="IGUANATEXSIZE" val="20"/>
  <p:tag name="IGUANATEXCURSOR" val="303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9.1264"/>
  <p:tag name="ORIGINALWIDTH" val="4562.43"/>
  <p:tag name="LATEXADDIN" val="\documentclass{article}&#10;\usepackage{ae} %incluido&#10;\usepackage{multirow}&#10;\usepackage{mathrsfs} %Transformada de laplace e Fourier&#10;\usepackage{amsmath}&#10;\pagestyle{empty}&#10;&#10;\begin{document}&#10;&#10;\begin{align*}&#10;  \dfrac{\partial G_2}{\partial  F_{i_2}}= &amp; \dfrac{1}{(2\pi R_2 h_2^2-\pi (h_2^*)^2)^2} \\&#10;    &amp; \left(-F_{i_2}(2\pi R_2-2\pi h_2^*)+  \dfrac{-k_2a_2}{2\sqrt{h_2^*}}(2\pi R_2h_2^*-\pi (h_2^*)^2)+k_2a_2\sqrt{h_2^*}(2\pi R_2-2\pi h_2^*) \right.\\&#10;    &amp; \left. -k_1a_1\sqrt{h_1^*}(2\pi R_2-2\pi h_2^*)\right)&#10;\end{align*}&#10;&#10;\end{document}"/>
  <p:tag name="IGUANATEXSIZE" val="20"/>
  <p:tag name="IGUANATEXCURSOR" val="52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32.846"/>
  <p:tag name="LATEXADDIN" val="\documentclass{article}&#10;\usepackage{ae} %incluido&#10;\usepackage{multirow}&#10;\usepackage{mathrsfs} %Transformada de laplace e Fourier&#10;\usepackage{amsmath}&#10;\pagestyle{empty}&#10;&#10;\begin{document}&#10;&#10;$\dfrac{\partial G_1}{\partial  F_{i_1}}=\dfrac{1}{\pi(2R_1h_1^*-h_1^2)}$&#10;&#10;\end{document}"/>
  <p:tag name="IGUANATEXSIZE" val="20"/>
  <p:tag name="IGUANATEXCURSOR" val="26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920.8849"/>
  <p:tag name="LATEXADDIN" val="\documentclass{article}&#10;\usepackage{ae} %incluido&#10;\usepackage{multirow}&#10;\usepackage{mathrsfs} %Transformada de laplace e Fourier&#10;\usepackage{amsmath}&#10;\pagestyle{empty}&#10;&#10;\begin{document}&#10;&#10;&#10;$\dfrac{\partial G_2}{\partial  F_{i_2}} = \dfrac{\partial G_2}{\partial  F_{i_1}} = 0$&#10;&#10;\end{document}"/>
  <p:tag name="IGUANATEXSIZE" val="20"/>
  <p:tag name="IGUANATEXCURSOR" val="27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32.846"/>
  <p:tag name="LATEXADDIN" val="\documentclass{article}&#10;\usepackage{ae} %incluido&#10;\usepackage{multirow}&#10;\usepackage{mathrsfs} %Transformada de laplace e Fourier&#10;\usepackage{amsmath}&#10;\pagestyle{empty}&#10;&#10;\begin{document}&#10;&#10;$\dfrac{\partial G_2}{\partial  F_{i_2}}=\dfrac{1}{\pi(2R_2h_2^*-h_2^2)}$&#10;&#10;\end{document}"/>
  <p:tag name="IGUANATEXSIZE" val="20"/>
  <p:tag name="IGUANATEXCURSOR" val="26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5.6843"/>
  <p:tag name="ORIGINALWIDTH" val="1066.367"/>
  <p:tag name="LATEXADDIN" val="\documentclass{article}&#10;\usepackage{ae} %incluido&#10;\usepackage{multirow}&#10;\usepackage{mathrsfs} %Transformada de laplace e Fourier&#10;\usepackage{amsmath}&#10;\pagestyle{empty}&#10;&#10;\begin{document}&#10;&#10;(1) $\dfrac{dV_1}{dt}=F_{i_1}-F_{o_1}$&#10;&#10;(2) $\dfrac{dV_2}{dt}=F_{i_2}-F_{o_2}$&#10;&#10;\end{document}"/>
  <p:tag name="IGUANATEXSIZE" val="20"/>
  <p:tag name="IGUANATEXCURSOR" val="26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8.684"/>
  <p:tag name="ORIGINALWIDTH" val="1214.848"/>
  <p:tag name="LATEXADDIN" val="\documentclass{article}&#10;\usepackage{ae} %incluido&#10;\usepackage{multirow}&#10;\usepackage{mathrsfs} %Transformada de laplace e Fourier&#10;\usepackage{amsmath}&#10;\pagestyle{empty}&#10;&#10;\begin{document}&#10;&#10;(3) $\dfrac{A_1dh_1}{dt}=F_{i_1}-F_{o_2}$&#10;&#10;(4) $\dfrac{A_2dh_2}{dt}=F_{i_2}-F_{o_2}$&#10;&#10;\end{document}"/>
  <p:tag name="IGUANATEXSIZE" val="20"/>
  <p:tag name="IGUANATEXCURSOR" val="27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52.681"/>
  <p:tag name="LATEXADDIN" val="\documentclass{article}&#10;\usepackage{ae} %incluido&#10;\usepackage{multirow}&#10;\usepackage{mathrsfs} %Transformada de laplace e Fourier&#10;\usepackage{amsmath}&#10;\pagestyle{empty}&#10;&#10;\begin{document}&#10;&#10;$dV=Adh$&#10;&#10;\end{document}"/>
  <p:tag name="IGUANATEXSIZE" val="20"/>
  <p:tag name="IGUANATEXCURSOR" val="19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283.09"/>
  <p:tag name="LATEXADDIN" val="\documentclass{article}&#10;\usepackage{ae} %incluido&#10;\usepackage{multirow}&#10;\usepackage{mathrsfs} %Transformada de laplace e Fourier&#10;\usepackage{amsmath}&#10;\pagestyle{empty}&#10;&#10;\begin{document}&#10;&#10;(5) $A_1=\pi(2R_1h_1-h_1^2)$&#10;&#10;(6) $A_2=\pi(2R_2h_2-h_2^2)$&#10;&#10;\end{document}"/>
  <p:tag name="IGUANATEXSIZE" val="20"/>
  <p:tag name="IGUANATEXCURSOR" val="24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012.373"/>
  <p:tag name="LATEXADDIN" val="\documentclass{article}&#10;\usepackage{ae} %incluido&#10;\usepackage{multirow}&#10;\usepackage{mathrsfs} %Transformada de laplace e Fourier&#10;\usepackage{amsmath}&#10;\pagestyle{empty}&#10;&#10;\begin{document}&#10;&#10;(7) $F_{o_1}=k_1a_1\sqrt{h_1}$&#10;&#10;(8) $F_{o_2}=k_2a_2\sqrt{h_2}$&#10;&#10;\end{document}"/>
  <p:tag name="IGUANATEXSIZE" val="20"/>
  <p:tag name="IGUANATEXCURSOR" val="24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9261"/>
  <p:tag name="ORIGINALWIDTH" val="2998.125"/>
  <p:tag name="LATEXADDIN" val="\documentclass{article}&#10;\usepackage{ae} %incluido&#10;\usepackage{multirow}&#10;\usepackage{mathrsfs} %Transformada de laplace e Fourier&#10;\usepackage{amsmath}&#10;\pagestyle{empty}&#10;&#10;\begin{document}&#10;&#10;(11) $\dfrac{dh_1}{dt}=\dfrac{1}{\pi(2R_1h_1-h_1^2)}\left(F_{i_1}-k_1a_1\sqrt{h_1}\right)$&#10;&#10;(12) $\dfrac{dh_2}{dt}=\dfrac{1}{\pi(2R_2h_2-h_2^2)}\left(F_{i_2}+k_1a_1\sqrt{h_1}-k_2a_2\sqrt{h_2}\right)$&#10;&#10;\end{document}"/>
  <p:tag name="IGUANATEXSIZE" val="20"/>
  <p:tag name="IGUANATEXCURSOR" val="38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9261"/>
  <p:tag name="ORIGINALWIDTH" val="2998.125"/>
  <p:tag name="LATEXADDIN" val="\documentclass{article}&#10;\usepackage{ae} %incluido&#10;\usepackage{multirow}&#10;\usepackage{mathrsfs} %Transformada de laplace e Fourier&#10;\usepackage{amsmath}&#10;\pagestyle{empty}&#10;&#10;\begin{document}&#10;&#10;(11) $\dfrac{dh_1}{dt}=\dfrac{1}{\pi(2R_1h_1-h_1^2)}\left(F_{i_1}-k_1a_1\sqrt{h_1}\right)$&#10;&#10;(12) $\dfrac{dh_2}{dt}=\dfrac{1}{\pi(2R_2h_2-h_2^2)}\left(F_{i_2}+k_1a_1\sqrt{h_1}-k_2a_2\sqrt{h_2}\right)$&#10;&#10;\end{document}"/>
  <p:tag name="IGUANATEXSIZE" val="20"/>
  <p:tag name="IGUANATEXCURSOR" val="38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1045.369"/>
  <p:tag name="LATEXADDIN" val="\documentclass{article}&#10;\usepackage{ae} %incluido&#10;\usepackage{multirow}&#10;\usepackage{mathrsfs} %Transformada de laplace e Fourier&#10;\usepackage{amsmath}&#10;\pagestyle{empty}&#10;&#10;\begin{document}&#10;&#10;(13) $h_1^*=\left(\dfrac{F_{i_1}^*}{k_1a_1}\right)^2$&#10;&#10;\end{document}"/>
  <p:tag name="IGUANATEXSIZE" val="20"/>
  <p:tag name="IGUANATEXCURSOR" val="24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177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61</cp:revision>
  <dcterms:created xsi:type="dcterms:W3CDTF">2019-06-09T17:28:47Z</dcterms:created>
  <dcterms:modified xsi:type="dcterms:W3CDTF">2019-07-16T03:53:33Z</dcterms:modified>
</cp:coreProperties>
</file>