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1" autoAdjust="0"/>
    <p:restoredTop sz="84481" autoAdjust="0"/>
  </p:normalViewPr>
  <p:slideViewPr>
    <p:cSldViewPr snapToGrid="0">
      <p:cViewPr varScale="1">
        <p:scale>
          <a:sx n="72" d="100"/>
          <a:sy n="72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16/7/2019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F82D-0259-45AD-9662-CBB4BDEF3858}" type="datetime1">
              <a:rPr lang="es-419" smtClean="0"/>
              <a:t>16/7/2019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C165-B0D0-4FF0-9578-57D2EC7848B8}" type="datetime1">
              <a:rPr lang="es-419" smtClean="0"/>
              <a:t>16/7/2019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6A-43C0-460A-B1A6-0A2B7320BB9C}" type="datetime1">
              <a:rPr lang="es-419" smtClean="0"/>
              <a:t>16/7/2019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EE8E-D96D-4CA8-B2F8-DEC553773554}" type="datetime1">
              <a:rPr lang="es-419" smtClean="0"/>
              <a:t>16/7/2019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26922-C7AC-476A-9EEE-DE0EA87881D2}" type="datetime1">
              <a:rPr lang="es-419" smtClean="0"/>
              <a:t>16/7/2019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9412-6107-46BF-8F48-4B116A1A1412}" type="datetime1">
              <a:rPr lang="es-419" smtClean="0"/>
              <a:t>16/7/2019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6D31-C727-427E-ABC1-54A50DFD1F2C}" type="datetime1">
              <a:rPr lang="es-419" smtClean="0"/>
              <a:t>16/7/2019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F1195-DBDA-4D5D-9FB3-9736AE1911EA}" type="datetime1">
              <a:rPr lang="es-419" smtClean="0"/>
              <a:t>16/7/2019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EC13-F21C-4A6B-B00C-BBB175B7D9DD}" type="datetime1">
              <a:rPr lang="es-419" smtClean="0"/>
              <a:t>16/7/2019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359084-E878-42F0-813B-05B6C9E1082C}" type="datetime1">
              <a:rPr lang="es-419" smtClean="0"/>
              <a:t>16/7/2019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9213-DF80-47CD-A83F-CC32073C7BBD}" type="datetime1">
              <a:rPr lang="es-419" smtClean="0"/>
              <a:t>16/7/2019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F33996-A693-40CE-805B-D0B3FC15048B}" type="datetime1">
              <a:rPr lang="es-419" smtClean="0"/>
              <a:t>16/7/2019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3.emf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5.xml"/><Relationship Id="rId7" Type="http://schemas.openxmlformats.org/officeDocument/2006/relationships/image" Target="../media/image1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 AUTOMÁTICO EDUCACIÓN-  Sergio </a:t>
            </a:r>
            <a:r>
              <a:rPr lang="pt-BR" dirty="0" err="1"/>
              <a:t>Andres</a:t>
            </a:r>
            <a:r>
              <a:rPr lang="pt-BR" dirty="0"/>
              <a:t> Castaño </a:t>
            </a:r>
            <a:r>
              <a:rPr lang="pt-BR" dirty="0" err="1"/>
              <a:t>Giraldo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557E81-CDB6-42DD-898A-B2A6568F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99" y="138189"/>
            <a:ext cx="5121084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79DBD9-61B8-4287-9FD5-3730A766E8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97" y="2105284"/>
            <a:ext cx="2505143" cy="5927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02DF8C-1717-4E74-89DA-04A7C09B07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97" y="3214001"/>
            <a:ext cx="1871238" cy="5897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883B08-EE49-4E3C-A69E-11AA67AC6F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96" y="4518144"/>
            <a:ext cx="2505143" cy="5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7EFE-0244-4002-B94F-FC56D147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Equações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Diferenciais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Matlab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182DFAF-13F2-443D-8540-4FEE4D47B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080" y="1846263"/>
            <a:ext cx="9038166" cy="402272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E04A36-FC6B-46D9-8140-81E9E921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666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7EFE-0244-4002-B94F-FC56D147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Equações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Diferenciais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Matlab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E04A36-FC6B-46D9-8140-81E9E921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3EE28-E3F5-4346-996A-3E47E6ACCB3B}"/>
              </a:ext>
            </a:extLst>
          </p:cNvPr>
          <p:cNvSpPr/>
          <p:nvPr/>
        </p:nvSpPr>
        <p:spPr>
          <a:xfrm>
            <a:off x="1201443" y="2230488"/>
            <a:ext cx="7676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Eq</a:t>
            </a: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=[h1s h2s];</a:t>
            </a:r>
          </a:p>
          <a:p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[ts,X1] = ode45(@(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tankmodel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t,x,u,par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), t , Eq);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D89739-8181-4F2A-B989-73C15FDB4726}"/>
              </a:ext>
            </a:extLst>
          </p:cNvPr>
          <p:cNvSpPr txBox="1"/>
          <p:nvPr/>
        </p:nvSpPr>
        <p:spPr>
          <a:xfrm>
            <a:off x="8079252" y="2974845"/>
            <a:ext cx="107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Equilibrio</a:t>
            </a:r>
            <a:endParaRPr lang="pt-B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87E9DE-8B23-41C7-B54A-67D837D8FF22}"/>
              </a:ext>
            </a:extLst>
          </p:cNvPr>
          <p:cNvSpPr txBox="1"/>
          <p:nvPr/>
        </p:nvSpPr>
        <p:spPr>
          <a:xfrm>
            <a:off x="8079252" y="3442203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41F2AE-7AA7-470A-A997-2644FF2F8C2B}"/>
              </a:ext>
            </a:extLst>
          </p:cNvPr>
          <p:cNvSpPr txBox="1"/>
          <p:nvPr/>
        </p:nvSpPr>
        <p:spPr>
          <a:xfrm>
            <a:off x="4395019" y="3059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A7EAEE-867F-4F1A-A795-740A58EBD6AE}"/>
              </a:ext>
            </a:extLst>
          </p:cNvPr>
          <p:cNvSpPr txBox="1"/>
          <p:nvPr/>
        </p:nvSpPr>
        <p:spPr>
          <a:xfrm>
            <a:off x="4920773" y="3475092"/>
            <a:ext cx="90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622F36-2107-4260-8F6B-E9F1A8E1021C}"/>
              </a:ext>
            </a:extLst>
          </p:cNvPr>
          <p:cNvSpPr txBox="1"/>
          <p:nvPr/>
        </p:nvSpPr>
        <p:spPr>
          <a:xfrm>
            <a:off x="5575897" y="3833625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3F377B-CE73-4D6A-A801-C57836FD3FAB}"/>
              </a:ext>
            </a:extLst>
          </p:cNvPr>
          <p:cNvSpPr txBox="1"/>
          <p:nvPr/>
        </p:nvSpPr>
        <p:spPr>
          <a:xfrm>
            <a:off x="6252105" y="3438177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2FA88C-A119-47B4-84C1-7829D4532831}"/>
              </a:ext>
            </a:extLst>
          </p:cNvPr>
          <p:cNvSpPr txBox="1"/>
          <p:nvPr/>
        </p:nvSpPr>
        <p:spPr>
          <a:xfrm>
            <a:off x="2240893" y="3263297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0C14E25-F0B5-489A-A18A-7FD85B512B79}"/>
              </a:ext>
            </a:extLst>
          </p:cNvPr>
          <p:cNvCxnSpPr>
            <a:endCxn id="14" idx="0"/>
          </p:cNvCxnSpPr>
          <p:nvPr/>
        </p:nvCxnSpPr>
        <p:spPr>
          <a:xfrm flipH="1">
            <a:off x="2709002" y="2876819"/>
            <a:ext cx="229507" cy="38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27C2C0B-96BE-46E0-8518-268B68C035C7}"/>
              </a:ext>
            </a:extLst>
          </p:cNvPr>
          <p:cNvCxnSpPr>
            <a:endCxn id="10" idx="0"/>
          </p:cNvCxnSpPr>
          <p:nvPr/>
        </p:nvCxnSpPr>
        <p:spPr>
          <a:xfrm>
            <a:off x="4852836" y="2876819"/>
            <a:ext cx="1" cy="1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D373F34-BED0-4746-904A-7EC0E9650D8C}"/>
              </a:ext>
            </a:extLst>
          </p:cNvPr>
          <p:cNvCxnSpPr/>
          <p:nvPr/>
        </p:nvCxnSpPr>
        <p:spPr>
          <a:xfrm flipH="1">
            <a:off x="5536682" y="2783578"/>
            <a:ext cx="429112" cy="6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A33FE30-8D1D-4477-8466-9C9F881C3D00}"/>
              </a:ext>
            </a:extLst>
          </p:cNvPr>
          <p:cNvCxnSpPr>
            <a:endCxn id="12" idx="0"/>
          </p:cNvCxnSpPr>
          <p:nvPr/>
        </p:nvCxnSpPr>
        <p:spPr>
          <a:xfrm flipH="1">
            <a:off x="6076772" y="2839376"/>
            <a:ext cx="174716" cy="99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8DBD75-6AF4-4FF7-ACC5-F510E7AAA601}"/>
              </a:ext>
            </a:extLst>
          </p:cNvPr>
          <p:cNvCxnSpPr>
            <a:endCxn id="13" idx="0"/>
          </p:cNvCxnSpPr>
          <p:nvPr/>
        </p:nvCxnSpPr>
        <p:spPr>
          <a:xfrm>
            <a:off x="6596499" y="2783578"/>
            <a:ext cx="284849" cy="65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AC60B28-7259-4EB0-9FE6-3FCD2A972ABE}"/>
              </a:ext>
            </a:extLst>
          </p:cNvPr>
          <p:cNvCxnSpPr>
            <a:endCxn id="9" idx="1"/>
          </p:cNvCxnSpPr>
          <p:nvPr/>
        </p:nvCxnSpPr>
        <p:spPr>
          <a:xfrm>
            <a:off x="7422153" y="2783578"/>
            <a:ext cx="657099" cy="84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4BD5A81-85F3-4E82-9650-DE97A928F6DE}"/>
              </a:ext>
            </a:extLst>
          </p:cNvPr>
          <p:cNvCxnSpPr/>
          <p:nvPr/>
        </p:nvCxnSpPr>
        <p:spPr>
          <a:xfrm>
            <a:off x="8079252" y="2783578"/>
            <a:ext cx="131063" cy="27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00" y="1846263"/>
            <a:ext cx="5268925" cy="4022725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280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E59BD9D-3AED-4D01-9481-F199E3B18AC3}"/>
              </a:ext>
            </a:extLst>
          </p:cNvPr>
          <p:cNvSpPr/>
          <p:nvPr/>
        </p:nvSpPr>
        <p:spPr>
          <a:xfrm>
            <a:off x="5059680" y="1840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dinâmica dos tanques pode ser modelada usando o princípio de conservação de massa: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E4B7B5-2089-4C98-B0A5-B783218B31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06" y="2590093"/>
            <a:ext cx="2348190" cy="52266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FA0BE4B-26E0-4A77-90D7-52B3D98A1143}"/>
              </a:ext>
            </a:extLst>
          </p:cNvPr>
          <p:cNvSpPr/>
          <p:nvPr/>
        </p:nvSpPr>
        <p:spPr>
          <a:xfrm>
            <a:off x="5059680" y="32730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Supõe-se: fluido incompressível e de densidade constante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21D16B-82D2-4F00-9867-DC86F7012B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06" y="4022497"/>
            <a:ext cx="2166857" cy="10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7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D01EB7-5489-4432-BA7D-7BD1808A3E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14951"/>
            <a:ext cx="2468571" cy="10742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F7EAA58-447D-4AE1-A3E1-5AAF23735A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23912"/>
            <a:ext cx="1123048" cy="18742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5EC52D8-C2B1-41A6-89FA-5E879D67CBD2}"/>
              </a:ext>
            </a:extLst>
          </p:cNvPr>
          <p:cNvSpPr/>
          <p:nvPr/>
        </p:nvSpPr>
        <p:spPr>
          <a:xfrm>
            <a:off x="5460989" y="37696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área da superfície livre de fluido nos tanques 1 e 2 pode ser expressa em função das alturas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1223F6-2A84-4482-BFCB-DE24E82B85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805212"/>
            <a:ext cx="260723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3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50F6B76-6FFD-4496-B9F1-E71654E26A97}"/>
              </a:ext>
            </a:extLst>
          </p:cNvPr>
          <p:cNvSpPr/>
          <p:nvPr/>
        </p:nvSpPr>
        <p:spPr>
          <a:xfrm>
            <a:off x="4798504" y="1737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As vazões que passam por uma seção transversal e por uma válvula podem ser modelados como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132F05-24F1-41B4-9CDD-E725EE9655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46" y="2613641"/>
            <a:ext cx="2057143" cy="57447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5EFED33-F3B8-4580-9F59-E360AE943274}"/>
              </a:ext>
            </a:extLst>
          </p:cNvPr>
          <p:cNvSpPr/>
          <p:nvPr/>
        </p:nvSpPr>
        <p:spPr>
          <a:xfrm>
            <a:off x="5042182" y="3795738"/>
            <a:ext cx="185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O sistema de EDO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43D166D-559A-4BFB-A844-571CC7B580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82" y="4408647"/>
            <a:ext cx="6092190" cy="12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C4D43D-36F7-4A14-9F78-70ED792DD165}"/>
              </a:ext>
            </a:extLst>
          </p:cNvPr>
          <p:cNvSpPr/>
          <p:nvPr/>
        </p:nvSpPr>
        <p:spPr>
          <a:xfrm>
            <a:off x="5091333" y="1951795"/>
            <a:ext cx="200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Estado Estacionário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60EAC7-AA9A-4040-8097-24DC496104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33" y="2535562"/>
            <a:ext cx="6092190" cy="12007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39B109-13E1-400A-A101-5437A86FC5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33" y="4203859"/>
            <a:ext cx="2124190" cy="66133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5E4C0A-ABDC-42AA-8A4D-FB7018A8DC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33" y="5330917"/>
            <a:ext cx="4659809" cy="661333"/>
          </a:xfrm>
          <a:prstGeom prst="rect">
            <a:avLst/>
          </a:prstGeom>
        </p:spPr>
      </p:pic>
      <p:cxnSp>
        <p:nvCxnSpPr>
          <p:cNvPr id="9" name="Conector de seta reta 2">
            <a:extLst>
              <a:ext uri="{FF2B5EF4-FFF2-40B4-BE49-F238E27FC236}">
                <a16:creationId xmlns:a16="http://schemas.microsoft.com/office/drawing/2014/main" id="{54828297-08E2-4282-80A3-57140E9DC071}"/>
              </a:ext>
            </a:extLst>
          </p:cNvPr>
          <p:cNvCxnSpPr>
            <a:cxnSpLocks/>
          </p:cNvCxnSpPr>
          <p:nvPr/>
        </p:nvCxnSpPr>
        <p:spPr>
          <a:xfrm flipV="1">
            <a:off x="5613991" y="2451854"/>
            <a:ext cx="384404" cy="146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7">
            <a:extLst>
              <a:ext uri="{FF2B5EF4-FFF2-40B4-BE49-F238E27FC236}">
                <a16:creationId xmlns:a16="http://schemas.microsoft.com/office/drawing/2014/main" id="{9F00159B-BA6C-4EC2-8455-7BF5C86A97CA}"/>
              </a:ext>
            </a:extLst>
          </p:cNvPr>
          <p:cNvSpPr txBox="1"/>
          <p:nvPr/>
        </p:nvSpPr>
        <p:spPr>
          <a:xfrm>
            <a:off x="6008603" y="22237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9933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612F2-10AB-4048-8F28-17ADD4FD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Solução de Equações Não Lineares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BC815-81A9-47BB-9085-8FDEEA9A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Solucionar um sistema não linear do tipo  </a:t>
            </a:r>
            <a:r>
              <a:rPr lang="pt-BR" b="1" dirty="0"/>
              <a:t>F(x)=0</a:t>
            </a:r>
          </a:p>
          <a:p>
            <a:r>
              <a:rPr lang="pt-BR" b="1" dirty="0" err="1"/>
              <a:t>Sintaxis</a:t>
            </a:r>
            <a:endParaRPr lang="pt-BR" b="1" dirty="0"/>
          </a:p>
          <a:p>
            <a:r>
              <a:rPr lang="en-US" dirty="0"/>
              <a:t>x = </a:t>
            </a:r>
            <a:r>
              <a:rPr lang="en-US" dirty="0" err="1"/>
              <a:t>fsolve</a:t>
            </a:r>
            <a:r>
              <a:rPr lang="en-US" dirty="0"/>
              <a:t>(@(x)myfun,x0)</a:t>
            </a:r>
            <a:endParaRPr lang="pt-B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78584-CFBB-4B7C-A940-4918FC8A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Sergio andres castaño giraldo – control automático educación</a:t>
            </a:r>
            <a:endParaRPr lang="es-419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BFD5A73-92C1-4C1F-AF45-B235811B0450}"/>
              </a:ext>
            </a:extLst>
          </p:cNvPr>
          <p:cNvSpPr/>
          <p:nvPr/>
        </p:nvSpPr>
        <p:spPr>
          <a:xfrm>
            <a:off x="1036320" y="3429000"/>
            <a:ext cx="7558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= </a:t>
            </a:r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fsolve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(@(x)</a:t>
            </a:r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tankmodel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t,x,u,par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),x0);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36DE10-E8A2-4844-BBD7-42ED742BCE3A}"/>
              </a:ext>
            </a:extLst>
          </p:cNvPr>
          <p:cNvSpPr txBox="1"/>
          <p:nvPr/>
        </p:nvSpPr>
        <p:spPr>
          <a:xfrm>
            <a:off x="8246530" y="4536276"/>
            <a:ext cx="16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Condição Inicial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1F89F3-FF79-4897-BE83-524712B34F7E}"/>
              </a:ext>
            </a:extLst>
          </p:cNvPr>
          <p:cNvSpPr txBox="1"/>
          <p:nvPr/>
        </p:nvSpPr>
        <p:spPr>
          <a:xfrm>
            <a:off x="6031905" y="3026317"/>
            <a:ext cx="81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1FD609-C4D5-44FB-B4BE-3ACDBBEFB4FB}"/>
              </a:ext>
            </a:extLst>
          </p:cNvPr>
          <p:cNvSpPr txBox="1"/>
          <p:nvPr/>
        </p:nvSpPr>
        <p:spPr>
          <a:xfrm>
            <a:off x="4650201" y="403786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23F873-1FE9-4F0F-ACCC-84457D5ACC4D}"/>
              </a:ext>
            </a:extLst>
          </p:cNvPr>
          <p:cNvSpPr txBox="1"/>
          <p:nvPr/>
        </p:nvSpPr>
        <p:spPr>
          <a:xfrm>
            <a:off x="5175955" y="4453287"/>
            <a:ext cx="90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330A7E-765A-4DFC-9064-A25C402C347B}"/>
              </a:ext>
            </a:extLst>
          </p:cNvPr>
          <p:cNvSpPr txBox="1"/>
          <p:nvPr/>
        </p:nvSpPr>
        <p:spPr>
          <a:xfrm>
            <a:off x="5831079" y="4811820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D2A559B-D983-4469-887B-9B12A37FFBD2}"/>
              </a:ext>
            </a:extLst>
          </p:cNvPr>
          <p:cNvSpPr txBox="1"/>
          <p:nvPr/>
        </p:nvSpPr>
        <p:spPr>
          <a:xfrm>
            <a:off x="6507287" y="4416372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Parâmetros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6293F37-6E13-4FBC-A02A-F91F8505373E}"/>
              </a:ext>
            </a:extLst>
          </p:cNvPr>
          <p:cNvSpPr txBox="1"/>
          <p:nvPr/>
        </p:nvSpPr>
        <p:spPr>
          <a:xfrm>
            <a:off x="2496075" y="4241492"/>
            <a:ext cx="93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FC14D7-0691-494F-9EB0-C729114309E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547137" y="3855014"/>
            <a:ext cx="417047" cy="38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9ED13B0-DD45-4E53-ADC4-FD9649E32D46}"/>
              </a:ext>
            </a:extLst>
          </p:cNvPr>
          <p:cNvCxnSpPr>
            <a:endCxn id="9" idx="0"/>
          </p:cNvCxnSpPr>
          <p:nvPr/>
        </p:nvCxnSpPr>
        <p:spPr>
          <a:xfrm>
            <a:off x="5108018" y="3855014"/>
            <a:ext cx="1" cy="1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FAC7C33-2ACF-4E64-8503-5C29B6BA47A3}"/>
              </a:ext>
            </a:extLst>
          </p:cNvPr>
          <p:cNvCxnSpPr/>
          <p:nvPr/>
        </p:nvCxnSpPr>
        <p:spPr>
          <a:xfrm flipH="1">
            <a:off x="5791864" y="3761773"/>
            <a:ext cx="429112" cy="63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40E3A62-34FB-4E49-8308-A2B8268BECD0}"/>
              </a:ext>
            </a:extLst>
          </p:cNvPr>
          <p:cNvCxnSpPr>
            <a:endCxn id="11" idx="0"/>
          </p:cNvCxnSpPr>
          <p:nvPr/>
        </p:nvCxnSpPr>
        <p:spPr>
          <a:xfrm flipH="1">
            <a:off x="6331954" y="3817571"/>
            <a:ext cx="174716" cy="99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2B5A3CB-2DC4-4366-96C0-2E8D336C19C9}"/>
              </a:ext>
            </a:extLst>
          </p:cNvPr>
          <p:cNvCxnSpPr>
            <a:endCxn id="12" idx="0"/>
          </p:cNvCxnSpPr>
          <p:nvPr/>
        </p:nvCxnSpPr>
        <p:spPr>
          <a:xfrm>
            <a:off x="6851681" y="3761773"/>
            <a:ext cx="284849" cy="65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7C6D930-FE93-4C4D-9420-C716EB3D0A80}"/>
              </a:ext>
            </a:extLst>
          </p:cNvPr>
          <p:cNvCxnSpPr>
            <a:cxnSpLocks/>
          </p:cNvCxnSpPr>
          <p:nvPr/>
        </p:nvCxnSpPr>
        <p:spPr>
          <a:xfrm>
            <a:off x="7882767" y="3750331"/>
            <a:ext cx="657099" cy="84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994F844-A076-4B49-B8B0-D61A5A000BDD}"/>
              </a:ext>
            </a:extLst>
          </p:cNvPr>
          <p:cNvCxnSpPr>
            <a:cxnSpLocks/>
          </p:cNvCxnSpPr>
          <p:nvPr/>
        </p:nvCxnSpPr>
        <p:spPr>
          <a:xfrm flipV="1">
            <a:off x="5831079" y="3281802"/>
            <a:ext cx="264921" cy="32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7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EB0D1-4A13-4054-B192-F90BBDD13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" y="2321127"/>
            <a:ext cx="4117992" cy="314400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C4D43D-36F7-4A14-9F78-70ED792DD165}"/>
              </a:ext>
            </a:extLst>
          </p:cNvPr>
          <p:cNvSpPr/>
          <p:nvPr/>
        </p:nvSpPr>
        <p:spPr>
          <a:xfrm>
            <a:off x="5091333" y="1951795"/>
            <a:ext cx="110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Jacobiana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0ADD3C-4D31-4B6D-A952-139DD43969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98" y="2355663"/>
            <a:ext cx="7696762" cy="11794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3F5FEC-26E5-4870-9F88-A3C33379C3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95" y="4153394"/>
            <a:ext cx="5775238" cy="14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401D3-14C3-4DBC-B550-8D6370C0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Coupled Nonlinear Spherical Tanks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4B57-0376-4F9D-95AE-1BCE925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CONTROL AUTOMÁTICO EDUCACIÓN-  Sergio Andres Castaño Giraldo</a:t>
            </a:r>
            <a:endParaRPr lang="es-419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AA503C-8B45-42B0-B8EB-EDB4B605E5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6" y="2087676"/>
            <a:ext cx="9120000" cy="9219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51AC0D8-CE70-434C-ABBA-9A80D44AE2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6" y="3429000"/>
            <a:ext cx="979809" cy="5897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6D263CF-7FC6-476E-BBCB-00EE26C968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03" y="3046524"/>
            <a:ext cx="2968381" cy="9721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F4767D1-A2BC-44C8-B76F-C91C5CF29FE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6" y="4308926"/>
            <a:ext cx="9270857" cy="20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155.605"/>
  <p:tag name="LATEXADDIN" val="\documentclass{article}&#10;\usepackage{ae} %incluido&#10;\usepackage{multirow}&#10;\usepackage{mathrsfs} %Transformada de laplace e Fourier&#10;\usepackage{amsmath}&#10;\pagestyle{empty}&#10;&#10;\begin{document}&#10;&#10;$\dfrac{dm}{dt}=\dfrac{dm_{in}}{dt}-\dfrac{dm_{out}}{dt}$&#10;&#10;\end{document}"/>
  <p:tag name="IGUANATEXSIZE" val="20"/>
  <p:tag name="IGUANATEXCURSOR" val="244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5.4593"/>
  <p:tag name="ORIGINALWIDTH" val="2293.213"/>
  <p:tag name="LATEXADDIN" val="\documentclass{article}&#10;\usepackage{ae} %incluido&#10;\usepackage{multirow}&#10;\usepackage{mathrsfs} %Transformada de laplace e Fourier&#10;\usepackage{amsmath}&#10;\pagestyle{empty}&#10;&#10;\begin{document}&#10;&#10;(14) $h_2^*=\left(\dfrac{F_{i_2}^*}{k_2a_2}\right)^2+\dfrac{2F_{i_1}^*F_{i_2}^*}{(k_2a_2)^2}+\left(\dfrac{F_{i_1}^*}{k_2a_1}\right)^2$&#10;&#10;&#10;\end{document}"/>
  <p:tag name="IGUANATEXSIZE" val="20"/>
  <p:tag name="IGUANATEXCURSOR" val="322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0.4274"/>
  <p:tag name="ORIGINALWIDTH" val="3787.776"/>
  <p:tag name="LATEXADDIN" val="\documentclass{article}&#10;\usepackage{ae} %incluido&#10;\usepackage{multirow}&#10;\usepackage{mathrsfs} %Transformada de laplace e Fourier&#10;\usepackage{amsmath}&#10;\pagestyle{empty}&#10;&#10;\begin{document}&#10;&#10;(15) $G_1(h_1,h_2,F_{i_1},F_{i_2})=\dfrac{1}{\pi(2R_1h_1-h_1^2)}\left(F_{i_1}-k_1a_1\sqrt{h_1}\right)$&#10;&#10;(16) $G_2(h_1,h_2,F_{i_1},F_{i_2})=\dfrac{1}{\pi(2R_2h_2-h_2^2)}\left(F_{i_2}+k_1a_1\sqrt{h_1}-k_2a_2\sqrt{h_2}\right)$&#10;&#10;&#10;\end{document}"/>
  <p:tag name="IGUANATEXSIZE" val="20"/>
  <p:tag name="IGUANATEXCURSOR" val="41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6.6591"/>
  <p:tag name="ORIGINALWIDTH" val="2842.145"/>
  <p:tag name="LATEXADDIN" val="\documentclass{article}&#10;\usepackage{ae} %incluido&#10;\usepackage{multirow}&#10;\usepackage{mathrsfs} %Transformada de laplace e Fourier&#10;\usepackage{amsmath}&#10;\pagestyle{empty}&#10;&#10;\begin{document}&#10;&#10;$\begin{bmatrix}&#10;\dot{h_1}\\ \\&#10;\dot{h_2}&#10;\end{bmatrix}=&#10;\begin{bmatrix}&#10;\dfrac{\partial G_1}{\partial  h_1} &amp; \dfrac{\partial G_1}{\partial  h_2}\\ \\&#10;\dfrac{\partial G_2}{\partial  h_1} &amp; \dfrac{\partial G_2}{\partial  h_2}&#10;\end{bmatrix}&#10;\begin{bmatrix}&#10; {h_1}\\ \\ \\&#10; h_2&#10;\end{bmatrix}&#10;+&#10;\begin{bmatrix}&#10;\dfrac{\partial G_1}{\partial  F_{i_1}} &amp; \dfrac{\partial G_2}{\partial  F_{i_2}}\\ \\&#10;\dfrac{\partial G_2}{\partial  F_{i_1}} &amp; \dfrac{\partial G_2}{\partial  F_{i_2}}&#10;\end{bmatrix}\begin{bmatrix}&#10; {F_{i_1}}\\ \\ \\&#10;F_{i_2}&#10;\end{bmatrix}$&#10;&#10;\end{document}"/>
  <p:tag name="IGUANATEXSIZE" val="20"/>
  <p:tag name="IGUANATEXCURSOR" val="734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3.6933"/>
  <p:tag name="ORIGINALWIDTH" val="4488.189"/>
  <p:tag name="LATEXADDIN" val="\documentclass{article}&#10;\usepackage{ae} %incluido&#10;\usepackage{multirow}&#10;\usepackage{mathrsfs} %Transformada de laplace e Fourier&#10;\usepackage{amsmath}&#10;\pagestyle{empty}&#10;&#10;\begin{document}&#10;&#10;$\dfrac{\partial G_1}{\partial  h_1}=\dfrac{-F_{i_1}(2\pi R_1-2\pi h_1^*)}{(2\pi R_1 h_1^2-\pi (h_1^*)^2)^2}&#10;       + \dfrac{ \dfrac{-k_1a_1}{2\sqrt{h1^*}}(2\pi R_1h_1^*-\pi (h_1^*)^2)+k_1a_1\sqrt{h_1^*}(2\pi R_1-2\pi h_1^*) } { (2\pi R_1 h_1^2-\pi (h_1^*)^2)^2 }$&#10;&#10;\end{document}"/>
  <p:tag name="IGUANATEXSIZE" val="20"/>
  <p:tag name="IGUANATEXCURSOR" val="45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482.1897"/>
  <p:tag name="LATEXADDIN" val="\documentclass{article}&#10;\usepackage{ae} %incluido&#10;\usepackage{multirow}&#10;\usepackage{mathrsfs} %Transformada de laplace e Fourier&#10;\usepackage{amsmath}&#10;\pagestyle{empty}&#10;&#10;\begin{document}&#10;&#10;$\dfrac{\partial G_2}{\partial  F_{i_2}}=0$&#10;&#10;\end{document}"/>
  <p:tag name="IGUANATEXSIZE" val="20"/>
  <p:tag name="IGUANATEXCURSOR" val="23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8.4402"/>
  <p:tag name="ORIGINALWIDTH" val="1460.817"/>
  <p:tag name="LATEXADDIN" val="\documentclass{article}&#10;\usepackage{ae} %incluido&#10;\usepackage{multirow}&#10;\usepackage{mathrsfs} %Transformada de laplace e Fourier&#10;\usepackage{amsmath}&#10;\pagestyle{empty}&#10;&#10;\begin{document}&#10;&#10;$\dfrac{\partial G_2}{\partial  F_{i_1}}= \dfrac{ \dfrac{k_1a_1}{2\sqrt{h_1^*}} }{ (2\pi R_1 h_2^2-\pi (h_2^*)^2) }$&#10;&#10;\end{document}"/>
  <p:tag name="IGUANATEXSIZE" val="20"/>
  <p:tag name="IGUANATEXCURSOR" val="303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9.1264"/>
  <p:tag name="ORIGINALWIDTH" val="4562.43"/>
  <p:tag name="LATEXADDIN" val="\documentclass{article}&#10;\usepackage{ae} %incluido&#10;\usepackage{multirow}&#10;\usepackage{mathrsfs} %Transformada de laplace e Fourier&#10;\usepackage{amsmath}&#10;\pagestyle{empty}&#10;&#10;\begin{document}&#10;&#10;\begin{align*}&#10;  \dfrac{\partial G_2}{\partial  F_{i_2}}= &amp; \dfrac{1}{(2\pi R_2 h_2^2-\pi (h_2^*)^2)^2} \\&#10;    &amp; \left(-F_{i_2}(2\pi R_2-2\pi h_2^*)+  \dfrac{-k_2a_2}{2\sqrt{h_2^*}}(2\pi R_2h_2^*-\pi (h_2^*)^2)+k_2a_2\sqrt{h_2^*}(2\pi R_2-2\pi h_2^*) \right.\\&#10;    &amp; \left. -k_1a_1\sqrt{h_1^*}(2\pi R_2-2\pi h_2^*)\right)&#10;\end{align*}&#10;&#10;\end{document}"/>
  <p:tag name="IGUANATEXSIZE" val="20"/>
  <p:tag name="IGUANATEXCURSOR" val="52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232.846"/>
  <p:tag name="LATEXADDIN" val="\documentclass{article}&#10;\usepackage{ae} %incluido&#10;\usepackage{multirow}&#10;\usepackage{mathrsfs} %Transformada de laplace e Fourier&#10;\usepackage{amsmath}&#10;\pagestyle{empty}&#10;&#10;\begin{document}&#10;&#10;$\dfrac{\partial G_1}{\partial  F_{i_1}}=\dfrac{1}{\pi(2R_1h_1^*-h_1^2)}$&#10;&#10;\end{document}"/>
  <p:tag name="IGUANATEXSIZE" val="20"/>
  <p:tag name="IGUANATEXCURSOR" val="26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2137"/>
  <p:tag name="ORIGINALWIDTH" val="920.8849"/>
  <p:tag name="LATEXADDIN" val="\documentclass{article}&#10;\usepackage{ae} %incluido&#10;\usepackage{multirow}&#10;\usepackage{mathrsfs} %Transformada de laplace e Fourier&#10;\usepackage{amsmath}&#10;\pagestyle{empty}&#10;&#10;\begin{document}&#10;&#10;&#10;$\dfrac{\partial G_2}{\partial  F_{i_2}} = \dfrac{\partial G_2}{\partial  F_{i_1}} = 0$&#10;&#10;\end{document}"/>
  <p:tag name="IGUANATEXSIZE" val="20"/>
  <p:tag name="IGUANATEXCURSOR" val="27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232.846"/>
  <p:tag name="LATEXADDIN" val="\documentclass{article}&#10;\usepackage{ae} %incluido&#10;\usepackage{multirow}&#10;\usepackage{mathrsfs} %Transformada de laplace e Fourier&#10;\usepackage{amsmath}&#10;\pagestyle{empty}&#10;&#10;\begin{document}&#10;&#10;$\dfrac{\partial G_2}{\partial  F_{i_2}}=\dfrac{1}{\pi(2R_2h_2^*-h_2^2)}$&#10;&#10;\end{document}"/>
  <p:tag name="IGUANATEXSIZE" val="20"/>
  <p:tag name="IGUANATEXCURSOR" val="26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5.6843"/>
  <p:tag name="ORIGINALWIDTH" val="1066.367"/>
  <p:tag name="LATEXADDIN" val="\documentclass{article}&#10;\usepackage{ae} %incluido&#10;\usepackage{multirow}&#10;\usepackage{mathrsfs} %Transformada de laplace e Fourier&#10;\usepackage{amsmath}&#10;\pagestyle{empty}&#10;&#10;\begin{document}&#10;&#10;(1) $\dfrac{dV_1}{dt}=F_{i_1}-F_{o_1}$&#10;&#10;(2) $\dfrac{dV_2}{dt}=F_{i_2}-F_{o_2}$&#10;&#10;\end{document}"/>
  <p:tag name="IGUANATEXSIZE" val="20"/>
  <p:tag name="IGUANATEXCURSOR" val="26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8.684"/>
  <p:tag name="ORIGINALWIDTH" val="1214.848"/>
  <p:tag name="LATEXADDIN" val="\documentclass{article}&#10;\usepackage{ae} %incluido&#10;\usepackage{multirow}&#10;\usepackage{mathrsfs} %Transformada de laplace e Fourier&#10;\usepackage{amsmath}&#10;\pagestyle{empty}&#10;&#10;\begin{document}&#10;&#10;(3) $\dfrac{A_1dh_1}{dt}=F_{i_1}-F_{o_2}$&#10;&#10;(4) $\dfrac{A_2dh_2}{dt}=F_{i_2}-F_{o_2}$&#10;&#10;\end{document}"/>
  <p:tag name="IGUANATEXSIZE" val="20"/>
  <p:tag name="IGUANATEXCURSOR" val="27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552.681"/>
  <p:tag name="LATEXADDIN" val="\documentclass{article}&#10;\usepackage{ae} %incluido&#10;\usepackage{multirow}&#10;\usepackage{mathrsfs} %Transformada de laplace e Fourier&#10;\usepackage{amsmath}&#10;\pagestyle{empty}&#10;&#10;\begin{document}&#10;&#10;$dV=Adh$&#10;&#10;\end{document}"/>
  <p:tag name="IGUANATEXSIZE" val="20"/>
  <p:tag name="IGUANATEXCURSOR" val="19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283.09"/>
  <p:tag name="LATEXADDIN" val="\documentclass{article}&#10;\usepackage{ae} %incluido&#10;\usepackage{multirow}&#10;\usepackage{mathrsfs} %Transformada de laplace e Fourier&#10;\usepackage{amsmath}&#10;\pagestyle{empty}&#10;&#10;\begin{document}&#10;&#10;(5) $A_1=\pi(2R_1h_1-h_1^2)$&#10;&#10;(6) $A_2=\pi(2R_2h_2-h_2^2)$&#10;&#10;\end{document}"/>
  <p:tag name="IGUANATEXSIZE" val="20"/>
  <p:tag name="IGUANATEXCURSOR" val="24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1012.373"/>
  <p:tag name="LATEXADDIN" val="\documentclass{article}&#10;\usepackage{ae} %incluido&#10;\usepackage{multirow}&#10;\usepackage{mathrsfs} %Transformada de laplace e Fourier&#10;\usepackage{amsmath}&#10;\pagestyle{empty}&#10;&#10;\begin{document}&#10;&#10;(7) $F_{o_1}=k_1a_1\sqrt{h_1}$&#10;&#10;(8) $F_{o_2}=k_2a_2\sqrt{h_2}$&#10;&#10;\end{document}"/>
  <p:tag name="IGUANATEXSIZE" val="20"/>
  <p:tag name="IGUANATEXCURSOR" val="249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0.9261"/>
  <p:tag name="ORIGINALWIDTH" val="2998.125"/>
  <p:tag name="LATEXADDIN" val="\documentclass{article}&#10;\usepackage{ae} %incluido&#10;\usepackage{multirow}&#10;\usepackage{mathrsfs} %Transformada de laplace e Fourier&#10;\usepackage{amsmath}&#10;\pagestyle{empty}&#10;&#10;\begin{document}&#10;&#10;(11) $\dfrac{dh_1}{dt}=\dfrac{1}{\pi(2R_1h_1-h_1^2)}\left(F_{i_1}-k_1a_1\sqrt{h_1}\right)$&#10;&#10;(12) $\dfrac{dh_2}{dt}=\dfrac{1}{\pi(2R_2h_2-h_2^2)}\left(F_{i_2}+k_1a_1\sqrt{h_1}-k_2a_2\sqrt{h_2}\right)$&#10;&#10;\end{document}"/>
  <p:tag name="IGUANATEXSIZE" val="20"/>
  <p:tag name="IGUANATEXCURSOR" val="386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0.9261"/>
  <p:tag name="ORIGINALWIDTH" val="2998.125"/>
  <p:tag name="LATEXADDIN" val="\documentclass{article}&#10;\usepackage{ae} %incluido&#10;\usepackage{multirow}&#10;\usepackage{mathrsfs} %Transformada de laplace e Fourier&#10;\usepackage{amsmath}&#10;\pagestyle{empty}&#10;&#10;\begin{document}&#10;&#10;(11) $\dfrac{dh_1}{dt}=\dfrac{1}{\pi(2R_1h_1-h_1^2)}\left(F_{i_1}-k_1a_1\sqrt{h_1}\right)$&#10;&#10;(12) $\dfrac{dh_2}{dt}=\dfrac{1}{\pi(2R_2h_2-h_2^2)}\left(F_{i_2}+k_1a_1\sqrt{h_1}-k_2a_2\sqrt{h_2}\right)$&#10;&#10;\end{document}"/>
  <p:tag name="IGUANATEXSIZE" val="20"/>
  <p:tag name="IGUANATEXCURSOR" val="386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5.4593"/>
  <p:tag name="ORIGINALWIDTH" val="1045.369"/>
  <p:tag name="LATEXADDIN" val="\documentclass{article}&#10;\usepackage{ae} %incluido&#10;\usepackage{multirow}&#10;\usepackage{mathrsfs} %Transformada de laplace e Fourier&#10;\usepackage{amsmath}&#10;\pagestyle{empty}&#10;&#10;\begin{document}&#10;&#10;(13) $h_1^*=\left(\dfrac{F_{i_1}^*}{k_1a_1}\right)^2$&#10;&#10;\end{document}"/>
  <p:tag name="IGUANATEXSIZE" val="20"/>
  <p:tag name="IGUANATEXCURSOR" val="240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302</Words>
  <Application>Microsoft Office PowerPoint</Application>
  <PresentationFormat>Panorámica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Courier New</vt:lpstr>
      <vt:lpstr>Retrospección</vt:lpstr>
      <vt:lpstr>Two Coupled Nonlinear Spherical Tanks</vt:lpstr>
      <vt:lpstr>Two Coupled Nonlinear Spherical Tanks</vt:lpstr>
      <vt:lpstr>Two Coupled Nonlinear Spherical Tanks</vt:lpstr>
      <vt:lpstr>Two Coupled Nonlinear Spherical Tanks</vt:lpstr>
      <vt:lpstr>Two Coupled Nonlinear Spherical Tanks</vt:lpstr>
      <vt:lpstr>Two Coupled Nonlinear Spherical Tanks</vt:lpstr>
      <vt:lpstr>Solução de Equações Não Lineares</vt:lpstr>
      <vt:lpstr>Two Coupled Nonlinear Spherical Tanks</vt:lpstr>
      <vt:lpstr>Two Coupled Nonlinear Spherical Tanks</vt:lpstr>
      <vt:lpstr>Two Coupled Nonlinear Spherical Tanks</vt:lpstr>
      <vt:lpstr>Equações Diferenciais em Matlab</vt:lpstr>
      <vt:lpstr>Equações Diferenciais em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Serial</dc:title>
  <dc:creator>Sergio</dc:creator>
  <cp:lastModifiedBy>Sergio</cp:lastModifiedBy>
  <cp:revision>62</cp:revision>
  <dcterms:created xsi:type="dcterms:W3CDTF">2019-06-09T17:28:47Z</dcterms:created>
  <dcterms:modified xsi:type="dcterms:W3CDTF">2019-07-16T04:03:26Z</dcterms:modified>
</cp:coreProperties>
</file>