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63" r:id="rId7"/>
    <p:sldId id="277" r:id="rId8"/>
    <p:sldId id="278" r:id="rId9"/>
    <p:sldId id="292" r:id="rId10"/>
    <p:sldId id="293" r:id="rId11"/>
    <p:sldId id="294" r:id="rId12"/>
    <p:sldId id="295" r:id="rId13"/>
    <p:sldId id="257" r:id="rId14"/>
    <p:sldId id="258" r:id="rId15"/>
    <p:sldId id="259" r:id="rId16"/>
    <p:sldId id="261" r:id="rId17"/>
    <p:sldId id="262" r:id="rId18"/>
    <p:sldId id="264" r:id="rId19"/>
    <p:sldId id="265" r:id="rId20"/>
    <p:sldId id="296" r:id="rId21"/>
    <p:sldId id="266" r:id="rId22"/>
    <p:sldId id="269" r:id="rId23"/>
    <p:sldId id="270" r:id="rId24"/>
    <p:sldId id="271" r:id="rId25"/>
    <p:sldId id="27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77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6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36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8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2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3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67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8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44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23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144B-9B61-48D3-9A99-94260FC021B1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CE13-C1CC-4378-8402-47EB5217D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11.wmf"/><Relationship Id="rId12" Type="http://schemas.openxmlformats.org/officeDocument/2006/relationships/image" Target="../media/image1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tags" Target="../tags/tag5.xml"/><Relationship Id="rId10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10.xml"/><Relationship Id="rId10" Type="http://schemas.openxmlformats.org/officeDocument/2006/relationships/image" Target="../media/image18.png"/><Relationship Id="rId4" Type="http://schemas.openxmlformats.org/officeDocument/2006/relationships/tags" Target="../tags/tag9.xml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15.xml"/><Relationship Id="rId10" Type="http://schemas.openxmlformats.org/officeDocument/2006/relationships/image" Target="../media/image21.png"/><Relationship Id="rId4" Type="http://schemas.openxmlformats.org/officeDocument/2006/relationships/tags" Target="../tags/tag14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8.xml"/><Relationship Id="rId7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4" Type="http://schemas.openxmlformats.org/officeDocument/2006/relationships/tags" Target="../tags/tag19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2.xml"/><Relationship Id="rId7" Type="http://schemas.openxmlformats.org/officeDocument/2006/relationships/image" Target="../media/image2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30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tags" Target="../tags/tag27.xml"/><Relationship Id="rId16" Type="http://schemas.openxmlformats.org/officeDocument/2006/relationships/image" Target="../media/image34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29.png"/><Relationship Id="rId5" Type="http://schemas.openxmlformats.org/officeDocument/2006/relationships/tags" Target="../tags/tag30.xml"/><Relationship Id="rId15" Type="http://schemas.openxmlformats.org/officeDocument/2006/relationships/image" Target="../media/image3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7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3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16.png"/><Relationship Id="rId5" Type="http://schemas.openxmlformats.org/officeDocument/2006/relationships/tags" Target="../tags/tag39.xml"/><Relationship Id="rId15" Type="http://schemas.openxmlformats.org/officeDocument/2006/relationships/image" Target="../media/image40.png"/><Relationship Id="rId10" Type="http://schemas.openxmlformats.org/officeDocument/2006/relationships/image" Target="../media/image15.png"/><Relationship Id="rId4" Type="http://schemas.openxmlformats.org/officeDocument/2006/relationships/tags" Target="../tags/tag38.xml"/><Relationship Id="rId9" Type="http://schemas.openxmlformats.org/officeDocument/2006/relationships/image" Target="../media/image38.png"/><Relationship Id="rId1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25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16.png"/><Relationship Id="rId17" Type="http://schemas.openxmlformats.org/officeDocument/2006/relationships/image" Target="../media/image42.png"/><Relationship Id="rId2" Type="http://schemas.openxmlformats.org/officeDocument/2006/relationships/tags" Target="../tags/tag43.xml"/><Relationship Id="rId16" Type="http://schemas.openxmlformats.org/officeDocument/2006/relationships/image" Target="../media/image41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15.png"/><Relationship Id="rId5" Type="http://schemas.openxmlformats.org/officeDocument/2006/relationships/tags" Target="../tags/tag46.xml"/><Relationship Id="rId15" Type="http://schemas.openxmlformats.org/officeDocument/2006/relationships/image" Target="../media/image21.png"/><Relationship Id="rId10" Type="http://schemas.openxmlformats.org/officeDocument/2006/relationships/image" Target="../media/image38.png"/><Relationship Id="rId4" Type="http://schemas.openxmlformats.org/officeDocument/2006/relationships/tags" Target="../tags/tag4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15.png"/><Relationship Id="rId18" Type="http://schemas.openxmlformats.org/officeDocument/2006/relationships/image" Target="../media/image43.png"/><Relationship Id="rId3" Type="http://schemas.openxmlformats.org/officeDocument/2006/relationships/tags" Target="../tags/tag52.xml"/><Relationship Id="rId21" Type="http://schemas.openxmlformats.org/officeDocument/2006/relationships/image" Target="../media/image46.png"/><Relationship Id="rId7" Type="http://schemas.openxmlformats.org/officeDocument/2006/relationships/tags" Target="../tags/tag56.xml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tags" Target="../tags/tag51.xml"/><Relationship Id="rId16" Type="http://schemas.openxmlformats.org/officeDocument/2006/relationships/image" Target="../media/image40.png"/><Relationship Id="rId20" Type="http://schemas.openxmlformats.org/officeDocument/2006/relationships/image" Target="../media/image45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15" Type="http://schemas.openxmlformats.org/officeDocument/2006/relationships/image" Target="../media/image25.png"/><Relationship Id="rId10" Type="http://schemas.openxmlformats.org/officeDocument/2006/relationships/tags" Target="../tags/tag59.xml"/><Relationship Id="rId19" Type="http://schemas.openxmlformats.org/officeDocument/2006/relationships/image" Target="../media/image44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62.xml"/><Relationship Id="rId7" Type="http://schemas.openxmlformats.org/officeDocument/2006/relationships/image" Target="../media/image44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43.png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Introdução ao </a:t>
            </a:r>
            <a:r>
              <a:rPr lang="pt-BR" b="1" dirty="0" err="1">
                <a:solidFill>
                  <a:srgbClr val="FF0000"/>
                </a:solidFill>
              </a:rPr>
              <a:t>Matlab</a:t>
            </a:r>
            <a:r>
              <a:rPr lang="pt-BR" b="1" dirty="0">
                <a:solidFill>
                  <a:srgbClr val="FF0000"/>
                </a:solidFill>
              </a:rPr>
              <a:t> para Controle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Sergio A. Castaño </a:t>
            </a:r>
            <a:r>
              <a:rPr lang="pt-BR" dirty="0" err="1"/>
              <a:t>Giraldo</a:t>
            </a:r>
            <a:endParaRPr lang="pt-BR" dirty="0"/>
          </a:p>
          <a:p>
            <a:r>
              <a:rPr lang="pt-BR" dirty="0"/>
              <a:t>Prof. Mauricio Bezerra de Souza Junior</a:t>
            </a:r>
          </a:p>
        </p:txBody>
      </p:sp>
      <p:pic>
        <p:nvPicPr>
          <p:cNvPr id="1026" name="Picture 2" descr="Resultado de imagen para matla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1" r="29287"/>
          <a:stretch/>
        </p:blipFill>
        <p:spPr bwMode="auto">
          <a:xfrm>
            <a:off x="660874" y="3602038"/>
            <a:ext cx="2090871" cy="236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10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B3D51-578F-37D6-1B98-29F0E6448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25C6-A101-CDB3-32E8-9A1FD969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Gráfico x-y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7F90-8091-6CA7-BFC4-3C932CBC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plot</a:t>
            </a:r>
            <a:r>
              <a:rPr lang="pt-BR" dirty="0"/>
              <a:t>(X,Y)</a:t>
            </a:r>
            <a:r>
              <a:rPr lang="pt-BR" dirty="0" err="1"/>
              <a:t>title</a:t>
            </a:r>
            <a:r>
              <a:rPr lang="pt-BR" dirty="0"/>
              <a:t>('Função Seno') </a:t>
            </a:r>
            <a:r>
              <a:rPr lang="pt-BR" dirty="0">
                <a:solidFill>
                  <a:srgbClr val="00B050"/>
                </a:solidFill>
              </a:rPr>
              <a:t>%Coloca um título no gráfico</a:t>
            </a:r>
          </a:p>
          <a:p>
            <a:r>
              <a:rPr lang="pt-BR" dirty="0" err="1"/>
              <a:t>xlabel</a:t>
            </a:r>
            <a:r>
              <a:rPr lang="pt-BR" dirty="0"/>
              <a:t>('tempo(s)') </a:t>
            </a:r>
            <a:r>
              <a:rPr lang="pt-BR" dirty="0">
                <a:solidFill>
                  <a:srgbClr val="00B050"/>
                </a:solidFill>
              </a:rPr>
              <a:t>%Coloca título no eixo </a:t>
            </a:r>
          </a:p>
          <a:p>
            <a:r>
              <a:rPr lang="pt-BR" dirty="0" err="1"/>
              <a:t>xylabel</a:t>
            </a:r>
            <a:r>
              <a:rPr lang="pt-BR" dirty="0"/>
              <a:t>('X=2*</a:t>
            </a:r>
            <a:r>
              <a:rPr lang="pt-BR" dirty="0" err="1"/>
              <a:t>sin</a:t>
            </a:r>
            <a:r>
              <a:rPr lang="pt-BR" dirty="0"/>
              <a:t>(Y)') </a:t>
            </a:r>
            <a:r>
              <a:rPr lang="pt-BR" dirty="0">
                <a:solidFill>
                  <a:srgbClr val="00B050"/>
                </a:solidFill>
              </a:rPr>
              <a:t>%Coloca título no eixo y</a:t>
            </a:r>
          </a:p>
          <a:p>
            <a:r>
              <a:rPr lang="pt-BR" dirty="0"/>
              <a:t>grid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>
                <a:solidFill>
                  <a:srgbClr val="00B050"/>
                </a:solidFill>
              </a:rPr>
              <a:t>%Adiciona uma grade ao gráfico</a:t>
            </a:r>
          </a:p>
          <a:p>
            <a:r>
              <a:rPr lang="pt-BR" dirty="0" err="1"/>
              <a:t>legend</a:t>
            </a:r>
            <a:r>
              <a:rPr lang="pt-BR" dirty="0"/>
              <a:t>('Função Seno') </a:t>
            </a:r>
            <a:r>
              <a:rPr lang="pt-BR" dirty="0">
                <a:solidFill>
                  <a:srgbClr val="00B050"/>
                </a:solidFill>
              </a:rPr>
              <a:t>%Cria uma legenda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46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E5A6D-CF07-9C45-419A-3FC2092C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251A-3E99-DEC8-CA56-A7C7D318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>
                <a:solidFill>
                  <a:srgbClr val="FF0000"/>
                </a:solidFill>
              </a:rPr>
              <a:t>Criação</a:t>
            </a:r>
            <a:r>
              <a:rPr lang="es-CO" b="1" dirty="0">
                <a:solidFill>
                  <a:srgbClr val="FF0000"/>
                </a:solidFill>
              </a:rPr>
              <a:t> de gráficos múltiplos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3839-97CD-6DBD-28B8-8CDAE97A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criar um gráfico no MATLAB e depois realizar mais cálculos para fazer um segundo gráfico, o MATLAB vai sobrescrever o primeiro gráfico. Se não desejamos isso, devemos usar o comando:</a:t>
            </a:r>
            <a:br>
              <a:rPr lang="pt-BR" dirty="0"/>
            </a:br>
            <a:endParaRPr lang="pt-BR" dirty="0"/>
          </a:p>
          <a:p>
            <a:r>
              <a:rPr lang="pt-BR" dirty="0" err="1"/>
              <a:t>hold</a:t>
            </a:r>
            <a:r>
              <a:rPr lang="pt-BR" dirty="0"/>
              <a:t> % Congela o gráfico atual</a:t>
            </a:r>
          </a:p>
          <a:p>
            <a:r>
              <a:rPr lang="pt-BR" dirty="0"/>
              <a:t>Z=cos(4*X);</a:t>
            </a:r>
          </a:p>
          <a:p>
            <a:r>
              <a:rPr lang="pt-BR" dirty="0" err="1"/>
              <a:t>hold</a:t>
            </a:r>
            <a:endParaRPr lang="pt-BR" dirty="0"/>
          </a:p>
          <a:p>
            <a:r>
              <a:rPr lang="pt-BR" dirty="0" err="1"/>
              <a:t>plot</a:t>
            </a:r>
            <a:r>
              <a:rPr lang="pt-BR" dirty="0"/>
              <a:t>(X,Z)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F34A5-BDDE-96B1-083F-9B87CD97C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E697-26D9-1393-4CDF-4382958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>
                <a:solidFill>
                  <a:srgbClr val="FF0000"/>
                </a:solidFill>
              </a:rPr>
              <a:t>Criação</a:t>
            </a:r>
            <a:r>
              <a:rPr lang="es-CO" b="1" dirty="0">
                <a:solidFill>
                  <a:srgbClr val="FF0000"/>
                </a:solidFill>
              </a:rPr>
              <a:t> de gráficos múltiplos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89C0-4C9D-E3BA-5A96-A8AE4582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fazer os dois gráficos separados em uma mesma figura com o comando </a:t>
            </a:r>
            <a:r>
              <a:rPr lang="pt-BR" dirty="0" err="1"/>
              <a:t>subplot</a:t>
            </a:r>
            <a:endParaRPr lang="pt-BR" dirty="0"/>
          </a:p>
          <a:p>
            <a:r>
              <a:rPr lang="pt-BR" dirty="0"/>
              <a:t>figure</a:t>
            </a:r>
          </a:p>
          <a:p>
            <a:r>
              <a:rPr lang="pt-BR" dirty="0" err="1"/>
              <a:t>subplot</a:t>
            </a:r>
            <a:r>
              <a:rPr lang="pt-BR" dirty="0"/>
              <a:t>(2,1,1) </a:t>
            </a:r>
            <a:r>
              <a:rPr lang="pt-BR" dirty="0">
                <a:solidFill>
                  <a:srgbClr val="00B050"/>
                </a:solidFill>
              </a:rPr>
              <a:t>%Divide uma figura em 2 linhas e 1 </a:t>
            </a:r>
          </a:p>
          <a:p>
            <a:r>
              <a:rPr lang="pt-BR" dirty="0" err="1"/>
              <a:t>plot</a:t>
            </a:r>
            <a:r>
              <a:rPr lang="pt-BR" dirty="0"/>
              <a:t>(X,Y)</a:t>
            </a:r>
            <a:r>
              <a:rPr lang="pt-BR" dirty="0" err="1"/>
              <a:t>subplot</a:t>
            </a:r>
            <a:r>
              <a:rPr lang="pt-BR" dirty="0"/>
              <a:t>(2,1,2) </a:t>
            </a:r>
            <a:r>
              <a:rPr lang="pt-BR" dirty="0">
                <a:solidFill>
                  <a:srgbClr val="00B050"/>
                </a:solidFill>
              </a:rPr>
              <a:t>%Divide uma figura em 2 linhas e 1 coluna</a:t>
            </a:r>
          </a:p>
          <a:p>
            <a:r>
              <a:rPr lang="pt-BR" dirty="0" err="1"/>
              <a:t>plot</a:t>
            </a:r>
            <a:r>
              <a:rPr lang="pt-BR" dirty="0"/>
              <a:t>(X,Z)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>
                <a:solidFill>
                  <a:srgbClr val="FF0000"/>
                </a:solidFill>
              </a:rPr>
              <a:t>Reator</a:t>
            </a:r>
            <a:r>
              <a:rPr lang="es-CO" b="1" dirty="0">
                <a:solidFill>
                  <a:srgbClr val="FF0000"/>
                </a:solidFill>
              </a:rPr>
              <a:t> de Van de </a:t>
            </a:r>
            <a:r>
              <a:rPr lang="es-CO" b="1" dirty="0" err="1">
                <a:solidFill>
                  <a:srgbClr val="FF0000"/>
                </a:solidFill>
              </a:rPr>
              <a:t>Vusse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64" y="3687994"/>
            <a:ext cx="5131734" cy="276130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690688"/>
            <a:ext cx="5604510" cy="6743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37103"/>
            <a:ext cx="4667250" cy="6743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60" y="1425377"/>
            <a:ext cx="1706880" cy="72009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18" y="2773310"/>
            <a:ext cx="2116455" cy="10763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16" y="4380989"/>
            <a:ext cx="2722245" cy="33147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8394144" y="2393877"/>
            <a:ext cx="295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Parâmetros da taxa de reação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361396" y="4001556"/>
            <a:ext cx="2544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Concentração na </a:t>
            </a:r>
            <a:r>
              <a:rPr lang="es-CO" dirty="0"/>
              <a:t>entrada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306449" y="5849131"/>
            <a:ext cx="3885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Bequette</a:t>
            </a:r>
            <a:r>
              <a:rPr lang="en-US" dirty="0">
                <a:solidFill>
                  <a:schemeClr val="accent5"/>
                </a:solidFill>
              </a:rPr>
              <a:t>, B. (1998). </a:t>
            </a:r>
            <a:r>
              <a:rPr lang="en-US" i="1" dirty="0">
                <a:solidFill>
                  <a:schemeClr val="accent5"/>
                </a:solidFill>
              </a:rPr>
              <a:t>Process Dynamics: </a:t>
            </a:r>
          </a:p>
          <a:p>
            <a:r>
              <a:rPr lang="en-US" i="1" dirty="0">
                <a:solidFill>
                  <a:schemeClr val="accent5"/>
                </a:solidFill>
              </a:rPr>
              <a:t>Modeling, Analysis, and Simulation.</a:t>
            </a:r>
            <a:r>
              <a:rPr lang="en-US" dirty="0">
                <a:solidFill>
                  <a:schemeClr val="accent5"/>
                </a:solidFill>
              </a:rPr>
              <a:t> </a:t>
            </a:r>
          </a:p>
          <a:p>
            <a:r>
              <a:rPr lang="en-US" dirty="0">
                <a:solidFill>
                  <a:schemeClr val="accent5"/>
                </a:solidFill>
              </a:rPr>
              <a:t>New Jersey: Prentice Hall</a:t>
            </a:r>
          </a:p>
          <a:p>
            <a:endParaRPr lang="pt-BR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333" y="16827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Pontos de Equilíbrio</a:t>
            </a:r>
          </a:p>
        </p:txBody>
      </p:sp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353503"/>
            <a:ext cx="5604510" cy="67437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191480"/>
            <a:ext cx="4667250" cy="6743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5" y="3355819"/>
            <a:ext cx="5429250" cy="6515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45" y="4316195"/>
            <a:ext cx="6061710" cy="760095"/>
          </a:xfrm>
          <a:prstGeom prst="rect">
            <a:avLst/>
          </a:prstGeom>
        </p:spPr>
      </p:pic>
      <p:sp>
        <p:nvSpPr>
          <p:cNvPr id="8" name="Forma livre 7"/>
          <p:cNvSpPr/>
          <p:nvPr/>
        </p:nvSpPr>
        <p:spPr>
          <a:xfrm>
            <a:off x="386143" y="1485177"/>
            <a:ext cx="2657475" cy="2225675"/>
          </a:xfrm>
          <a:custGeom>
            <a:avLst/>
            <a:gdLst>
              <a:gd name="connsiteX0" fmla="*/ 671513 w 2657475"/>
              <a:gd name="connsiteY0" fmla="*/ 631 h 2225675"/>
              <a:gd name="connsiteX1" fmla="*/ 200025 w 2657475"/>
              <a:gd name="connsiteY1" fmla="*/ 129218 h 2225675"/>
              <a:gd name="connsiteX2" fmla="*/ 0 w 2657475"/>
              <a:gd name="connsiteY2" fmla="*/ 800731 h 2225675"/>
              <a:gd name="connsiteX3" fmla="*/ 200025 w 2657475"/>
              <a:gd name="connsiteY3" fmla="*/ 1729418 h 2225675"/>
              <a:gd name="connsiteX4" fmla="*/ 771525 w 2657475"/>
              <a:gd name="connsiteY4" fmla="*/ 2186618 h 2225675"/>
              <a:gd name="connsiteX5" fmla="*/ 2586038 w 2657475"/>
              <a:gd name="connsiteY5" fmla="*/ 2200906 h 2225675"/>
              <a:gd name="connsiteX6" fmla="*/ 2557463 w 2657475"/>
              <a:gd name="connsiteY6" fmla="*/ 2200906 h 2225675"/>
              <a:gd name="connsiteX7" fmla="*/ 2657475 w 2657475"/>
              <a:gd name="connsiteY7" fmla="*/ 2200906 h 222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7475" h="2225675">
                <a:moveTo>
                  <a:pt x="671513" y="631"/>
                </a:moveTo>
                <a:cubicBezTo>
                  <a:pt x="491728" y="-1751"/>
                  <a:pt x="311944" y="-4132"/>
                  <a:pt x="200025" y="129218"/>
                </a:cubicBezTo>
                <a:cubicBezTo>
                  <a:pt x="88106" y="262568"/>
                  <a:pt x="0" y="534031"/>
                  <a:pt x="0" y="800731"/>
                </a:cubicBezTo>
                <a:cubicBezTo>
                  <a:pt x="0" y="1067431"/>
                  <a:pt x="71437" y="1498437"/>
                  <a:pt x="200025" y="1729418"/>
                </a:cubicBezTo>
                <a:cubicBezTo>
                  <a:pt x="328612" y="1960399"/>
                  <a:pt x="373856" y="2108037"/>
                  <a:pt x="771525" y="2186618"/>
                </a:cubicBezTo>
                <a:cubicBezTo>
                  <a:pt x="1169194" y="2265199"/>
                  <a:pt x="2586038" y="2200906"/>
                  <a:pt x="2586038" y="2200906"/>
                </a:cubicBezTo>
                <a:lnTo>
                  <a:pt x="2557463" y="2200906"/>
                </a:lnTo>
                <a:lnTo>
                  <a:pt x="2657475" y="2200906"/>
                </a:lnTo>
              </a:path>
            </a:pathLst>
          </a:custGeom>
          <a:noFill/>
          <a:ln w="762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m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92" y="5459914"/>
            <a:ext cx="7326416" cy="134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04333" y="16827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Pontos de Equilíbrio</a:t>
            </a:r>
          </a:p>
        </p:txBody>
      </p:sp>
      <p:pic>
        <p:nvPicPr>
          <p:cNvPr id="5" name="Imagem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122013"/>
            <a:ext cx="5604510" cy="6743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59990"/>
            <a:ext cx="4667250" cy="6743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918" y="4656994"/>
            <a:ext cx="4366260" cy="65151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33" y="5760274"/>
            <a:ext cx="2219325" cy="105346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936208"/>
            <a:ext cx="7326416" cy="1340952"/>
          </a:xfrm>
          <a:prstGeom prst="rect">
            <a:avLst/>
          </a:prstGeom>
        </p:spPr>
      </p:pic>
      <p:sp>
        <p:nvSpPr>
          <p:cNvPr id="10" name="Forma livre 9"/>
          <p:cNvSpPr/>
          <p:nvPr/>
        </p:nvSpPr>
        <p:spPr>
          <a:xfrm>
            <a:off x="476250" y="2314575"/>
            <a:ext cx="3052763" cy="2671763"/>
          </a:xfrm>
          <a:custGeom>
            <a:avLst/>
            <a:gdLst>
              <a:gd name="connsiteX0" fmla="*/ 538163 w 3052763"/>
              <a:gd name="connsiteY0" fmla="*/ 0 h 2671763"/>
              <a:gd name="connsiteX1" fmla="*/ 209550 w 3052763"/>
              <a:gd name="connsiteY1" fmla="*/ 185738 h 2671763"/>
              <a:gd name="connsiteX2" fmla="*/ 9525 w 3052763"/>
              <a:gd name="connsiteY2" fmla="*/ 800100 h 2671763"/>
              <a:gd name="connsiteX3" fmla="*/ 152400 w 3052763"/>
              <a:gd name="connsiteY3" fmla="*/ 1971675 h 2671763"/>
              <a:gd name="connsiteX4" fmla="*/ 1152525 w 3052763"/>
              <a:gd name="connsiteY4" fmla="*/ 2457450 h 2671763"/>
              <a:gd name="connsiteX5" fmla="*/ 3052763 w 3052763"/>
              <a:gd name="connsiteY5" fmla="*/ 2671763 h 267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2763" h="2671763">
                <a:moveTo>
                  <a:pt x="538163" y="0"/>
                </a:moveTo>
                <a:cubicBezTo>
                  <a:pt x="417909" y="26194"/>
                  <a:pt x="297656" y="52388"/>
                  <a:pt x="209550" y="185738"/>
                </a:cubicBezTo>
                <a:cubicBezTo>
                  <a:pt x="121444" y="319088"/>
                  <a:pt x="19050" y="502444"/>
                  <a:pt x="9525" y="800100"/>
                </a:cubicBezTo>
                <a:cubicBezTo>
                  <a:pt x="0" y="1097756"/>
                  <a:pt x="-38100" y="1695450"/>
                  <a:pt x="152400" y="1971675"/>
                </a:cubicBezTo>
                <a:cubicBezTo>
                  <a:pt x="342900" y="2247900"/>
                  <a:pt x="669131" y="2340769"/>
                  <a:pt x="1152525" y="2457450"/>
                </a:cubicBezTo>
                <a:cubicBezTo>
                  <a:pt x="1635919" y="2574131"/>
                  <a:pt x="2344341" y="2622947"/>
                  <a:pt x="3052763" y="2671763"/>
                </a:cubicBezTo>
              </a:path>
            </a:pathLst>
          </a:custGeom>
          <a:noFill/>
          <a:ln w="762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43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804333" y="16827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FF0000"/>
                </a:solidFill>
              </a:rPr>
              <a:t>Pontos de Equilíbrio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7" y="758381"/>
            <a:ext cx="7440822" cy="55806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93" y="2993137"/>
            <a:ext cx="5035677" cy="10190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93" y="4474123"/>
            <a:ext cx="1863853" cy="8847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93" y="958406"/>
            <a:ext cx="2116455" cy="107632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93" y="2213268"/>
            <a:ext cx="1524000" cy="6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4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006"/>
            <a:ext cx="7440822" cy="558061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466409" y="2087029"/>
            <a:ext cx="102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CASO 1</a:t>
            </a:r>
          </a:p>
        </p:txBody>
      </p:sp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75" y="2510137"/>
            <a:ext cx="3213735" cy="65151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466409" y="3411402"/>
            <a:ext cx="102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CASO 2</a:t>
            </a:r>
          </a:p>
        </p:txBody>
      </p:sp>
      <p:pic>
        <p:nvPicPr>
          <p:cNvPr id="6" name="Imagem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75" y="3791647"/>
            <a:ext cx="2558415" cy="6515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512375" y="4684457"/>
            <a:ext cx="102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CASO 3</a:t>
            </a:r>
          </a:p>
        </p:txBody>
      </p:sp>
      <p:pic>
        <p:nvPicPr>
          <p:cNvPr id="8" name="Imagem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74" y="5083376"/>
            <a:ext cx="2558415" cy="651510"/>
          </a:xfrm>
          <a:prstGeom prst="rect">
            <a:avLst/>
          </a:prstGeom>
        </p:spPr>
      </p:pic>
      <p:sp>
        <p:nvSpPr>
          <p:cNvPr id="9" name="Retângulo de cantos arredondados 8"/>
          <p:cNvSpPr/>
          <p:nvPr/>
        </p:nvSpPr>
        <p:spPr>
          <a:xfrm>
            <a:off x="571501" y="4235649"/>
            <a:ext cx="1042987" cy="2323484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723222" y="4235649"/>
            <a:ext cx="5177641" cy="2323484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685928" y="3831351"/>
            <a:ext cx="0" cy="2872106"/>
          </a:xfrm>
          <a:prstGeom prst="line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817212" y="535668"/>
            <a:ext cx="10515600" cy="7074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FF0000"/>
                </a:solidFill>
              </a:rPr>
              <a:t>Estudo de Caso</a:t>
            </a:r>
          </a:p>
        </p:txBody>
      </p:sp>
    </p:spTree>
    <p:extLst>
      <p:ext uri="{BB962C8B-B14F-4D97-AF65-F5344CB8AC3E}">
        <p14:creationId xmlns:p14="http://schemas.microsoft.com/office/powerpoint/2010/main" val="308422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>
                <a:solidFill>
                  <a:srgbClr val="FF0000"/>
                </a:solidFill>
              </a:rPr>
              <a:t>Solvers</a:t>
            </a:r>
            <a:r>
              <a:rPr lang="es-CO" b="1" dirty="0">
                <a:solidFill>
                  <a:srgbClr val="FF0000"/>
                </a:solidFill>
              </a:rPr>
              <a:t> de </a:t>
            </a:r>
            <a:r>
              <a:rPr lang="es-CO" b="1" dirty="0" err="1">
                <a:solidFill>
                  <a:srgbClr val="FF0000"/>
                </a:solidFill>
              </a:rPr>
              <a:t>Matlab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3200" dirty="0"/>
              <a:t>[</a:t>
            </a:r>
            <a:r>
              <a:rPr lang="es-CO" sz="3200" dirty="0" err="1"/>
              <a:t>t,X</a:t>
            </a:r>
            <a:r>
              <a:rPr lang="es-CO" sz="3200" dirty="0"/>
              <a:t>]=</a:t>
            </a:r>
            <a:r>
              <a:rPr lang="es-CO" sz="3200" dirty="0" err="1"/>
              <a:t>ode</a:t>
            </a:r>
            <a:r>
              <a:rPr lang="es-CO" sz="3200" dirty="0"/>
              <a:t>**(@f,timespan,X0,options,P1,P2,P3)</a:t>
            </a:r>
          </a:p>
          <a:p>
            <a:endParaRPr lang="es-CO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49113"/>
              </p:ext>
            </p:extLst>
          </p:nvPr>
        </p:nvGraphicFramePr>
        <p:xfrm>
          <a:off x="1071880" y="2914226"/>
          <a:ext cx="98323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16">
                <a:tc>
                  <a:txBody>
                    <a:bodyPr/>
                    <a:lstStyle/>
                    <a:p>
                      <a:r>
                        <a:rPr lang="es-CO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Fun</a:t>
                      </a:r>
                      <a:r>
                        <a:rPr lang="pt-BR" dirty="0" err="1"/>
                        <a:t>ção</a:t>
                      </a:r>
                      <a:r>
                        <a:rPr lang="pt-BR" dirty="0"/>
                        <a:t> que descreve a EDO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16">
                <a:tc>
                  <a:txBody>
                    <a:bodyPr/>
                    <a:lstStyle/>
                    <a:p>
                      <a:r>
                        <a:rPr lang="es-CO" dirty="0" err="1"/>
                        <a:t>tspan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Vetor do intervalo de integração [t0,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err="1"/>
                        <a:t>tfinal</a:t>
                      </a:r>
                      <a:r>
                        <a:rPr lang="pt-BR" dirty="0"/>
                        <a:t>]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16">
                <a:tc>
                  <a:txBody>
                    <a:bodyPr/>
                    <a:lstStyle/>
                    <a:p>
                      <a:r>
                        <a:rPr lang="es-CO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Vetor de condições iniciais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16">
                <a:tc>
                  <a:txBody>
                    <a:bodyPr/>
                    <a:lstStyle/>
                    <a:p>
                      <a:r>
                        <a:rPr lang="es-CO" dirty="0" err="1"/>
                        <a:t>option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Argumento</a:t>
                      </a:r>
                      <a:r>
                        <a:rPr lang="pt-BR" baseline="0" dirty="0"/>
                        <a:t> opcional de integração disponível com o comando </a:t>
                      </a:r>
                      <a:r>
                        <a:rPr lang="pt-BR" i="1" baseline="0" dirty="0" err="1"/>
                        <a:t>odeset</a:t>
                      </a:r>
                      <a:endParaRPr lang="es-CO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16">
                <a:tc>
                  <a:txBody>
                    <a:bodyPr/>
                    <a:lstStyle/>
                    <a:p>
                      <a:r>
                        <a:rPr lang="es-CO" dirty="0"/>
                        <a:t>T,X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Matriz de solução X, com o tempo de solução</a:t>
                      </a:r>
                      <a:r>
                        <a:rPr lang="pt-BR" baseline="0" dirty="0"/>
                        <a:t> T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16">
                <a:tc>
                  <a:txBody>
                    <a:bodyPr/>
                    <a:lstStyle/>
                    <a:p>
                      <a:r>
                        <a:rPr lang="es-CO" dirty="0"/>
                        <a:t>P1,P2,P3,..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Parâmetros adicionais da</a:t>
                      </a:r>
                      <a:r>
                        <a:rPr lang="pt-BR" baseline="0" dirty="0"/>
                        <a:t> função @f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33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>
                <a:solidFill>
                  <a:srgbClr val="FF0000"/>
                </a:solidFill>
              </a:rPr>
              <a:t>Solvers</a:t>
            </a:r>
            <a:r>
              <a:rPr lang="es-CO" b="1" dirty="0">
                <a:solidFill>
                  <a:srgbClr val="FF0000"/>
                </a:solidFill>
              </a:rPr>
              <a:t> de </a:t>
            </a:r>
            <a:r>
              <a:rPr lang="es-CO" b="1" dirty="0" err="1">
                <a:solidFill>
                  <a:srgbClr val="FF0000"/>
                </a:solidFill>
              </a:rPr>
              <a:t>Matlab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3200" dirty="0"/>
              <a:t>[</a:t>
            </a:r>
            <a:r>
              <a:rPr lang="es-CO" sz="3200" dirty="0" err="1"/>
              <a:t>t,X</a:t>
            </a:r>
            <a:r>
              <a:rPr lang="es-CO" sz="3200" dirty="0"/>
              <a:t>]=</a:t>
            </a:r>
            <a:r>
              <a:rPr lang="es-CO" sz="3200" dirty="0" err="1"/>
              <a:t>ode</a:t>
            </a:r>
            <a:r>
              <a:rPr lang="es-CO" sz="3200" dirty="0"/>
              <a:t>**(@f,timespan,X0,options,P1,P2,P3)</a:t>
            </a:r>
          </a:p>
          <a:p>
            <a:endParaRPr lang="pt-BR" dirty="0"/>
          </a:p>
          <a:p>
            <a:r>
              <a:rPr lang="pt-BR" dirty="0"/>
              <a:t>As funções ode45, ode23, ode113, ode15s, ode23s, ode23t, ode23tb permitem resolver problemas de valores iniciais para equações diferenciais ordinárias (uma variável independente) por vários métodos. As funções ode23 e ode45 são baseadas no método de </a:t>
            </a:r>
            <a:r>
              <a:rPr lang="pt-BR" dirty="0" err="1"/>
              <a:t>Runge-Kutta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315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err="1">
                <a:solidFill>
                  <a:srgbClr val="FF0000"/>
                </a:solidFill>
              </a:rPr>
              <a:t>Vetores</a:t>
            </a:r>
            <a:r>
              <a:rPr lang="es-CO" b="1" dirty="0">
                <a:solidFill>
                  <a:srgbClr val="FF0000"/>
                </a:solidFill>
              </a:rPr>
              <a:t> em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Existem dois tipos de Vetores que podemos inserir no MATLAB </a:t>
                </a:r>
              </a:p>
              <a:p>
                <a:r>
                  <a:rPr lang="es-CO" b="1" dirty="0"/>
                  <a:t>Vector </a:t>
                </a:r>
                <a:r>
                  <a:rPr lang="es-CO" b="1" dirty="0" err="1"/>
                  <a:t>Linha</a:t>
                </a:r>
                <a:br>
                  <a:rPr lang="es-CO" dirty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6.5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10.5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  <a:p>
                <a:r>
                  <a:rPr lang="es-CO" b="1" dirty="0"/>
                  <a:t>Vector Coluna</a:t>
                </a:r>
                <a:br>
                  <a:rPr lang="es-CO" b="1" dirty="0"/>
                </a:b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−2.6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esultado de imagen para ma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017" y="138581"/>
            <a:ext cx="1340783" cy="12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0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48" y="113157"/>
            <a:ext cx="10058400" cy="1442178"/>
          </a:xfrm>
        </p:spPr>
        <p:txBody>
          <a:bodyPr/>
          <a:lstStyle/>
          <a:p>
            <a:r>
              <a:rPr lang="es-CO" b="1" dirty="0" err="1">
                <a:solidFill>
                  <a:srgbClr val="FF0000"/>
                </a:solidFill>
              </a:rPr>
              <a:t>Representação</a:t>
            </a:r>
            <a:r>
              <a:rPr lang="es-CO" b="1" dirty="0">
                <a:solidFill>
                  <a:srgbClr val="FF0000"/>
                </a:solidFill>
              </a:rPr>
              <a:t> em </a:t>
            </a:r>
            <a:r>
              <a:rPr lang="es-CO" b="1" dirty="0" err="1">
                <a:solidFill>
                  <a:srgbClr val="FF0000"/>
                </a:solidFill>
              </a:rPr>
              <a:t>espaço</a:t>
            </a:r>
            <a:r>
              <a:rPr lang="es-CO" b="1" dirty="0">
                <a:solidFill>
                  <a:srgbClr val="FF0000"/>
                </a:solidFill>
              </a:rPr>
              <a:t> de estado</a:t>
            </a:r>
          </a:p>
        </p:txBody>
      </p:sp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85969"/>
            <a:ext cx="1828800" cy="6667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4521835"/>
            <a:ext cx="1384935" cy="2276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799572"/>
            <a:ext cx="8368665" cy="13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0156697" y="199722"/>
            <a:ext cx="1943100" cy="25136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41244" y="-68350"/>
            <a:ext cx="10058400" cy="935069"/>
          </a:xfrm>
        </p:spPr>
        <p:txBody>
          <a:bodyPr/>
          <a:lstStyle/>
          <a:p>
            <a:r>
              <a:rPr lang="es-CO" b="1" dirty="0" err="1">
                <a:solidFill>
                  <a:srgbClr val="FF0000"/>
                </a:solidFill>
              </a:rPr>
              <a:t>Linealização</a:t>
            </a:r>
            <a:r>
              <a:rPr lang="es-CO" b="1" dirty="0">
                <a:solidFill>
                  <a:srgbClr val="FF0000"/>
                </a:solidFill>
              </a:rPr>
              <a:t> (Jacobiano)</a:t>
            </a:r>
          </a:p>
        </p:txBody>
      </p:sp>
      <p:pic>
        <p:nvPicPr>
          <p:cNvPr id="5" name="Imagem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80" y="318309"/>
            <a:ext cx="1384935" cy="22764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" y="768841"/>
            <a:ext cx="8368665" cy="137541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" y="2604458"/>
            <a:ext cx="4303395" cy="17811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11" y="3199088"/>
            <a:ext cx="4650105" cy="70294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11" y="4016333"/>
            <a:ext cx="2070735" cy="7029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11" y="4833578"/>
            <a:ext cx="2194560" cy="70294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11" y="5739580"/>
            <a:ext cx="3246120" cy="70294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" y="5057590"/>
            <a:ext cx="3503295" cy="66103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" y="6091052"/>
            <a:ext cx="2674620" cy="661035"/>
          </a:xfrm>
          <a:prstGeom prst="rect">
            <a:avLst/>
          </a:prstGeom>
        </p:spPr>
      </p:pic>
      <p:cxnSp>
        <p:nvCxnSpPr>
          <p:cNvPr id="15" name="Conector reto 14"/>
          <p:cNvCxnSpPr/>
          <p:nvPr/>
        </p:nvCxnSpPr>
        <p:spPr>
          <a:xfrm flipV="1">
            <a:off x="5214938" y="3043238"/>
            <a:ext cx="6884859" cy="142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-41244" y="4795264"/>
            <a:ext cx="5256182" cy="142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5229232" y="3064668"/>
            <a:ext cx="0" cy="17448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3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460" y="184595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s-CO" dirty="0"/>
              <a:t>Caso 1</a:t>
            </a:r>
          </a:p>
        </p:txBody>
      </p:sp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" y="871538"/>
            <a:ext cx="6102478" cy="15235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55" y="184595"/>
            <a:ext cx="2116455" cy="10763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55" y="1467568"/>
            <a:ext cx="2722245" cy="3314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55" y="2005686"/>
            <a:ext cx="3213735" cy="65151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55460" y="2553874"/>
            <a:ext cx="20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Pontos de Equilibrio</a:t>
            </a:r>
          </a:p>
        </p:txBody>
      </p:sp>
      <p:pic>
        <p:nvPicPr>
          <p:cNvPr id="9" name="Imagem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" y="2923206"/>
            <a:ext cx="6627495" cy="134112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" y="4633658"/>
            <a:ext cx="7362825" cy="9906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" y="5830481"/>
            <a:ext cx="1783080" cy="6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9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460" y="184595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s-CO" dirty="0"/>
              <a:t>Caso 1</a:t>
            </a:r>
          </a:p>
        </p:txBody>
      </p:sp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" y="871538"/>
            <a:ext cx="6102478" cy="15235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55" y="184595"/>
            <a:ext cx="2116455" cy="10763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55" y="1467568"/>
            <a:ext cx="2722245" cy="3314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55" y="2005686"/>
            <a:ext cx="3213735" cy="65151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55460" y="2553874"/>
            <a:ext cx="20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Pontos de Equilibrio</a:t>
            </a:r>
          </a:p>
        </p:txBody>
      </p:sp>
      <p:pic>
        <p:nvPicPr>
          <p:cNvPr id="11" name="Imagem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" y="3082011"/>
            <a:ext cx="1783080" cy="6534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" y="4168775"/>
            <a:ext cx="2219325" cy="10534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85" y="4134468"/>
            <a:ext cx="2343150" cy="74866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04" y="5454650"/>
            <a:ext cx="2356485" cy="6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460" y="184595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s-CO" dirty="0"/>
              <a:t>Caso 1</a:t>
            </a:r>
          </a:p>
        </p:txBody>
      </p:sp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" y="871538"/>
            <a:ext cx="6102478" cy="152353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55" y="184595"/>
            <a:ext cx="2116455" cy="10763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55" y="1467568"/>
            <a:ext cx="2722245" cy="33147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55" y="2005686"/>
            <a:ext cx="3213735" cy="65151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55460" y="2553874"/>
            <a:ext cx="20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Pontos de Equilibrio</a:t>
            </a:r>
          </a:p>
        </p:txBody>
      </p:sp>
      <p:pic>
        <p:nvPicPr>
          <p:cNvPr id="11" name="Imagem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" y="3082011"/>
            <a:ext cx="1783080" cy="65341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75" y="3082011"/>
            <a:ext cx="2356485" cy="65341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6" y="4536408"/>
            <a:ext cx="5815965" cy="155257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55459" y="4053036"/>
            <a:ext cx="18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Espaço</a:t>
            </a:r>
            <a:r>
              <a:rPr lang="es-CO" dirty="0"/>
              <a:t> de Estados</a:t>
            </a:r>
          </a:p>
        </p:txBody>
      </p:sp>
      <p:pic>
        <p:nvPicPr>
          <p:cNvPr id="10" name="Imagem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72" y="4074499"/>
            <a:ext cx="4057650" cy="67246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369372" y="3153645"/>
            <a:ext cx="24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Função</a:t>
            </a:r>
            <a:r>
              <a:rPr lang="es-CO" dirty="0"/>
              <a:t> de </a:t>
            </a:r>
            <a:r>
              <a:rPr lang="es-CO" dirty="0" err="1"/>
              <a:t>Transferência</a:t>
            </a:r>
            <a:endParaRPr lang="es-CO" dirty="0"/>
          </a:p>
        </p:txBody>
      </p:sp>
      <p:pic>
        <p:nvPicPr>
          <p:cNvPr id="16" name="Imagem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72" y="3614872"/>
            <a:ext cx="3059430" cy="34099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72" y="5506846"/>
            <a:ext cx="3347085" cy="6515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E223F6-E561-C63C-79BA-FF4B04200D5C}"/>
              </a:ext>
            </a:extLst>
          </p:cNvPr>
          <p:cNvSpPr txBox="1"/>
          <p:nvPr/>
        </p:nvSpPr>
        <p:spPr>
          <a:xfrm>
            <a:off x="2312883" y="5022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E0AB77-1A9D-FC26-ACCF-97F4B6AA9EBE}"/>
              </a:ext>
            </a:extLst>
          </p:cNvPr>
          <p:cNvSpPr txBox="1"/>
          <p:nvPr/>
        </p:nvSpPr>
        <p:spPr>
          <a:xfrm>
            <a:off x="5304519" y="5362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B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69A5753-6905-1FF2-8E75-4A531DB37B21}"/>
              </a:ext>
            </a:extLst>
          </p:cNvPr>
          <p:cNvSpPr txBox="1"/>
          <p:nvPr/>
        </p:nvSpPr>
        <p:spPr>
          <a:xfrm>
            <a:off x="822872" y="23000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4344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460" y="141732"/>
            <a:ext cx="10058400" cy="686943"/>
          </a:xfrm>
        </p:spPr>
        <p:txBody>
          <a:bodyPr>
            <a:normAutofit fontScale="90000"/>
          </a:bodyPr>
          <a:lstStyle/>
          <a:p>
            <a:r>
              <a:rPr lang="es-CO" dirty="0"/>
              <a:t>Caso 1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231"/>
            <a:ext cx="6626249" cy="496968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82" y="3991075"/>
            <a:ext cx="5815965" cy="155257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010725" y="3507703"/>
            <a:ext cx="189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Espaço</a:t>
            </a:r>
            <a:r>
              <a:rPr lang="es-CO" dirty="0"/>
              <a:t> de Estados</a:t>
            </a:r>
          </a:p>
        </p:txBody>
      </p:sp>
      <p:pic>
        <p:nvPicPr>
          <p:cNvPr id="10" name="Imagem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297" y="1097380"/>
            <a:ext cx="4057650" cy="67246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7912297" y="176526"/>
            <a:ext cx="24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Função</a:t>
            </a:r>
            <a:r>
              <a:rPr lang="es-CO" dirty="0"/>
              <a:t> de </a:t>
            </a:r>
            <a:r>
              <a:rPr lang="es-CO" dirty="0" err="1"/>
              <a:t>Transferência</a:t>
            </a:r>
            <a:endParaRPr lang="es-CO" dirty="0"/>
          </a:p>
        </p:txBody>
      </p:sp>
      <p:pic>
        <p:nvPicPr>
          <p:cNvPr id="17" name="Imagem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297" y="2015377"/>
            <a:ext cx="3347085" cy="6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1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5653825" y="3554569"/>
            <a:ext cx="450761" cy="3863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155324" y="3554569"/>
            <a:ext cx="798490" cy="3863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681981"/>
              </a:xfrm>
            </p:spPr>
            <p:txBody>
              <a:bodyPr/>
              <a:lstStyle/>
              <a:p>
                <a:r>
                  <a:rPr lang="pt-BR" dirty="0"/>
                  <a:t>Para acessar os elementos individuais de um vetor, utilizaremos índices. Assim, 𝑥(𝑛) seria o n-ésimo elemento do vetor 𝑥x. Se quisermos acessar o último elemento, podemos indicá-lo usando end como índice.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6.5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10.5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681981"/>
              </a:xfrm>
              <a:blipFill>
                <a:blip r:embed="rId2"/>
                <a:stretch>
                  <a:fillRect l="-1043" t="-3636" r="-104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 err="1">
                <a:solidFill>
                  <a:srgbClr val="FF0000"/>
                </a:solidFill>
              </a:rPr>
              <a:t>Vetores</a:t>
            </a:r>
            <a:r>
              <a:rPr lang="es-CO" b="1" dirty="0">
                <a:solidFill>
                  <a:srgbClr val="FF0000"/>
                </a:solidFill>
              </a:rPr>
              <a:t> em MATLAB</a:t>
            </a:r>
            <a:endParaRPr lang="es-CO" dirty="0"/>
          </a:p>
        </p:txBody>
      </p:sp>
      <p:pic>
        <p:nvPicPr>
          <p:cNvPr id="5" name="Picture 2" descr="Resultado de imagen para ma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017" y="138581"/>
            <a:ext cx="1340783" cy="12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70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1918952" y="4005330"/>
            <a:ext cx="296214" cy="450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3295918" y="4005330"/>
            <a:ext cx="477592" cy="450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615466" y="4005330"/>
            <a:ext cx="845176" cy="450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18952" y="4832752"/>
            <a:ext cx="296214" cy="450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4615466" y="4832752"/>
            <a:ext cx="845176" cy="450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4050405" y="4832752"/>
            <a:ext cx="296214" cy="450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232597" y="3078051"/>
            <a:ext cx="2228045" cy="450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4110"/>
                <a:ext cx="10515600" cy="453653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acessar um bloco de elementos de uma vez, usa-se a notação de dois pontos (:), assim 𝑥(𝑚:𝑛) nos dá todos os elementos desde o m-ésimo até o n-ésimo elemento do vetor 𝑥.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6.5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10.5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br>
                  <a:rPr lang="pt-BR" dirty="0"/>
                </a:br>
                <a:endParaRPr lang="es-CO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6.5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10.5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br>
                  <a:rPr lang="pt-BR" dirty="0"/>
                </a:br>
                <a:endParaRPr lang="es-CO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6.5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10.5</m:t>
                                    </m:r>
                                  </m: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4110"/>
                <a:ext cx="10515600" cy="4536537"/>
              </a:xfrm>
              <a:blipFill>
                <a:blip r:embed="rId2"/>
                <a:stretch>
                  <a:fillRect l="-1043" t="-2151" r="-986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Direcionamento de Vetores no MATLAB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Picture 2" descr="Resultado de imagen para ma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017" y="138581"/>
            <a:ext cx="1340783" cy="12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36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6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Matrices em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286"/>
                <a:ext cx="10515600" cy="5248697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3.3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−0.4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b="0" dirty="0"/>
              </a:p>
              <a:p>
                <a:pPr marL="0" indent="0">
                  <a:buNone/>
                </a:pPr>
                <a:endParaRPr lang="es-CO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O" dirty="0"/>
                  <a:t>, </a:t>
                </a:r>
                <a:r>
                  <a:rPr lang="es-CO" dirty="0" err="1"/>
                  <a:t>zeros</a:t>
                </a:r>
                <a:r>
                  <a:rPr lang="es-CO" dirty="0"/>
                  <a:t>(3)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O" dirty="0"/>
                  <a:t>, </a:t>
                </a:r>
                <a:r>
                  <a:rPr lang="es-CO" dirty="0" err="1"/>
                  <a:t>ones</a:t>
                </a:r>
                <a:r>
                  <a:rPr lang="es-CO" dirty="0"/>
                  <a:t>(3)</a:t>
                </a:r>
              </a:p>
              <a:p>
                <a:endParaRPr lang="es-CO" dirty="0"/>
              </a:p>
              <a:p>
                <a:r>
                  <a:rPr lang="es-CO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O" dirty="0"/>
                  <a:t>, </a:t>
                </a:r>
                <a:r>
                  <a:rPr lang="es-CO" dirty="0" err="1"/>
                  <a:t>eye</a:t>
                </a:r>
                <a:r>
                  <a:rPr lang="es-CO" dirty="0"/>
                  <a:t>(3)</a:t>
                </a:r>
              </a:p>
              <a:p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286"/>
                <a:ext cx="10515600" cy="5248697"/>
              </a:xfrm>
              <a:blipFill rotWithShape="0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esultado de imagen para ma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017" y="138581"/>
            <a:ext cx="1340783" cy="12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30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696237" y="4623515"/>
            <a:ext cx="759853" cy="11977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983346" y="3374265"/>
            <a:ext cx="2472744" cy="3606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691685" y="1690688"/>
            <a:ext cx="656822" cy="3828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Matrices en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286"/>
                <a:ext cx="10515600" cy="524869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3.3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−0.4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b="0" dirty="0"/>
                  <a:t>, </a:t>
                </a:r>
                <a:r>
                  <a:rPr lang="pt-BR" b="0" dirty="0">
                    <a:solidFill>
                      <a:srgbClr val="FF0000"/>
                    </a:solidFill>
                  </a:rPr>
                  <a:t>z(</a:t>
                </a:r>
                <a:r>
                  <a:rPr lang="pt-BR" b="0" dirty="0" err="1">
                    <a:solidFill>
                      <a:srgbClr val="FF0000"/>
                    </a:solidFill>
                  </a:rPr>
                  <a:t>Linhas,Colunas</a:t>
                </a:r>
                <a:r>
                  <a:rPr lang="pt-BR" b="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3.3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−0.4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3.3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−0.4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286"/>
                <a:ext cx="10515600" cy="52486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esultado de imagen para mat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017" y="138581"/>
            <a:ext cx="1340783" cy="12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75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0000"/>
                </a:solidFill>
              </a:rPr>
              <a:t>Uso</a:t>
            </a:r>
            <a:r>
              <a:rPr dirty="0">
                <a:solidFill>
                  <a:srgbClr val="FF0000"/>
                </a:solidFill>
              </a:rPr>
              <a:t> de </a:t>
            </a:r>
            <a:r>
              <a:rPr dirty="0" err="1">
                <a:solidFill>
                  <a:srgbClr val="FF0000"/>
                </a:solidFill>
              </a:rPr>
              <a:t>Funções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Internas</a:t>
            </a:r>
            <a:endParaRPr lang="es-CO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Como </a:t>
                </a:r>
                <a:r>
                  <a:rPr lang="es-CO" dirty="0" err="1"/>
                  <a:t>estão</a:t>
                </a:r>
                <a:r>
                  <a:rPr lang="es-CO" dirty="0"/>
                  <a:t> definidas as </a:t>
                </a:r>
                <a:r>
                  <a:rPr lang="es-CO" dirty="0" err="1"/>
                  <a:t>funções</a:t>
                </a:r>
                <a:r>
                  <a:rPr lang="es-CO" dirty="0"/>
                  <a:t>?</a:t>
                </a:r>
                <a:br>
                  <a:rPr lang="es-CO" dirty="0"/>
                </a:br>
                <a:br>
                  <a:rPr lang="es-CO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s-CO" dirty="0"/>
              </a:p>
              <a:p>
                <a:pPr marL="0" indent="0" algn="ctr">
                  <a:buNone/>
                </a:pPr>
                <a:r>
                  <a:rPr lang="es-CO" dirty="0">
                    <a:solidFill>
                      <a:srgbClr val="FF0000"/>
                    </a:solidFill>
                  </a:rPr>
                  <a:t>b = </a:t>
                </a:r>
                <a:r>
                  <a:rPr lang="es-CO" dirty="0" err="1">
                    <a:solidFill>
                      <a:srgbClr val="FF0000"/>
                    </a:solidFill>
                  </a:rPr>
                  <a:t>sqrt</a:t>
                </a:r>
                <a:r>
                  <a:rPr lang="es-CO" dirty="0">
                    <a:solidFill>
                      <a:srgbClr val="FF0000"/>
                    </a:solidFill>
                  </a:rPr>
                  <a:t>(x)</a:t>
                </a:r>
              </a:p>
              <a:p>
                <a:pPr marL="0" indent="0" algn="ctr">
                  <a:buNone/>
                </a:pPr>
                <a:endParaRPr lang="es-CO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s-CO" dirty="0">
                  <a:solidFill>
                    <a:srgbClr val="FF0000"/>
                  </a:solidFill>
                </a:endParaRPr>
              </a:p>
              <a:p>
                <a:r>
                  <a:rPr lang="es-CO" dirty="0"/>
                  <a:t>x=16 → </a:t>
                </a:r>
                <a:r>
                  <a:rPr lang="es-CO" dirty="0">
                    <a:solidFill>
                      <a:schemeClr val="accent6">
                        <a:lumMod val="75000"/>
                      </a:schemeClr>
                    </a:solidFill>
                  </a:rPr>
                  <a:t>Escalar</a:t>
                </a:r>
              </a:p>
              <a:p>
                <a:r>
                  <a:rPr lang="es-CO" dirty="0"/>
                  <a:t>x=[4 9 25 12] → </a:t>
                </a:r>
                <a:r>
                  <a:rPr lang="es-CO" dirty="0" err="1">
                    <a:solidFill>
                      <a:schemeClr val="accent6">
                        <a:lumMod val="75000"/>
                      </a:schemeClr>
                    </a:solidFill>
                  </a:rPr>
                  <a:t>Vetor</a:t>
                </a:r>
                <a:endParaRPr lang="es-C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3387144" y="3636444"/>
            <a:ext cx="206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Parâmetro de Saída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154440" y="4185960"/>
            <a:ext cx="225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Nome da Função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873717" y="3636444"/>
            <a:ext cx="223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Parâmetro de Entrada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5154440" y="3129566"/>
            <a:ext cx="473628" cy="38636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tângulo de cantos arredondados 7"/>
          <p:cNvSpPr/>
          <p:nvPr/>
        </p:nvSpPr>
        <p:spPr>
          <a:xfrm>
            <a:off x="6506722" y="3159986"/>
            <a:ext cx="366995" cy="38636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have direita 8"/>
          <p:cNvSpPr/>
          <p:nvPr/>
        </p:nvSpPr>
        <p:spPr>
          <a:xfrm rot="5400000">
            <a:off x="5817127" y="3496365"/>
            <a:ext cx="693291" cy="685898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" name="Conector de seta reta 10"/>
          <p:cNvCxnSpPr>
            <a:stCxn id="8" idx="3"/>
          </p:cNvCxnSpPr>
          <p:nvPr/>
        </p:nvCxnSpPr>
        <p:spPr>
          <a:xfrm>
            <a:off x="6873717" y="3353169"/>
            <a:ext cx="274058" cy="283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523239" y="3374294"/>
            <a:ext cx="631201" cy="2832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5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CAE90-90A7-B3E9-0D2B-826B267D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546"/>
            <a:ext cx="10515600" cy="839832"/>
          </a:xfrm>
        </p:spPr>
        <p:txBody>
          <a:bodyPr/>
          <a:lstStyle/>
          <a:p>
            <a:r>
              <a:rPr lang="es-419" b="1" dirty="0" err="1">
                <a:solidFill>
                  <a:srgbClr val="FF0000"/>
                </a:solidFill>
              </a:rPr>
              <a:t>Funções</a:t>
            </a: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err="1">
                <a:solidFill>
                  <a:srgbClr val="FF0000"/>
                </a:solidFill>
              </a:rPr>
              <a:t>Matematicas</a:t>
            </a:r>
            <a:endParaRPr lang="es-419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Figure 8.1 from An Extension of MATLAB to Continuous Functions and  Operators | Semantic Scholar">
            <a:extLst>
              <a:ext uri="{FF2B5EF4-FFF2-40B4-BE49-F238E27FC236}">
                <a16:creationId xmlns:a16="http://schemas.microsoft.com/office/drawing/2014/main" id="{7B9B3C2E-D794-1B79-8DB1-0846AF17D4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1" y="1956246"/>
            <a:ext cx="4909180" cy="29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8.1 from An Extension of MATLAB to Continuous Functions and  Operators | Semantic Scholar">
            <a:extLst>
              <a:ext uri="{FF2B5EF4-FFF2-40B4-BE49-F238E27FC236}">
                <a16:creationId xmlns:a16="http://schemas.microsoft.com/office/drawing/2014/main" id="{2ABF700E-DC0E-B1F1-DA62-70905DECF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71" y="1956246"/>
            <a:ext cx="6158789" cy="294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53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55CD-0365-4B29-BC02-A1BCF2ED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FF0000"/>
                </a:solidFill>
              </a:rPr>
              <a:t>Gráfico x-y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C4803-BFB6-4779-8B77-0972A3E3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vez definidos os vetores de valores x e y, o MATLAB facilita a criação de gráficos.</a:t>
            </a:r>
          </a:p>
          <a:p>
            <a:r>
              <a:rPr lang="pt-BR" dirty="0"/>
              <a:t>Primeiro, vamos criar os dados x-y. Suponhamos que esses dados foram obtidos na medição de uma função em relação ao tempo</a:t>
            </a:r>
          </a:p>
          <a:p>
            <a:r>
              <a:rPr lang="es-ES" dirty="0"/>
              <a:t>X=0:0.1:10; 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Dados em x (será o tempo)</a:t>
            </a:r>
          </a:p>
          <a:p>
            <a:r>
              <a:rPr lang="es-ES" dirty="0"/>
              <a:t>Y=2*sin(X); 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%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Função Seno dependente do tempo</a:t>
            </a:r>
          </a:p>
          <a:p>
            <a:r>
              <a:rPr lang="es-ES" b="1" dirty="0" err="1"/>
              <a:t>plot</a:t>
            </a:r>
            <a:r>
              <a:rPr lang="es-ES" b="1" dirty="0"/>
              <a:t>(X,Y)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5,5"/>
  <p:tag name="ORIGINALWIDTH" val="2206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d(C_A)}{dt}=\dfrac{F}{V}(C_{Af}-C_A)-k_1C_A-K_3C_A^2$&#10;&#10;\end{document}"/>
  <p:tag name="IGUANATEXSIZE" val="25"/>
  <p:tag name="IGUANATEXCURSOR" val="242"/>
  <p:tag name="TRANSPARENCY" val="Verdadeiro"/>
  <p:tag name="FILENAME" val=""/>
  <p:tag name="INPUTTYPE" val="0"/>
  <p:tag name="LATEXENGINEID" val="0"/>
  <p:tag name="TEMPFOLDER" val="C:\Latex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7,934"/>
  <p:tag name="ORIGINALWIDTH" val="2884,14"/>
  <p:tag name="LATEXADDIN" val="\documentclass{article}&#10;\usepackage[brazil]{babel}&#10;\usepackage[T1]{fontenc}&#10;\usepackage{ae} %incluido&#10;\usepackage{amsmath}&#10;\usepackage{multirow}&#10;\pagestyle{empty}&#10;\begin{document}&#10;&#10;$C_{As}=\dfrac{-\left(k_1+\dfrac{F_s}{V}\right)}{2k_3}+\dfrac{\sqrt{\left(k_1+\dfrac{F_s}{V}\right)^2+4k_3\dfrac{F_s}{V}C_{Afs}}}{2k_3}$&#10;&#10;\end{document}"/>
  <p:tag name="IGUANATEXSIZE" val="25"/>
  <p:tag name="IGUANATEXCURSOR" val="307"/>
  <p:tag name="TRANSPARENCY" val="Verdadeiro"/>
  <p:tag name="FILENAME" val=""/>
  <p:tag name="LATEXENGINEID" val="0"/>
  <p:tag name="TEMPFOLDER" val="C:\temp\"/>
  <p:tag name="LATEXFORMHEIGHT" val="312"/>
  <p:tag name="LATEXFORMWIDTH" val="384"/>
  <p:tag name="LATEXFORMWRAP" val="Verdadei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5,5"/>
  <p:tag name="ORIGINALWIDTH" val="2206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d(C_A)}{dt}=\dfrac{F}{V}(C_{Af}-C_A)-k_1C_A-K_3C_A^2$&#10;&#10;\end{document}"/>
  <p:tag name="IGUANATEXSIZE" val="25"/>
  <p:tag name="IGUANATEXCURSOR" val="242"/>
  <p:tag name="TRANSPARENCY" val="Verdadeiro"/>
  <p:tag name="FILENAME" val=""/>
  <p:tag name="INPUTTYPE" val="0"/>
  <p:tag name="LATEXENGINEID" val="0"/>
  <p:tag name="TEMPFOLDER" val="C:\Latex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5,5"/>
  <p:tag name="ORIGINALWIDTH" val="1837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d(C_B)}{dt}=-\dfrac{F}{V}C_B+k_1C_A-K_2C_B$&#10;&#10;\end{document}"/>
  <p:tag name="IGUANATEXSIZE" val="25"/>
  <p:tag name="IGUANATEXCURSOR" val="232"/>
  <p:tag name="TRANSPARENCY" val="Verdadeiro"/>
  <p:tag name="FILENAME" val=""/>
  <p:tag name="INPUTTYPE" val="0"/>
  <p:tag name="LATEXENGINEID" val="0"/>
  <p:tag name="TEMPFOLDER" val="C:\Latex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1719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0=-\dfrac{F_s}{V}C_{Bs}+k_1C_{As}-K_2C_{Bs}$&#10;&#10;\end{document}"/>
  <p:tag name="IGUANATEXSIZE" val="25"/>
  <p:tag name="IGUANATEXCURSOR" val="226"/>
  <p:tag name="TRANSPARENCY" val="Verdadeiro"/>
  <p:tag name="FILENAME" val=""/>
  <p:tag name="INPUTTYPE" val="0"/>
  <p:tag name="LATEXENGINEID" val="0"/>
  <p:tag name="TEMPFOLDER" val="C:\Latex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4,75"/>
  <p:tag name="ORIGINALWIDTH" val="873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Bs}=\dfrac{k_1C_{As}}{\dfrac{F_s}{V}+K_2}$&#10;&#10;\end{document}"/>
  <p:tag name="IGUANATEXSIZE" val="25"/>
  <p:tag name="IGUANATEXCURSOR" val="227"/>
  <p:tag name="TRANSPARENCY" val="Verdadeiro"/>
  <p:tag name="FILENAME" val=""/>
  <p:tag name="INPUTTYPE" val="0"/>
  <p:tag name="LATEXENGINEID" val="0"/>
  <p:tag name="TEMPFOLDER" val="C:\Latex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7,934"/>
  <p:tag name="ORIGINALWIDTH" val="2884,14"/>
  <p:tag name="LATEXADDIN" val="\documentclass{article}&#10;\usepackage[brazil]{babel}&#10;\usepackage[T1]{fontenc}&#10;\usepackage{ae} %incluido&#10;\usepackage{amsmath}&#10;\usepackage{multirow}&#10;\pagestyle{empty}&#10;\begin{document}&#10;&#10;$C_{As}=\dfrac{-\left(k_1+\dfrac{F_s}{V}\right)}{2k_3}+\dfrac{\sqrt{\left(k_1+\dfrac{F_s}{V}\right)^2+4k_3\dfrac{F_s}{V}C_{Afs}}}{2k_3}$&#10;&#10;\end{document}"/>
  <p:tag name="IGUANATEXSIZE" val="25"/>
  <p:tag name="IGUANATEXCURSOR" val="307"/>
  <p:tag name="TRANSPARENCY" val="Verdadeiro"/>
  <p:tag name="FILENAME" val=""/>
  <p:tag name="LATEXENGINEID" val="0"/>
  <p:tag name="TEMPFOLDER" val="C:\temp\"/>
  <p:tag name="LATEXFORMHEIGHT" val="312"/>
  <p:tag name="LATEXFORMWIDTH" val="384"/>
  <p:tag name="LATEXFORMWRAP" val="Verdadei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8"/>
  <p:tag name="ORIGINALWIDTH" val="2609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As}=\dfrac{-\left(k_1+\dfrac{F_s}{V}\right)}{2k_3}+\dfrac{\sqrt{\left(k_1+\dfrac{F_s}{V}\right)^2+4k_3\dfrac{F_s}{V}}}{2k_3}$&#10;&#10;\end{document}"/>
  <p:tag name="IGUANATEXSIZE" val="25"/>
  <p:tag name="IGUANATEXCURSOR" val="310"/>
  <p:tag name="TRANSPARENCY" val="Verdadeiro"/>
  <p:tag name="FILENAME" val=""/>
  <p:tag name="INPUTTYPE" val="0"/>
  <p:tag name="LATEXENGINEID" val="0"/>
  <p:tag name="TEMPFOLDER" val="C:\Latex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4,75"/>
  <p:tag name="ORIGINALWIDTH" val="873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Bs}=\dfrac{k_1C_{As}}{\dfrac{F_s}{V}+K_2}$&#10;&#10;\end{document}"/>
  <p:tag name="IGUANATEXSIZE" val="25"/>
  <p:tag name="IGUANATEXCURSOR" val="227"/>
  <p:tag name="TRANSPARENCY" val="Verdadeiro"/>
  <p:tag name="FILENAME" val=""/>
  <p:tag name="INPUTTYPE" val="0"/>
  <p:tag name="LATEXENGINEID" val="0"/>
  <p:tag name="TEMPFOLDER" val="C:\Latex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3,75"/>
  <p:tag name="ORIGINALWIDTH" val="833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&#10;$k_1=5/6\ l/min$&#10;&#10;$k_2=5/3\ l/min$&#10;&#10;$k_3=1/6\ l/min$&#10;&#10;\end{document}"/>
  <p:tag name="IGUANATEXSIZE" val="25"/>
  <p:tag name="IGUANATEXCURSOR" val="227"/>
  <p:tag name="TRANSPARENCY" val="Verdadeiro"/>
  <p:tag name="FILENAME" val=""/>
  <p:tag name="INPUTTYPE" val="0"/>
  <p:tag name="LATEXENGINEID" val="0"/>
  <p:tag name="TEMPFOLDER" val="C:\Latex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600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F_s}{V}=0:10$&#10;&#10;\end{document}"/>
  <p:tag name="IGUANATEXSIZE" val="25"/>
  <p:tag name="IGUANATEXCURSOR" val="202"/>
  <p:tag name="TRANSPARENCY" val="Verdadeiro"/>
  <p:tag name="FILENAME" val=""/>
  <p:tag name="INPUTTYPE" val="0"/>
  <p:tag name="LATEXENGINEID" val="0"/>
  <p:tag name="TEMPFOLDER" val="C:\Latex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5,5"/>
  <p:tag name="ORIGINALWIDTH" val="1837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d(C_B)}{dt}=-\dfrac{F}{V}C_B+k_1C_A-K_2C_B$&#10;&#10;\end{document}"/>
  <p:tag name="IGUANATEXSIZE" val="25"/>
  <p:tag name="IGUANATEXCURSOR" val="232"/>
  <p:tag name="TRANSPARENCY" val="Verdadeiro"/>
  <p:tag name="FILENAME" val=""/>
  <p:tag name="INPUTTYPE" val="0"/>
  <p:tag name="LATEXENGINEID" val="0"/>
  <p:tag name="TEMPFOLDER" val="C:\Latex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1265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F_s}{V}=\dfrac{4}{7}=0.5714min^{-1}$&#10;&#10;\end{document}"/>
  <p:tag name="IGUANATEXSIZE" val="25"/>
  <p:tag name="IGUANATEXCURSOR" val="216"/>
  <p:tag name="TRANSPARENCY" val="Verdadeiro"/>
  <p:tag name="FILENAME" val=""/>
  <p:tag name="INPUTTYPE" val="0"/>
  <p:tag name="LATEXENGINEID" val="0"/>
  <p:tag name="TEMPFOLDER" val="C:\Latex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1007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F_s}{V}=2.8744min^{-1}$&#10;&#10;\end{document}"/>
  <p:tag name="IGUANATEXSIZE" val="25"/>
  <p:tag name="IGUANATEXCURSOR" val="212"/>
  <p:tag name="TRANSPARENCY" val="Verdadeiro"/>
  <p:tag name="FILENAME" val=""/>
  <p:tag name="INPUTTYPE" val="0"/>
  <p:tag name="LATEXENGINEID" val="0"/>
  <p:tag name="TEMPFOLDER" val="C:\Latex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1007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F_s}{V}=1.2921min^{-1}$&#10;&#10;\end{document}"/>
  <p:tag name="IGUANATEXSIZE" val="25"/>
  <p:tag name="IGUANATEXCURSOR" val="212"/>
  <p:tag name="TRANSPARENCY" val="Verdadeiro"/>
  <p:tag name="FILENAME" val=""/>
  <p:tag name="INPUTTYPE" val="0"/>
  <p:tag name="LATEXENGINEID" val="0"/>
  <p:tag name="TEMPFOLDER" val="C:\Latex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2,5"/>
  <p:tag name="ORIGINALWIDTH" val="720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ot{x}=Ax+Bu$&#10;&#10;$y=Cx$&#10;&#10;\end{document}"/>
  <p:tag name="IGUANATEXSIZE" val="25"/>
  <p:tag name="IGUANATEXCURSOR" val="204"/>
  <p:tag name="TRANSPARENCY" val="Verdadeiro"/>
  <p:tag name="FILENAME" val=""/>
  <p:tag name="INPUTTYPE" val="0"/>
  <p:tag name="LATEXENGINEID" val="0"/>
  <p:tag name="TEMPFOLDER" val="C:\Latex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25"/>
  <p:tag name="ORIGINALWIDTH" val="545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x_1=C_A$&#10;&#10;$\dot{x}_1=\dfrac{dC_A}{dt}$&#10;&#10;$x_2=C_B$&#10;&#10;$\dot{x}_2=\dfrac{dC_B}{dt}$&#10;&#10;$u= F/V$&#10;&#10;\end{document}"/>
  <p:tag name="IGUANATEXSIZE" val="25"/>
  <p:tag name="IGUANATEXCURSOR" val="271"/>
  <p:tag name="TRANSPARENCY" val="Verdadeiro"/>
  <p:tag name="FILENAME" val=""/>
  <p:tag name="INPUTTYPE" val="0"/>
  <p:tag name="LATEXENGINEID" val="0"/>
  <p:tag name="TEMPFOLDER" val="C:\Latex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1,5"/>
  <p:tag name="ORIGINALWIDTH" val="3294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d(C_A)}{dt}=f_1(C_A,C_B,F/V)=\dfrac{F}{V}(C_{Af}-C_A)-k_1C_A-K_3C_A^2$&#10;&#10;$\dfrac{d(C_B)}{dt}=f_2(C_A,C_B,F/V)=-\dfrac{F}{V}C_B+k_1C_A-K_2C_B$&#10;&#10;\end{document}"/>
  <p:tag name="IGUANATEXSIZE" val="25"/>
  <p:tag name="IGUANATEXCURSOR" val="329"/>
  <p:tag name="TRANSPARENCY" val="Verdadeiro"/>
  <p:tag name="FILENAME" val=""/>
  <p:tag name="INPUTTYPE" val="0"/>
  <p:tag name="LATEXENGINEID" val="0"/>
  <p:tag name="TEMPFOLDER" val="C:\Latex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96,25"/>
  <p:tag name="ORIGINALWIDTH" val="545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x_1=C_A$&#10;&#10;$\dot{x}_1=\dfrac{dC_A}{dt}$&#10;&#10;$x_2=C_B$&#10;&#10;$\dot{x}_2=\dfrac{dC_B}{dt}$&#10;&#10;$u= F/V$&#10;&#10;\end{document}"/>
  <p:tag name="IGUANATEXSIZE" val="25"/>
  <p:tag name="IGUANATEXCURSOR" val="271"/>
  <p:tag name="TRANSPARENCY" val="Verdadeiro"/>
  <p:tag name="FILENAME" val=""/>
  <p:tag name="INPUTTYPE" val="0"/>
  <p:tag name="LATEXENGINEID" val="0"/>
  <p:tag name="TEMPFOLDER" val="C:\Latex\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1,5"/>
  <p:tag name="ORIGINALWIDTH" val="3294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d(C_A)}{dt}=f_1(C_A,C_B,F/V)=\dfrac{F}{V}(C_{Af}-C_A)-k_1C_A-K_3C_A^2$&#10;&#10;$\dfrac{d(C_B)}{dt}=f_2(C_A,C_B,F/V)=-\dfrac{F}{V}C_B+k_1C_A-K_2C_B$&#10;&#10;\end{document}"/>
  <p:tag name="IGUANATEXSIZE" val="25"/>
  <p:tag name="IGUANATEXCURSOR" val="329"/>
  <p:tag name="TRANSPARENCY" val="Verdadeiro"/>
  <p:tag name="FILENAME" val=""/>
  <p:tag name="INPUTTYPE" val="0"/>
  <p:tag name="LATEXENGINEID" val="0"/>
  <p:tag name="TEMPFOLDER" val="C:\Latex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01,25"/>
  <p:tag name="ORIGINALWIDTH" val="1694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A=\begin{bmatrix}&#10;\dfrac{\partial f_1}{\partial x_1} &amp; \dfrac{\partial f_1}{\partial x_2}\\ \\&#10;\dfrac{\partial f_2}{\partial x_1} &amp; \dfrac{\partial f_2}{\partial x_2}&#10;\end{bmatrix},B=\begin{bmatrix}&#10;\dfrac{\partial f_1}{\partial u} \\ \\&#10;\dfrac{\partial f_2}{\partial u}&#10;\end{bmatrix}$&#10;&#10;\end{document}"/>
  <p:tag name="IGUANATEXSIZE" val="25"/>
  <p:tag name="IGUANATEXCURSOR" val="467"/>
  <p:tag name="TRANSPARENCY" val="Verdadeiro"/>
  <p:tag name="FILENAME" val=""/>
  <p:tag name="INPUTTYPE" val="0"/>
  <p:tag name="LATEXENGINEID" val="0"/>
  <p:tag name="TEMPFOLDER" val="C:\Latex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,75"/>
  <p:tag name="ORIGINALWIDTH" val="1830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A_{11}=\dfrac{\partial f_1}{\partial x_1}=-\dfrac{F_s}{V}-k_1-2k_3C_{As}$&#10;&#10;\end{document}"/>
  <p:tag name="IGUANATEXSIZE" val="25"/>
  <p:tag name="IGUANATEXCURSOR" val="255"/>
  <p:tag name="TRANSPARENCY" val="Verdadeiro"/>
  <p:tag name="FILENAME" val=""/>
  <p:tag name="INPUTTYPE" val="0"/>
  <p:tag name="LATEXENGINEID" val="0"/>
  <p:tag name="TEMPFOLDER" val="C:\Latex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3,5"/>
  <p:tag name="ORIGINALWIDTH" val="672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A\overset{k_1}{\rightarrow}B\overset{k_2}{\rightarrow}C$&#10;&#10;$2A\overset{k_3}{\rightarrow}D$&#10;&#10;\end{document}"/>
  <p:tag name="IGUANATEXSIZE" val="25"/>
  <p:tag name="IGUANATEXCURSOR" val="271"/>
  <p:tag name="TRANSPARENCY" val="Verdadeiro"/>
  <p:tag name="FILENAME" val=""/>
  <p:tag name="INPUTTYPE" val="0"/>
  <p:tag name="LATEXENGINEID" val="0"/>
  <p:tag name="TEMPFOLDER" val="C:\Latex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,75"/>
  <p:tag name="ORIGINALWIDTH" val="815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A_{12}=\dfrac{\partial f_1}{\partial x_2}=0$&#10;&#10;\end{document}"/>
  <p:tag name="IGUANATEXSIZE" val="25"/>
  <p:tag name="IGUANATEXCURSOR" val="226"/>
  <p:tag name="TRANSPARENCY" val="Verdadeiro"/>
  <p:tag name="FILENAME" val=""/>
  <p:tag name="INPUTTYPE" val="0"/>
  <p:tag name="LATEXENGINEID" val="0"/>
  <p:tag name="TEMPFOLDER" val="C:\Latex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,75"/>
  <p:tag name="ORIGINALWIDTH" val="864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A_{21}=\dfrac{\partial f_2}{\partial x_1}=k_1$&#10;&#10;\end{document}"/>
  <p:tag name="IGUANATEXSIZE" val="25"/>
  <p:tag name="IGUANATEXCURSOR" val="228"/>
  <p:tag name="TRANSPARENCY" val="Verdadeiro"/>
  <p:tag name="FILENAME" val=""/>
  <p:tag name="INPUTTYPE" val="0"/>
  <p:tag name="LATEXENGINEID" val="0"/>
  <p:tag name="TEMPFOLDER" val="C:\Latex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,75"/>
  <p:tag name="ORIGINALWIDTH" val="1278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A_{22}=\dfrac{\partial f_2}{\partial x_2}=-\dfrac{F_s}{V}-k_2$&#10;&#10;\end{document}"/>
  <p:tag name="IGUANATEXSIZE" val="25"/>
  <p:tag name="IGUANATEXCURSOR" val="244"/>
  <p:tag name="TRANSPARENCY" val="Verdadeiro"/>
  <p:tag name="FILENAME" val=""/>
  <p:tag name="INPUTTYPE" val="0"/>
  <p:tag name="LATEXENGINEID" val="0"/>
  <p:tag name="TEMPFOLDER" val="C:\Latex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25"/>
  <p:tag name="ORIGINALWIDTH" val="1379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B_{11}=\dfrac{\partial f_1}{\partial u}=C_{Afs}-C_{As}$&#10;&#10;\end{document}"/>
  <p:tag name="IGUANATEXSIZE" val="25"/>
  <p:tag name="IGUANATEXCURSOR" val="237"/>
  <p:tag name="TRANSPARENCY" val="Verdadeiro"/>
  <p:tag name="FILENAME" val=""/>
  <p:tag name="INPUTTYPE" val="0"/>
  <p:tag name="LATEXENGINEID" val="0"/>
  <p:tag name="TEMPFOLDER" val="C:\Latex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25"/>
  <p:tag name="ORIGINALWIDTH" val="1053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B_{21}=\dfrac{\partial f_2}{\partial u}=-C_{Bs}$&#10;&#10;\end{document}"/>
  <p:tag name="IGUANATEXSIZE" val="25"/>
  <p:tag name="IGUANATEXCURSOR" val="230"/>
  <p:tag name="TRANSPARENCY" val="Verdadeiro"/>
  <p:tag name="FILENAME" val=""/>
  <p:tag name="INPUTTYPE" val="0"/>
  <p:tag name="LATEXENGINEID" val="0"/>
  <p:tag name="TEMPFOLDER" val="C:\Latex\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0,5"/>
  <p:tag name="ORIGINALWIDTH" val="3286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ot{x}=\begin{bmatrix}&#10;-\dfrac{F_s}{V}-k_1-2k_3C_{As} &amp;0\\ \\&#10;k_1 &amp; -\dfrac{F_s}{V}-k_2&#10;\end{bmatrix}x+\begin{bmatrix}&#10;C_{Afs}-C_{As} \\ \\&#10;-C_{Bs}&#10;\end{bmatrix}u$&#10;&#10;$y=\begin{bmatrix}&#10;0&amp;1&#10;\end{bmatrix}x$&#10;&#10;\end{document}"/>
  <p:tag name="IGUANATEXSIZE" val="25"/>
  <p:tag name="IGUANATEXCURSOR" val="386"/>
  <p:tag name="TRANSPARENCY" val="Verdadeiro"/>
  <p:tag name="FILENAME" val=""/>
  <p:tag name="INPUTTYPE" val="0"/>
  <p:tag name="LATEXENGINEID" val="0"/>
  <p:tag name="TEMPFOLDER" val="C:\Latex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3,75"/>
  <p:tag name="ORIGINALWIDTH" val="833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&#10;$k_1=5/6\ l/min$&#10;&#10;$k_2=5/3\ l/min$&#10;&#10;$k_3=1/6\ l/min$&#10;&#10;\end{document}"/>
  <p:tag name="IGUANATEXSIZE" val="25"/>
  <p:tag name="IGUANATEXCURSOR" val="227"/>
  <p:tag name="TRANSPARENCY" val="Verdadeiro"/>
  <p:tag name="FILENAME" val=""/>
  <p:tag name="INPUTTYPE" val="0"/>
  <p:tag name="LATEXENGINEID" val="0"/>
  <p:tag name="TEMPFOLDER" val="C:\Latex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,5"/>
  <p:tag name="ORIGINALWIDTH" val="1071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Af}=10\ mol/litro$&#10;&#10;\end{document}"/>
  <p:tag name="IGUANATEXSIZE" val="25"/>
  <p:tag name="IGUANATEXCURSOR" val="202"/>
  <p:tag name="TRANSPARENCY" val="Verdadeiro"/>
  <p:tag name="FILENAME" val=""/>
  <p:tag name="INPUTTYPE" val="0"/>
  <p:tag name="LATEXENGINEID" val="0"/>
  <p:tag name="TEMPFOLDER" val="C:\Latex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1265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F_s}{V}=\dfrac{4}{7}=0.5714min^{-1}$&#10;&#10;\end{document}"/>
  <p:tag name="IGUANATEXSIZE" val="25"/>
  <p:tag name="IGUANATEXCURSOR" val="216"/>
  <p:tag name="TRANSPARENCY" val="Verdadeiro"/>
  <p:tag name="FILENAME" val=""/>
  <p:tag name="INPUTTYPE" val="0"/>
  <p:tag name="LATEXENGINEID" val="0"/>
  <p:tag name="TEMPFOLDER" val="C:\Latex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8"/>
  <p:tag name="ORIGINALWIDTH" val="2609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As}=\dfrac{-\left(k_1+\dfrac{F_s}{V}\right)}{2k_3}+\dfrac{\sqrt{\left(k_1+\dfrac{F_s}{V}\right)^2+4k_3\dfrac{F_s}{V}}}{2k_3}$&#10;&#10;\end{document}"/>
  <p:tag name="IGUANATEXSIZE" val="25"/>
  <p:tag name="IGUANATEXCURSOR" val="310"/>
  <p:tag name="TRANSPARENCY" val="Verdadeiro"/>
  <p:tag name="FILENAME" val=""/>
  <p:tag name="INPUTTYPE" val="0"/>
  <p:tag name="LATEXENGINEID" val="0"/>
  <p:tag name="TEMPFOLDER" val="C:\Latex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3,75"/>
  <p:tag name="ORIGINALWIDTH" val="833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&#10;$k_1=5/6\ l/min$&#10;&#10;$k_2=5/3\ l/min$&#10;&#10;$k_3=1/6\ l/min$&#10;&#10;\end{document}"/>
  <p:tag name="IGUANATEXSIZE" val="25"/>
  <p:tag name="IGUANATEXCURSOR" val="227"/>
  <p:tag name="TRANSPARENCY" val="Verdadeiro"/>
  <p:tag name="FILENAME" val=""/>
  <p:tag name="INPUTTYPE" val="0"/>
  <p:tag name="LATEXENGINEID" val="0"/>
  <p:tag name="TEMPFOLDER" val="C:\Latex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90"/>
  <p:tag name="ORIGINALWIDTH" val="2898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As}=\dfrac{-\left(5/6+4/7\right)}{2(1/6)}+\dfrac{\sqrt{\left(5/6+4/7\right)^2+4(1/6)(4/7)}}{2(1/6)}$&#10;&#10;\end{document}"/>
  <p:tag name="IGUANATEXSIZE" val="25"/>
  <p:tag name="IGUANATEXCURSOR" val="285"/>
  <p:tag name="TRANSPARENCY" val="Verdadeiro"/>
  <p:tag name="FILENAME" val=""/>
  <p:tag name="INPUTTYPE" val="0"/>
  <p:tag name="LATEXENGINEID" val="0"/>
  <p:tag name="TEMPFOLDER" val="C:\Latex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,25"/>
  <p:tag name="ORIGINALWIDTH" val="702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As}=3\dfrac{mol}{litro}$&#10;&#10;\end{document}"/>
  <p:tag name="IGUANATEXSIZE" val="25"/>
  <p:tag name="IGUANATEXCURSOR" val="209"/>
  <p:tag name="TRANSPARENCY" val="Verdadeiro"/>
  <p:tag name="FILENAME" val=""/>
  <p:tag name="INPUTTYPE" val="0"/>
  <p:tag name="LATEXENGINEID" val="0"/>
  <p:tag name="TEMPFOLDER" val="C:\Latex\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0,5"/>
  <p:tag name="ORIGINALWIDTH" val="3286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ot{x}=\begin{bmatrix}&#10;-\dfrac{F_s}{V}-k_1-2k_3C_{As} &amp;0\\ \\&#10;k_1 &amp; -\dfrac{F_s}{V}-k_2&#10;\end{bmatrix}x+\begin{bmatrix}&#10;C_{Afs}-C_{As} \\ \\&#10;-C_{Bs}&#10;\end{bmatrix}u$&#10;&#10;$y=\begin{bmatrix}&#10;0&amp;1&#10;\end{bmatrix}x$&#10;&#10;\end{document}"/>
  <p:tag name="IGUANATEXSIZE" val="25"/>
  <p:tag name="IGUANATEXCURSOR" val="386"/>
  <p:tag name="TRANSPARENCY" val="Verdadeiro"/>
  <p:tag name="FILENAME" val=""/>
  <p:tag name="INPUTTYPE" val="0"/>
  <p:tag name="LATEXENGINEID" val="0"/>
  <p:tag name="TEMPFOLDER" val="C:\Latex\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3,75"/>
  <p:tag name="ORIGINALWIDTH" val="833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&#10;$k_1=5/6\ l/min$&#10;&#10;$k_2=5/3\ l/min$&#10;&#10;$k_3=1/6\ l/min$&#10;&#10;\end{document}"/>
  <p:tag name="IGUANATEXSIZE" val="25"/>
  <p:tag name="IGUANATEXCURSOR" val="227"/>
  <p:tag name="TRANSPARENCY" val="Verdadeiro"/>
  <p:tag name="FILENAME" val=""/>
  <p:tag name="INPUTTYPE" val="0"/>
  <p:tag name="LATEXENGINEID" val="0"/>
  <p:tag name="TEMPFOLDER" val="C:\Latex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,5"/>
  <p:tag name="ORIGINALWIDTH" val="1071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Af}=10\ mol/litro$&#10;&#10;\end{document}"/>
  <p:tag name="IGUANATEXSIZE" val="25"/>
  <p:tag name="IGUANATEXCURSOR" val="202"/>
  <p:tag name="TRANSPARENCY" val="Verdadeiro"/>
  <p:tag name="FILENAME" val=""/>
  <p:tag name="INPUTTYPE" val="0"/>
  <p:tag name="LATEXENGINEID" val="0"/>
  <p:tag name="TEMPFOLDER" val="C:\Latex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1265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F_s}{V}=\dfrac{4}{7}=0.5714min^{-1}$&#10;&#10;\end{document}"/>
  <p:tag name="IGUANATEXSIZE" val="25"/>
  <p:tag name="IGUANATEXCURSOR" val="216"/>
  <p:tag name="TRANSPARENCY" val="Verdadeiro"/>
  <p:tag name="FILENAME" val=""/>
  <p:tag name="INPUTTYPE" val="0"/>
  <p:tag name="LATEXENGINEID" val="0"/>
  <p:tag name="TEMPFOLDER" val="C:\Latex\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,25"/>
  <p:tag name="ORIGINALWIDTH" val="702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As}=3\dfrac{mol}{litro}$&#10;&#10;\end{document}"/>
  <p:tag name="IGUANATEXSIZE" val="25"/>
  <p:tag name="IGUANATEXCURSOR" val="209"/>
  <p:tag name="TRANSPARENCY" val="Verdadeiro"/>
  <p:tag name="FILENAME" val=""/>
  <p:tag name="INPUTTYPE" val="0"/>
  <p:tag name="LATEXENGINEID" val="0"/>
  <p:tag name="TEMPFOLDER" val="C:\Latex\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14,75"/>
  <p:tag name="ORIGINALWIDTH" val="873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Bs}=\dfrac{k_1C_{As}}{\dfrac{F_s}{V}+K_2}$&#10;&#10;\end{document}"/>
  <p:tag name="IGUANATEXSIZE" val="25"/>
  <p:tag name="IGUANATEXCURSOR" val="227"/>
  <p:tag name="TRANSPARENCY" val="Verdadeiro"/>
  <p:tag name="FILENAME" val=""/>
  <p:tag name="INPUTTYPE" val="0"/>
  <p:tag name="LATEXENGINEID" val="0"/>
  <p:tag name="TEMPFOLDER" val="C:\Latex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4,75"/>
  <p:tag name="ORIGINALWIDTH" val="922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Bs}=\dfrac{3(5/6)}{4/7+5/3}$&#10;&#10;\end{document}"/>
  <p:tag name="IGUANATEXSIZE" val="25"/>
  <p:tag name="IGUANATEXCURSOR" val="213"/>
  <p:tag name="TRANSPARENCY" val="Verdadeiro"/>
  <p:tag name="FILENAME" val=""/>
  <p:tag name="INPUTTYPE" val="0"/>
  <p:tag name="LATEXENGINEID" val="0"/>
  <p:tag name="TEMPFOLDER" val="C:\Latex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,25"/>
  <p:tag name="ORIGINALWIDTH" val="927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Bs}=1.117\dfrac{mol}{litro}$&#10;&#10;\end{document}"/>
  <p:tag name="IGUANATEXSIZE" val="25"/>
  <p:tag name="IGUANATEXCURSOR" val="213"/>
  <p:tag name="TRANSPARENCY" val="Verdadeiro"/>
  <p:tag name="FILENAME" val=""/>
  <p:tag name="INPUTTYPE" val="0"/>
  <p:tag name="LATEXENGINEID" val="0"/>
  <p:tag name="TEMPFOLDER" val="C:\Latex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,5"/>
  <p:tag name="ORIGINALWIDTH" val="1071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Af}=10\ mol/litro$&#10;&#10;\end{document}"/>
  <p:tag name="IGUANATEXSIZE" val="25"/>
  <p:tag name="IGUANATEXCURSOR" val="202"/>
  <p:tag name="TRANSPARENCY" val="Verdadeiro"/>
  <p:tag name="FILENAME" val=""/>
  <p:tag name="INPUTTYPE" val="0"/>
  <p:tag name="LATEXENGINEID" val="0"/>
  <p:tag name="TEMPFOLDER" val="C:\Latex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0,5"/>
  <p:tag name="ORIGINALWIDTH" val="3286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ot{x}=\begin{bmatrix}&#10;-\dfrac{F_s}{V}-k_1-2k_3C_{As} &amp;0\\ \\&#10;k_1 &amp; -\dfrac{F_s}{V}-k_2&#10;\end{bmatrix}x+\begin{bmatrix}&#10;C_{Afs}-C_{As} \\ \\&#10;-C_{Bs}&#10;\end{bmatrix}u$&#10;&#10;$y=\begin{bmatrix}&#10;0&amp;1&#10;\end{bmatrix}x$&#10;&#10;\end{document}"/>
  <p:tag name="IGUANATEXSIZE" val="25"/>
  <p:tag name="IGUANATEXCURSOR" val="386"/>
  <p:tag name="TRANSPARENCY" val="Verdadeiro"/>
  <p:tag name="FILENAME" val=""/>
  <p:tag name="INPUTTYPE" val="0"/>
  <p:tag name="LATEXENGINEID" val="0"/>
  <p:tag name="TEMPFOLDER" val="C:\Latex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3,75"/>
  <p:tag name="ORIGINALWIDTH" val="833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&#10;$k_1=5/6\ l/min$&#10;&#10;$k_2=5/3\ l/min$&#10;&#10;$k_3=1/6\ l/min$&#10;&#10;\end{document}"/>
  <p:tag name="IGUANATEXSIZE" val="25"/>
  <p:tag name="IGUANATEXCURSOR" val="227"/>
  <p:tag name="TRANSPARENCY" val="Verdadeiro"/>
  <p:tag name="FILENAME" val=""/>
  <p:tag name="INPUTTYPE" val="0"/>
  <p:tag name="LATEXENGINEID" val="0"/>
  <p:tag name="TEMPFOLDER" val="C:\Latex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,5"/>
  <p:tag name="ORIGINALWIDTH" val="1071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Af}=10\ mol/litro$&#10;&#10;\end{document}"/>
  <p:tag name="IGUANATEXSIZE" val="25"/>
  <p:tag name="IGUANATEXCURSOR" val="202"/>
  <p:tag name="TRANSPARENCY" val="Verdadeiro"/>
  <p:tag name="FILENAME" val=""/>
  <p:tag name="INPUTTYPE" val="0"/>
  <p:tag name="LATEXENGINEID" val="0"/>
  <p:tag name="TEMPFOLDER" val="C:\Latex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1265,2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F_s}{V}=\dfrac{4}{7}=0.5714min^{-1}$&#10;&#10;\end{document}"/>
  <p:tag name="IGUANATEXSIZE" val="25"/>
  <p:tag name="IGUANATEXCURSOR" val="216"/>
  <p:tag name="TRANSPARENCY" val="Verdadeiro"/>
  <p:tag name="FILENAME" val=""/>
  <p:tag name="INPUTTYPE" val="0"/>
  <p:tag name="LATEXENGINEID" val="0"/>
  <p:tag name="TEMPFOLDER" val="C:\Latex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,25"/>
  <p:tag name="ORIGINALWIDTH" val="702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As}=3\dfrac{mol}{litro}$&#10;&#10;\end{document}"/>
  <p:tag name="IGUANATEXSIZE" val="25"/>
  <p:tag name="IGUANATEXCURSOR" val="209"/>
  <p:tag name="TRANSPARENCY" val="Verdadeiro"/>
  <p:tag name="FILENAME" val=""/>
  <p:tag name="INPUTTYPE" val="0"/>
  <p:tag name="LATEXENGINEID" val="0"/>
  <p:tag name="TEMPFOLDER" val="C:\Latex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,25"/>
  <p:tag name="ORIGINALWIDTH" val="927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_{Bs}=1.117\dfrac{mol}{litro}$&#10;&#10;\end{document}"/>
  <p:tag name="IGUANATEXSIZE" val="25"/>
  <p:tag name="IGUANATEXCURSOR" val="213"/>
  <p:tag name="TRANSPARENCY" val="Verdadeiro"/>
  <p:tag name="FILENAME" val=""/>
  <p:tag name="INPUTTYPE" val="0"/>
  <p:tag name="LATEXENGINEID" val="0"/>
  <p:tag name="TEMPFOLDER" val="C:\Latex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1,25"/>
  <p:tag name="ORIGINALWIDTH" val="2289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ot{x}=\begin{bmatrix}&#10;-2.4048 &amp;0\\ \\&#10;0.8333 &amp; -2.2381&#10;\end{bmatrix}x+\begin{bmatrix}&#10;7 \\ \\&#10;-1.117&#10;\end{bmatrix}u$&#10;&#10;$y=\begin{bmatrix}&#10;0&amp;1&#10;\end{bmatrix}x$&#10;&#10;\end{document}"/>
  <p:tag name="IGUANATEXSIZE" val="25"/>
  <p:tag name="IGUANATEXCURSOR" val="340"/>
  <p:tag name="TRANSPARENCY" val="Verdadeiro"/>
  <p:tag name="FILENAME" val=""/>
  <p:tag name="INPUTTYPE" val="0"/>
  <p:tag name="LATEXENGINEID" val="0"/>
  <p:tag name="TEMPFOLDER" val="C:\Latex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,75"/>
  <p:tag name="ORIGINALWIDTH" val="1597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G(s)=\dfrac{-1.117s+3.1472}{s^2+4.6429s+5.3821}$&#10;&#10;\end{document}"/>
  <p:tag name="IGUANATEXSIZE" val="25"/>
  <p:tag name="IGUANATEXCURSOR" val="230"/>
  <p:tag name="TRANSPARENCY" val="Verdadeiro"/>
  <p:tag name="FILENAME" val=""/>
  <p:tag name="INPUTTYPE" val="0"/>
  <p:tag name="LATEXENGINEID" val="0"/>
  <p:tag name="TEMPFOLDER" val="C:\Latex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,25"/>
  <p:tag name="ORIGINALWIDTH" val="1204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G(s)=C(sI-A)^{-1}B$&#10;&#10;\end{document}"/>
  <p:tag name="IGUANATEXSIZE" val="25"/>
  <p:tag name="IGUANATEXCURSOR" val="201"/>
  <p:tag name="TRANSPARENCY" val="Verdadeiro"/>
  <p:tag name="FILENAME" val=""/>
  <p:tag name="INPUTTYPE" val="0"/>
  <p:tag name="LATEXENGINEID" val="0"/>
  <p:tag name="TEMPFOLDER" val="C:\Latex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1317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ero=\dfrac{3.1472}{1.117}=2.8175$&#10;&#10;\end{document}"/>
  <p:tag name="IGUANATEXSIZE" val="25"/>
  <p:tag name="IGUANATEXCURSOR" val="216"/>
  <p:tag name="TRANSPARENCY" val="Verdadeiro"/>
  <p:tag name="FILENAME" val=""/>
  <p:tag name="INPUTTYPE" val="0"/>
  <p:tag name="LATEXENGINEID" val="0"/>
  <p:tag name="TEMPFOLDER" val="C:\Latex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5,5"/>
  <p:tag name="ORIGINALWIDTH" val="2206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d(C_A)}{dt}=\dfrac{F}{V}(C_{Af}-C_A)-k_1C_A-K_3C_A^2$&#10;&#10;\end{document}"/>
  <p:tag name="IGUANATEXSIZE" val="25"/>
  <p:tag name="IGUANATEXCURSOR" val="242"/>
  <p:tag name="TRANSPARENCY" val="Verdadeiro"/>
  <p:tag name="FILENAME" val=""/>
  <p:tag name="INPUTTYPE" val="0"/>
  <p:tag name="LATEXENGINEID" val="0"/>
  <p:tag name="TEMPFOLDER" val="C:\Latex\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11,25"/>
  <p:tag name="ORIGINALWIDTH" val="2289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ot{x}=\begin{bmatrix}&#10;-2.4048 &amp;0\\ \\&#10;0.8333 &amp; -2.2381&#10;\end{bmatrix}x+\begin{bmatrix}&#10;7 \\ \\&#10;-1.117&#10;\end{bmatrix}u$&#10;&#10;$y=\begin{bmatrix}&#10;0&amp;1&#10;\end{bmatrix}x$&#10;&#10;\end{document}"/>
  <p:tag name="IGUANATEXSIZE" val="25"/>
  <p:tag name="IGUANATEXCURSOR" val="340"/>
  <p:tag name="TRANSPARENCY" val="Verdadeiro"/>
  <p:tag name="FILENAME" val=""/>
  <p:tag name="INPUTTYPE" val="0"/>
  <p:tag name="LATEXENGINEID" val="0"/>
  <p:tag name="TEMPFOLDER" val="C:\Latex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4,75"/>
  <p:tag name="ORIGINALWIDTH" val="1597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G(s)=\dfrac{-1.117s+3.1472}{s^2+4.6429s+5.3821}$&#10;&#10;\end{document}"/>
  <p:tag name="IGUANATEXSIZE" val="25"/>
  <p:tag name="IGUANATEXCURSOR" val="230"/>
  <p:tag name="TRANSPARENCY" val="Verdadeiro"/>
  <p:tag name="FILENAME" val=""/>
  <p:tag name="INPUTTYPE" val="0"/>
  <p:tag name="LATEXENGINEID" val="0"/>
  <p:tag name="TEMPFOLDER" val="C:\Latex\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1317,7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Cero=\dfrac{3.1472}{1.117}=2.8175$&#10;&#10;\end{document}"/>
  <p:tag name="IGUANATEXSIZE" val="25"/>
  <p:tag name="IGUANATEXCURSOR" val="216"/>
  <p:tag name="TRANSPARENCY" val="Verdadeiro"/>
  <p:tag name="FILENAME" val=""/>
  <p:tag name="INPUTTYPE" val="0"/>
  <p:tag name="LATEXENGINEID" val="0"/>
  <p:tag name="TEMPFOLDER" val="C:\Latex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5,5"/>
  <p:tag name="ORIGINALWIDTH" val="1837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\dfrac{d(C_B)}{dt}=-\dfrac{F}{V}C_B+k_1C_A-K_2C_B$&#10;&#10;\end{document}"/>
  <p:tag name="IGUANATEXSIZE" val="25"/>
  <p:tag name="IGUANATEXCURSOR" val="232"/>
  <p:tag name="TRANSPARENCY" val="Verdadeiro"/>
  <p:tag name="FILENAME" val=""/>
  <p:tag name="INPUTTYPE" val="0"/>
  <p:tag name="LATEXENGINEID" val="0"/>
  <p:tag name="TEMPFOLDER" val="C:\Latex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6,5"/>
  <p:tag name="ORIGINALWIDTH" val="2137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0=\dfrac{F_s}{V}(C_{Afs}-C_{As})-k_1C_{As}-K_3C_{As}^2$&#10;&#10;\end{document}"/>
  <p:tag name="IGUANATEXSIZE" val="25"/>
  <p:tag name="IGUANATEXCURSOR" val="237"/>
  <p:tag name="TRANSPARENCY" val="Verdadeiro"/>
  <p:tag name="FILENAME" val=""/>
  <p:tag name="INPUTTYPE" val="0"/>
  <p:tag name="LATEXENGINEID" val="0"/>
  <p:tag name="TEMPFOLDER" val="C:\Latex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,25"/>
  <p:tag name="ORIGINALWIDTH" val="2386,5"/>
  <p:tag name="OUTPUTDPI" val="1200"/>
  <p:tag name="LATEXADDIN" val="\documentclass{article}&#10;\usepackage[brazil]{babel}&#10;\usepackage[T1]{fontenc}&#10;\usepackage{ae} %incluido&#10;\usepackage{amsmath}&#10;\usepackage{multirow}&#10;\pagestyle{empty}&#10;\begin{document}&#10;&#10;$-K_3C_{As}^2+\left(-k_1-\dfrac{F_s}{V}\right)C_{As} +\dfrac{F_s}{V}C_{Afs}=0$&#10;&#10;\end{document}"/>
  <p:tag name="IGUANATEXSIZE" val="25"/>
  <p:tag name="IGUANATEXCURSOR" val="259"/>
  <p:tag name="TRANSPARENCY" val="Verdadeiro"/>
  <p:tag name="FILENAME" val=""/>
  <p:tag name="INPUTTYPE" val="0"/>
  <p:tag name="LATEXENGINEID" val="0"/>
  <p:tag name="TEMPFOLDER" val="C:\Latex\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749</Words>
  <Application>Microsoft Office PowerPoint</Application>
  <PresentationFormat>Panorámica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Tema do Office</vt:lpstr>
      <vt:lpstr>Introdução ao Matlab para Controle</vt:lpstr>
      <vt:lpstr>Vetores em MATLAB</vt:lpstr>
      <vt:lpstr>Vetores em MATLAB</vt:lpstr>
      <vt:lpstr>Direcionamento de Vetores no MATLAB</vt:lpstr>
      <vt:lpstr>Matrices em MATLAB</vt:lpstr>
      <vt:lpstr>Matrices en MATLAB</vt:lpstr>
      <vt:lpstr>Uso de Funções Internas</vt:lpstr>
      <vt:lpstr>Funções Matematicas</vt:lpstr>
      <vt:lpstr>Gráfico x-y</vt:lpstr>
      <vt:lpstr>Gráfico x-y</vt:lpstr>
      <vt:lpstr>Criação de gráficos múltiplos</vt:lpstr>
      <vt:lpstr>Criação de gráficos múltiplos</vt:lpstr>
      <vt:lpstr>Reator de Van de Vusse</vt:lpstr>
      <vt:lpstr>Pontos de Equilíbrio</vt:lpstr>
      <vt:lpstr>Pontos de Equilíbrio</vt:lpstr>
      <vt:lpstr>Presentación de PowerPoint</vt:lpstr>
      <vt:lpstr>Presentación de PowerPoint</vt:lpstr>
      <vt:lpstr>Solvers de Matlab</vt:lpstr>
      <vt:lpstr>Solvers de Matlab</vt:lpstr>
      <vt:lpstr>Representação em espaço de estado</vt:lpstr>
      <vt:lpstr>Linealização (Jacobiano)</vt:lpstr>
      <vt:lpstr>Caso 1</vt:lpstr>
      <vt:lpstr>Caso 1</vt:lpstr>
      <vt:lpstr>Caso 1</vt:lpstr>
      <vt:lpstr>Caso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Processos</dc:title>
  <dc:creator>Sergio Castaño</dc:creator>
  <cp:lastModifiedBy>Sergio Andres Castaño Giraldo</cp:lastModifiedBy>
  <cp:revision>20</cp:revision>
  <dcterms:created xsi:type="dcterms:W3CDTF">2018-09-04T19:37:01Z</dcterms:created>
  <dcterms:modified xsi:type="dcterms:W3CDTF">2024-10-29T16:38:02Z</dcterms:modified>
</cp:coreProperties>
</file>