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3"/>
  </p:notesMasterIdLst>
  <p:sldIdLst>
    <p:sldId id="256" r:id="rId2"/>
    <p:sldId id="260" r:id="rId3"/>
    <p:sldId id="271" r:id="rId4"/>
    <p:sldId id="263" r:id="rId5"/>
    <p:sldId id="269" r:id="rId6"/>
    <p:sldId id="294" r:id="rId7"/>
    <p:sldId id="267" r:id="rId8"/>
    <p:sldId id="291" r:id="rId9"/>
    <p:sldId id="298" r:id="rId10"/>
    <p:sldId id="264" r:id="rId11"/>
    <p:sldId id="304" r:id="rId12"/>
  </p:sldIdLst>
  <p:sldSz cx="9144000" cy="5143500" type="screen16x9"/>
  <p:notesSz cx="6858000" cy="9144000"/>
  <p:embeddedFontLst>
    <p:embeddedFont>
      <p:font typeface="Audiowide" panose="020B0604020202020204" charset="0"/>
      <p:regular r:id="rId14"/>
    </p:embeddedFont>
    <p:embeddedFont>
      <p:font typeface="Fira Sans Condensed Medium" panose="020B0603050000020004" pitchFamily="34" charset="0"/>
      <p:regular r:id="rId15"/>
      <p:bold r:id="rId16"/>
      <p:italic r:id="rId17"/>
      <p:boldItalic r:id="rId18"/>
    </p:embeddedFont>
    <p:embeddedFont>
      <p:font typeface="Ubuntu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4A0B0F-1026-4528-B62E-A84763DD87A8}">
  <a:tblStyle styleId="{624A0B0F-1026-4528-B62E-A84763DD87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5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c0a3bf06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c0a3bf06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c0a3bf06c1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c0a3bf06c1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c0a3bf06c1_1_1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c0a3bf06c1_1_1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c0b5e884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c0b5e884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c0a3bf06c1_1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c0a3bf06c1_1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c0a3bf06c1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c0a3bf06c1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c0a3bf06c1_1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c0a3bf06c1_1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c0a3bf06c1_1_1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c0a3bf06c1_1_1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c0a3bf06c1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c0a3bf06c1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c0a3bf06c1_1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c0a3bf06c1_1_1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c0a3bf06c1_1_1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c0a3bf06c1_1_1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17475" y="2158475"/>
            <a:ext cx="55206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09775" y="3249487"/>
            <a:ext cx="40284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16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sz="28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67100" y="4"/>
            <a:ext cx="488451" cy="4692442"/>
            <a:chOff x="8467100" y="-1469296"/>
            <a:chExt cx="488451" cy="4692442"/>
          </a:xfrm>
        </p:grpSpPr>
        <p:sp>
          <p:nvSpPr>
            <p:cNvPr id="13" name="Google Shape;13;p2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55250" y="3666815"/>
            <a:ext cx="1248602" cy="1662009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8330" y="2859700"/>
            <a:ext cx="1248545" cy="2469131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00091" y="709797"/>
            <a:ext cx="1076784" cy="2567792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704375" y="-81100"/>
            <a:ext cx="1591101" cy="2622914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3825" y="-35200"/>
            <a:ext cx="70800" cy="1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35275" y="3898025"/>
            <a:ext cx="70800" cy="1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9881" y="-702321"/>
            <a:ext cx="70800" cy="120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75358" y="-702321"/>
            <a:ext cx="70800" cy="120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9">
  <p:cSld name="CUSTOM_36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>
            <a:spLocks noGrp="1"/>
          </p:cNvSpPr>
          <p:nvPr>
            <p:ph type="ctrTitle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684" name="Google Shape;684;p39"/>
          <p:cNvGrpSpPr/>
          <p:nvPr/>
        </p:nvGrpSpPr>
        <p:grpSpPr>
          <a:xfrm flipH="1">
            <a:off x="8787796" y="-220615"/>
            <a:ext cx="157499" cy="1896030"/>
            <a:chOff x="2516700" y="-104300"/>
            <a:chExt cx="127200" cy="1531279"/>
          </a:xfrm>
        </p:grpSpPr>
        <p:cxnSp>
          <p:nvCxnSpPr>
            <p:cNvPr id="685" name="Google Shape;685;p39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39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39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39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39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39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39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39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39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39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39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39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7" name="Google Shape;697;p39"/>
          <p:cNvSpPr/>
          <p:nvPr/>
        </p:nvSpPr>
        <p:spPr>
          <a:xfrm flipH="1">
            <a:off x="270881" y="-1254569"/>
            <a:ext cx="643792" cy="2929996"/>
          </a:xfrm>
          <a:custGeom>
            <a:avLst/>
            <a:gdLst/>
            <a:ahLst/>
            <a:cxnLst/>
            <a:rect l="l" t="t" r="r" b="b"/>
            <a:pathLst>
              <a:path w="34386" h="156496" extrusionOk="0">
                <a:moveTo>
                  <a:pt x="14859" y="0"/>
                </a:moveTo>
                <a:lnTo>
                  <a:pt x="0" y="0"/>
                </a:lnTo>
                <a:lnTo>
                  <a:pt x="0" y="4953"/>
                </a:lnTo>
                <a:lnTo>
                  <a:pt x="19241" y="24193"/>
                </a:lnTo>
                <a:lnTo>
                  <a:pt x="19241" y="141351"/>
                </a:lnTo>
                <a:lnTo>
                  <a:pt x="34386" y="156496"/>
                </a:lnTo>
                <a:lnTo>
                  <a:pt x="34386" y="2019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bg>
      <p:bgPr>
        <a:solidFill>
          <a:schemeClr val="dk1"/>
        </a:soli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4"/>
          <p:cNvSpPr/>
          <p:nvPr/>
        </p:nvSpPr>
        <p:spPr>
          <a:xfrm rot="5400000">
            <a:off x="1198773" y="-1685385"/>
            <a:ext cx="1476173" cy="3520209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4"/>
          <p:cNvSpPr/>
          <p:nvPr/>
        </p:nvSpPr>
        <p:spPr>
          <a:xfrm rot="-5400000">
            <a:off x="-430112" y="334138"/>
            <a:ext cx="2181255" cy="3595777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4"/>
          <p:cNvSpPr/>
          <p:nvPr/>
        </p:nvSpPr>
        <p:spPr>
          <a:xfrm rot="5400000" flipH="1">
            <a:off x="475125" y="2584050"/>
            <a:ext cx="89700" cy="331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4"/>
          <p:cNvGrpSpPr/>
          <p:nvPr/>
        </p:nvGrpSpPr>
        <p:grpSpPr>
          <a:xfrm rot="5400000">
            <a:off x="8693000" y="2355529"/>
            <a:ext cx="488451" cy="4692442"/>
            <a:chOff x="8467100" y="-1469296"/>
            <a:chExt cx="488451" cy="4692442"/>
          </a:xfrm>
        </p:grpSpPr>
        <p:sp>
          <p:nvSpPr>
            <p:cNvPr id="797" name="Google Shape;797;p44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44"/>
          <p:cNvSpPr txBox="1">
            <a:spLocks noGrp="1"/>
          </p:cNvSpPr>
          <p:nvPr>
            <p:ph type="ctrTitle"/>
          </p:nvPr>
        </p:nvSpPr>
        <p:spPr>
          <a:xfrm flipH="1">
            <a:off x="1195181" y="1738925"/>
            <a:ext cx="3338700" cy="11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00" name="Google Shape;800;p44"/>
          <p:cNvSpPr txBox="1">
            <a:spLocks noGrp="1"/>
          </p:cNvSpPr>
          <p:nvPr>
            <p:ph type="subTitle" idx="1"/>
          </p:nvPr>
        </p:nvSpPr>
        <p:spPr>
          <a:xfrm flipH="1">
            <a:off x="1195201" y="2963878"/>
            <a:ext cx="3338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01" name="Google Shape;801;p44"/>
          <p:cNvSpPr txBox="1">
            <a:spLocks noGrp="1"/>
          </p:cNvSpPr>
          <p:nvPr>
            <p:ph type="ctrTitle" idx="2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5">
  <p:cSld name="CUSTOM_14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8"/>
          <p:cNvSpPr txBox="1">
            <a:spLocks noGrp="1"/>
          </p:cNvSpPr>
          <p:nvPr>
            <p:ph type="ctrTitle"/>
          </p:nvPr>
        </p:nvSpPr>
        <p:spPr>
          <a:xfrm>
            <a:off x="4763100" y="454512"/>
            <a:ext cx="36669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63" name="Google Shape;863;p48"/>
          <p:cNvSpPr/>
          <p:nvPr/>
        </p:nvSpPr>
        <p:spPr>
          <a:xfrm rot="5400000">
            <a:off x="-649336" y="-702474"/>
            <a:ext cx="1881783" cy="2504870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 rot="5400000">
            <a:off x="307373" y="-1148755"/>
            <a:ext cx="1881698" cy="3721312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 rot="5400000">
            <a:off x="1348386" y="333110"/>
            <a:ext cx="106500" cy="28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48"/>
          <p:cNvGrpSpPr/>
          <p:nvPr/>
        </p:nvGrpSpPr>
        <p:grpSpPr>
          <a:xfrm rot="-5400000">
            <a:off x="1775775" y="-522296"/>
            <a:ext cx="488451" cy="4692442"/>
            <a:chOff x="8467100" y="-1469296"/>
            <a:chExt cx="488451" cy="4692442"/>
          </a:xfrm>
        </p:grpSpPr>
        <p:sp>
          <p:nvSpPr>
            <p:cNvPr id="867" name="Google Shape;867;p48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385675" y="2976575"/>
            <a:ext cx="43728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ctrTitle"/>
          </p:nvPr>
        </p:nvSpPr>
        <p:spPr>
          <a:xfrm>
            <a:off x="2427150" y="1106475"/>
            <a:ext cx="4289700" cy="21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6555716" y="283656"/>
            <a:ext cx="2415120" cy="3981300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410488" y="4671646"/>
            <a:ext cx="1875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793092" y="4671646"/>
            <a:ext cx="187500" cy="62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>
            <a:off x="-653859" y="652581"/>
            <a:ext cx="1634441" cy="3897631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10800000">
            <a:off x="393730" y="1769419"/>
            <a:ext cx="2415120" cy="3981300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410491" y="-522419"/>
            <a:ext cx="107400" cy="185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 flipH="1">
            <a:off x="873653" y="-277966"/>
            <a:ext cx="301299" cy="2416333"/>
            <a:chOff x="2516700" y="406870"/>
            <a:chExt cx="127200" cy="1020109"/>
          </a:xfrm>
        </p:grpSpPr>
        <p:cxnSp>
          <p:nvCxnSpPr>
            <p:cNvPr id="56" name="Google Shape;56;p4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4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4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4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4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4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4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4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4"/>
          <p:cNvSpPr/>
          <p:nvPr/>
        </p:nvSpPr>
        <p:spPr>
          <a:xfrm>
            <a:off x="7748937" y="-139670"/>
            <a:ext cx="1221904" cy="2416338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616500" y="1674900"/>
            <a:ext cx="70659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1" name="Google Shape;141;p9"/>
          <p:cNvSpPr/>
          <p:nvPr/>
        </p:nvSpPr>
        <p:spPr>
          <a:xfrm rot="5400000">
            <a:off x="7517209" y="3499081"/>
            <a:ext cx="1338507" cy="2646923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8" y="30694"/>
                </a:lnTo>
                <a:lnTo>
                  <a:pt x="12935" y="43629"/>
                </a:lnTo>
                <a:lnTo>
                  <a:pt x="22063" y="43629"/>
                </a:lnTo>
                <a:lnTo>
                  <a:pt x="22063" y="40054"/>
                </a:lnTo>
                <a:lnTo>
                  <a:pt x="10593" y="28577"/>
                </a:lnTo>
                <a:lnTo>
                  <a:pt x="10593" y="10594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 rot="5400000">
            <a:off x="5470814" y="3669659"/>
            <a:ext cx="1338992" cy="2305790"/>
          </a:xfrm>
          <a:custGeom>
            <a:avLst/>
            <a:gdLst/>
            <a:ahLst/>
            <a:cxnLst/>
            <a:rect l="l" t="t" r="r" b="b"/>
            <a:pathLst>
              <a:path w="22071" h="38007" extrusionOk="0">
                <a:moveTo>
                  <a:pt x="1" y="1"/>
                </a:moveTo>
                <a:lnTo>
                  <a:pt x="16" y="25080"/>
                </a:lnTo>
                <a:lnTo>
                  <a:pt x="12936" y="38007"/>
                </a:lnTo>
                <a:lnTo>
                  <a:pt x="22071" y="38007"/>
                </a:lnTo>
                <a:lnTo>
                  <a:pt x="22071" y="34424"/>
                </a:lnTo>
                <a:lnTo>
                  <a:pt x="10594" y="22955"/>
                </a:lnTo>
                <a:lnTo>
                  <a:pt x="10594" y="17193"/>
                </a:lnTo>
                <a:lnTo>
                  <a:pt x="4817" y="11408"/>
                </a:lnTo>
                <a:lnTo>
                  <a:pt x="4786" y="477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 rot="5400000">
            <a:off x="47379" y="2754457"/>
            <a:ext cx="1338568" cy="2646923"/>
          </a:xfrm>
          <a:custGeom>
            <a:avLst/>
            <a:gdLst/>
            <a:ahLst/>
            <a:cxnLst/>
            <a:rect l="l" t="t" r="r" b="b"/>
            <a:pathLst>
              <a:path w="22064" h="43630" extrusionOk="0">
                <a:moveTo>
                  <a:pt x="1" y="1"/>
                </a:moveTo>
                <a:lnTo>
                  <a:pt x="1" y="3583"/>
                </a:lnTo>
                <a:lnTo>
                  <a:pt x="11462" y="15053"/>
                </a:lnTo>
                <a:lnTo>
                  <a:pt x="11462" y="33036"/>
                </a:lnTo>
                <a:lnTo>
                  <a:pt x="22063" y="43629"/>
                </a:lnTo>
                <a:lnTo>
                  <a:pt x="22048" y="12928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 rot="5400000">
            <a:off x="6904062" y="2074473"/>
            <a:ext cx="1110435" cy="2648040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 rot="5400000">
            <a:off x="1311441" y="2571169"/>
            <a:ext cx="3190746" cy="4499587"/>
          </a:xfrm>
          <a:custGeom>
            <a:avLst/>
            <a:gdLst/>
            <a:ahLst/>
            <a:cxnLst/>
            <a:rect l="l" t="t" r="r" b="b"/>
            <a:pathLst>
              <a:path w="52594" h="74168" extrusionOk="0">
                <a:moveTo>
                  <a:pt x="0" y="1"/>
                </a:moveTo>
                <a:lnTo>
                  <a:pt x="8" y="30702"/>
                </a:lnTo>
                <a:lnTo>
                  <a:pt x="43474" y="74168"/>
                </a:lnTo>
                <a:lnTo>
                  <a:pt x="52593" y="74168"/>
                </a:lnTo>
                <a:lnTo>
                  <a:pt x="52593" y="70585"/>
                </a:lnTo>
                <a:lnTo>
                  <a:pt x="38200" y="56192"/>
                </a:lnTo>
                <a:lnTo>
                  <a:pt x="27615" y="45599"/>
                </a:lnTo>
                <a:lnTo>
                  <a:pt x="10593" y="28577"/>
                </a:lnTo>
                <a:lnTo>
                  <a:pt x="10593" y="10594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 rot="5400000">
            <a:off x="2838902" y="4672392"/>
            <a:ext cx="61" cy="6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 rot="5400000">
            <a:off x="2707982" y="5489397"/>
            <a:ext cx="61" cy="6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 rot="5400000">
            <a:off x="2632868" y="4672392"/>
            <a:ext cx="61" cy="6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 rot="5400000">
            <a:off x="2650106" y="2848522"/>
            <a:ext cx="2034849" cy="3354427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 rot="5400000">
            <a:off x="2707770" y="5486819"/>
            <a:ext cx="2851" cy="2427"/>
          </a:xfrm>
          <a:custGeom>
            <a:avLst/>
            <a:gdLst/>
            <a:ahLst/>
            <a:cxnLst/>
            <a:rect l="l" t="t" r="r" b="b"/>
            <a:pathLst>
              <a:path w="47" h="40" extrusionOk="0">
                <a:moveTo>
                  <a:pt x="0" y="1"/>
                </a:moveTo>
                <a:lnTo>
                  <a:pt x="0" y="39"/>
                </a:lnTo>
                <a:lnTo>
                  <a:pt x="47" y="3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103050" y="4951575"/>
            <a:ext cx="1032300" cy="8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3352375" y="4242700"/>
            <a:ext cx="73800" cy="31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9"/>
          <p:cNvCxnSpPr/>
          <p:nvPr/>
        </p:nvCxnSpPr>
        <p:spPr>
          <a:xfrm rot="10800000">
            <a:off x="-114450" y="3848100"/>
            <a:ext cx="97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9"/>
          <p:cNvSpPr/>
          <p:nvPr/>
        </p:nvSpPr>
        <p:spPr>
          <a:xfrm rot="-5400000">
            <a:off x="175650" y="2449000"/>
            <a:ext cx="129000" cy="2247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8914975" y="3633100"/>
            <a:ext cx="419400" cy="3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ctrTitle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 hasCustomPrompt="1"/>
          </p:nvPr>
        </p:nvSpPr>
        <p:spPr>
          <a:xfrm>
            <a:off x="1618725" y="1764900"/>
            <a:ext cx="5906400" cy="14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1618725" y="3152225"/>
            <a:ext cx="5906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0" y="1764900"/>
            <a:ext cx="3448050" cy="4886325"/>
          </a:xfrm>
          <a:custGeom>
            <a:avLst/>
            <a:gdLst/>
            <a:ahLst/>
            <a:cxnLst/>
            <a:rect l="l" t="t" r="r" b="b"/>
            <a:pathLst>
              <a:path w="137922" h="195453" extrusionOk="0">
                <a:moveTo>
                  <a:pt x="0" y="0"/>
                </a:moveTo>
                <a:lnTo>
                  <a:pt x="0" y="76962"/>
                </a:lnTo>
                <a:lnTo>
                  <a:pt x="18288" y="95250"/>
                </a:lnTo>
                <a:lnTo>
                  <a:pt x="18288" y="159258"/>
                </a:lnTo>
                <a:lnTo>
                  <a:pt x="49530" y="190500"/>
                </a:lnTo>
                <a:lnTo>
                  <a:pt x="74676" y="190500"/>
                </a:lnTo>
                <a:lnTo>
                  <a:pt x="74676" y="179832"/>
                </a:lnTo>
                <a:lnTo>
                  <a:pt x="45720" y="150876"/>
                </a:lnTo>
                <a:lnTo>
                  <a:pt x="45720" y="135636"/>
                </a:lnTo>
                <a:lnTo>
                  <a:pt x="31242" y="121158"/>
                </a:lnTo>
                <a:lnTo>
                  <a:pt x="31242" y="108204"/>
                </a:lnTo>
                <a:lnTo>
                  <a:pt x="118491" y="195453"/>
                </a:lnTo>
                <a:lnTo>
                  <a:pt x="137922" y="195453"/>
                </a:lnTo>
                <a:lnTo>
                  <a:pt x="137922" y="181356"/>
                </a:lnTo>
                <a:lnTo>
                  <a:pt x="24003" y="67437"/>
                </a:lnTo>
                <a:lnTo>
                  <a:pt x="24003" y="2514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</p:sp>
      <p:sp>
        <p:nvSpPr>
          <p:cNvPr id="181" name="Google Shape;181;p11"/>
          <p:cNvSpPr/>
          <p:nvPr/>
        </p:nvSpPr>
        <p:spPr>
          <a:xfrm>
            <a:off x="8121108" y="667978"/>
            <a:ext cx="1476173" cy="3520209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6469885" y="-416275"/>
            <a:ext cx="2181255" cy="3595777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 flipH="1">
            <a:off x="395272" y="-325323"/>
            <a:ext cx="207349" cy="2495832"/>
            <a:chOff x="2516700" y="-104300"/>
            <a:chExt cx="127200" cy="1531279"/>
          </a:xfrm>
        </p:grpSpPr>
        <p:cxnSp>
          <p:nvCxnSpPr>
            <p:cNvPr id="184" name="Google Shape;184;p11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1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1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1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1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1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1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1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11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6" name="Google Shape;196;p11"/>
          <p:cNvSpPr/>
          <p:nvPr/>
        </p:nvSpPr>
        <p:spPr>
          <a:xfrm>
            <a:off x="162100" y="-359275"/>
            <a:ext cx="71400" cy="198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1"/>
          <p:cNvGrpSpPr/>
          <p:nvPr/>
        </p:nvGrpSpPr>
        <p:grpSpPr>
          <a:xfrm>
            <a:off x="8121382" y="170425"/>
            <a:ext cx="1136080" cy="281700"/>
            <a:chOff x="8121100" y="73250"/>
            <a:chExt cx="855675" cy="281700"/>
          </a:xfrm>
        </p:grpSpPr>
        <p:sp>
          <p:nvSpPr>
            <p:cNvPr id="198" name="Google Shape;198;p11"/>
            <p:cNvSpPr/>
            <p:nvPr/>
          </p:nvSpPr>
          <p:spPr>
            <a:xfrm flipH="1">
              <a:off x="8912275" y="73250"/>
              <a:ext cx="64500" cy="28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8799250" y="73250"/>
              <a:ext cx="64500" cy="28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8686225" y="73250"/>
              <a:ext cx="64500" cy="28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 flipH="1">
              <a:off x="8573200" y="73250"/>
              <a:ext cx="64500" cy="28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 flipH="1">
              <a:off x="8460175" y="73250"/>
              <a:ext cx="64500" cy="28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 flipH="1">
              <a:off x="8347150" y="73250"/>
              <a:ext cx="64500" cy="28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flipH="1">
              <a:off x="8234125" y="73250"/>
              <a:ext cx="64500" cy="28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flipH="1">
              <a:off x="8121100" y="73250"/>
              <a:ext cx="64500" cy="28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1_1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/>
          <p:nvPr/>
        </p:nvSpPr>
        <p:spPr>
          <a:xfrm rot="5400000" flipH="1">
            <a:off x="-6559" y="-386144"/>
            <a:ext cx="1152017" cy="1533524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 rot="5400000" flipH="1">
            <a:off x="579143" y="-857647"/>
            <a:ext cx="1151964" cy="2278250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/>
          <p:nvPr/>
        </p:nvSpPr>
        <p:spPr>
          <a:xfrm rot="5400000" flipH="1">
            <a:off x="1216358" y="338970"/>
            <a:ext cx="65400" cy="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"/>
          <p:cNvSpPr/>
          <p:nvPr/>
        </p:nvSpPr>
        <p:spPr>
          <a:xfrm rot="5400000">
            <a:off x="8292000" y="4720916"/>
            <a:ext cx="738600" cy="1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15"/>
          <p:cNvGrpSpPr/>
          <p:nvPr/>
        </p:nvGrpSpPr>
        <p:grpSpPr>
          <a:xfrm rot="5400000">
            <a:off x="7804244" y="4093106"/>
            <a:ext cx="2053286" cy="186800"/>
            <a:chOff x="7740100" y="681000"/>
            <a:chExt cx="2053286" cy="186800"/>
          </a:xfrm>
        </p:grpSpPr>
        <p:sp>
          <p:nvSpPr>
            <p:cNvPr id="256" name="Google Shape;256;p15"/>
            <p:cNvSpPr/>
            <p:nvPr/>
          </p:nvSpPr>
          <p:spPr>
            <a:xfrm rot="5400000">
              <a:off x="8744991" y="-229345"/>
              <a:ext cx="138050" cy="1958741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7740100" y="773300"/>
              <a:ext cx="94500" cy="94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5"/>
          <p:cNvSpPr/>
          <p:nvPr/>
        </p:nvSpPr>
        <p:spPr>
          <a:xfrm rot="5400000">
            <a:off x="-285900" y="2470813"/>
            <a:ext cx="1071300" cy="73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15"/>
          <p:cNvGrpSpPr/>
          <p:nvPr/>
        </p:nvGrpSpPr>
        <p:grpSpPr>
          <a:xfrm flipH="1">
            <a:off x="452858" y="1377633"/>
            <a:ext cx="138381" cy="1665726"/>
            <a:chOff x="2516700" y="-104300"/>
            <a:chExt cx="127200" cy="1531279"/>
          </a:xfrm>
        </p:grpSpPr>
        <p:cxnSp>
          <p:nvCxnSpPr>
            <p:cNvPr id="260" name="Google Shape;260;p15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15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15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5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15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5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5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5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5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5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5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5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15"/>
          <p:cNvSpPr/>
          <p:nvPr/>
        </p:nvSpPr>
        <p:spPr>
          <a:xfrm>
            <a:off x="7774523" y="-449960"/>
            <a:ext cx="1149758" cy="2273887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15"/>
          <p:cNvGrpSpPr/>
          <p:nvPr/>
        </p:nvGrpSpPr>
        <p:grpSpPr>
          <a:xfrm flipH="1">
            <a:off x="7873308" y="4635121"/>
            <a:ext cx="138381" cy="553132"/>
            <a:chOff x="2516700" y="-104300"/>
            <a:chExt cx="127200" cy="508487"/>
          </a:xfrm>
        </p:grpSpPr>
        <p:cxnSp>
          <p:nvCxnSpPr>
            <p:cNvPr id="274" name="Google Shape;274;p15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5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5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5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5"/>
          <p:cNvSpPr txBox="1">
            <a:spLocks noGrp="1"/>
          </p:cNvSpPr>
          <p:nvPr>
            <p:ph type="ctrTitle"/>
          </p:nvPr>
        </p:nvSpPr>
        <p:spPr>
          <a:xfrm>
            <a:off x="674527" y="27420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1"/>
          </p:nvPr>
        </p:nvSpPr>
        <p:spPr>
          <a:xfrm>
            <a:off x="674475" y="2884373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ctrTitle" idx="2"/>
          </p:nvPr>
        </p:nvSpPr>
        <p:spPr>
          <a:xfrm>
            <a:off x="3420750" y="27420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3"/>
          </p:nvPr>
        </p:nvSpPr>
        <p:spPr>
          <a:xfrm>
            <a:off x="3420750" y="2884373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ctrTitle" idx="4"/>
          </p:nvPr>
        </p:nvSpPr>
        <p:spPr>
          <a:xfrm>
            <a:off x="6166936" y="2742000"/>
            <a:ext cx="2302500" cy="3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5"/>
          </p:nvPr>
        </p:nvSpPr>
        <p:spPr>
          <a:xfrm>
            <a:off x="6166975" y="2884373"/>
            <a:ext cx="2302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ctrTitle" idx="6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ctrTitle"/>
          </p:nvPr>
        </p:nvSpPr>
        <p:spPr>
          <a:xfrm flipH="1">
            <a:off x="814298" y="1738925"/>
            <a:ext cx="3331200" cy="11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subTitle" idx="1"/>
          </p:nvPr>
        </p:nvSpPr>
        <p:spPr>
          <a:xfrm flipH="1">
            <a:off x="814175" y="2963875"/>
            <a:ext cx="2873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Ubuntu"/>
              <a:buNone/>
              <a:defRPr sz="1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17" name="Google Shape;317;p18"/>
          <p:cNvSpPr/>
          <p:nvPr/>
        </p:nvSpPr>
        <p:spPr>
          <a:xfrm rot="8100000">
            <a:off x="-231777" y="-39546"/>
            <a:ext cx="1193757" cy="1589142"/>
          </a:xfrm>
          <a:custGeom>
            <a:avLst/>
            <a:gdLst/>
            <a:ahLst/>
            <a:cxnLst/>
            <a:rect l="l" t="t" r="r" b="b"/>
            <a:pathLst>
              <a:path w="22064" h="29368" extrusionOk="0">
                <a:moveTo>
                  <a:pt x="1" y="0"/>
                </a:moveTo>
                <a:lnTo>
                  <a:pt x="1" y="16448"/>
                </a:lnTo>
                <a:lnTo>
                  <a:pt x="12936" y="29367"/>
                </a:lnTo>
                <a:lnTo>
                  <a:pt x="22063" y="29367"/>
                </a:lnTo>
                <a:lnTo>
                  <a:pt x="22063" y="25792"/>
                </a:lnTo>
                <a:lnTo>
                  <a:pt x="10586" y="14323"/>
                </a:lnTo>
                <a:lnTo>
                  <a:pt x="10586" y="10585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18"/>
          <p:cNvGrpSpPr/>
          <p:nvPr/>
        </p:nvGrpSpPr>
        <p:grpSpPr>
          <a:xfrm rot="10800000">
            <a:off x="332550" y="2438404"/>
            <a:ext cx="488451" cy="4692442"/>
            <a:chOff x="8467100" y="-1469296"/>
            <a:chExt cx="488451" cy="4692442"/>
          </a:xfrm>
        </p:grpSpPr>
        <p:sp>
          <p:nvSpPr>
            <p:cNvPr id="319" name="Google Shape;319;p18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8"/>
          <p:cNvSpPr/>
          <p:nvPr/>
        </p:nvSpPr>
        <p:spPr>
          <a:xfrm>
            <a:off x="8881378" y="3815724"/>
            <a:ext cx="147600" cy="9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/>
          <p:nvPr/>
        </p:nvSpPr>
        <p:spPr>
          <a:xfrm rot="5400000">
            <a:off x="182146" y="-334601"/>
            <a:ext cx="147600" cy="91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 rot="5400000" flipH="1">
            <a:off x="8703825" y="5134775"/>
            <a:ext cx="5127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 flipH="1">
            <a:off x="8787796" y="-220615"/>
            <a:ext cx="157499" cy="1896030"/>
            <a:chOff x="2516700" y="-104300"/>
            <a:chExt cx="127200" cy="1531279"/>
          </a:xfrm>
        </p:grpSpPr>
        <p:cxnSp>
          <p:nvCxnSpPr>
            <p:cNvPr id="325" name="Google Shape;325;p18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8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8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8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8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8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8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8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8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8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8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8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/>
          <p:nvPr/>
        </p:nvSpPr>
        <p:spPr>
          <a:xfrm rot="5400000" flipH="1">
            <a:off x="-288040" y="-941577"/>
            <a:ext cx="1016442" cy="2010143"/>
          </a:xfrm>
          <a:custGeom>
            <a:avLst/>
            <a:gdLst/>
            <a:ahLst/>
            <a:cxnLst/>
            <a:rect l="l" t="t" r="r" b="b"/>
            <a:pathLst>
              <a:path w="22063" h="43630" extrusionOk="0">
                <a:moveTo>
                  <a:pt x="0" y="1"/>
                </a:moveTo>
                <a:lnTo>
                  <a:pt x="0" y="3591"/>
                </a:lnTo>
                <a:lnTo>
                  <a:pt x="11470" y="15053"/>
                </a:lnTo>
                <a:lnTo>
                  <a:pt x="11470" y="33044"/>
                </a:lnTo>
                <a:lnTo>
                  <a:pt x="22063" y="43629"/>
                </a:lnTo>
                <a:lnTo>
                  <a:pt x="22055" y="12936"/>
                </a:lnTo>
                <a:lnTo>
                  <a:pt x="9136" y="1"/>
                </a:lnTo>
                <a:close/>
                <a:moveTo>
                  <a:pt x="22063" y="43629"/>
                </a:moveTo>
                <a:lnTo>
                  <a:pt x="22063" y="43629"/>
                </a:lnTo>
                <a:lnTo>
                  <a:pt x="22063" y="4362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8640543" y="343780"/>
            <a:ext cx="876579" cy="2090365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7659975" y="-300100"/>
            <a:ext cx="1295270" cy="2135239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7000">
                <a:srgbClr val="B11EEF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8640551" y="-673943"/>
            <a:ext cx="54900" cy="87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0"/>
          <p:cNvGrpSpPr/>
          <p:nvPr/>
        </p:nvGrpSpPr>
        <p:grpSpPr>
          <a:xfrm flipH="1">
            <a:off x="150983" y="203846"/>
            <a:ext cx="138381" cy="1665726"/>
            <a:chOff x="2516700" y="-104300"/>
            <a:chExt cx="127200" cy="1531279"/>
          </a:xfrm>
        </p:grpSpPr>
        <p:cxnSp>
          <p:nvCxnSpPr>
            <p:cNvPr id="359" name="Google Shape;359;p20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20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20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20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20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0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20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20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20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20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20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0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1" name="Google Shape;371;p20"/>
          <p:cNvGrpSpPr/>
          <p:nvPr/>
        </p:nvGrpSpPr>
        <p:grpSpPr>
          <a:xfrm rot="10800000">
            <a:off x="8770725" y="2259079"/>
            <a:ext cx="488451" cy="4692442"/>
            <a:chOff x="8467100" y="-1469296"/>
            <a:chExt cx="488451" cy="4692442"/>
          </a:xfrm>
        </p:grpSpPr>
        <p:sp>
          <p:nvSpPr>
            <p:cNvPr id="372" name="Google Shape;372;p20"/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20"/>
          <p:cNvSpPr txBox="1">
            <a:spLocks noGrp="1"/>
          </p:cNvSpPr>
          <p:nvPr>
            <p:ph type="ctrTitle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0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/>
          <p:nvPr/>
        </p:nvSpPr>
        <p:spPr>
          <a:xfrm rot="5400000">
            <a:off x="7499238" y="5589863"/>
            <a:ext cx="2324100" cy="1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22"/>
          <p:cNvGrpSpPr/>
          <p:nvPr/>
        </p:nvGrpSpPr>
        <p:grpSpPr>
          <a:xfrm rot="5400000">
            <a:off x="7804244" y="4245506"/>
            <a:ext cx="2053286" cy="186800"/>
            <a:chOff x="7740100" y="681000"/>
            <a:chExt cx="2053286" cy="186800"/>
          </a:xfrm>
        </p:grpSpPr>
        <p:sp>
          <p:nvSpPr>
            <p:cNvPr id="397" name="Google Shape;397;p22"/>
            <p:cNvSpPr/>
            <p:nvPr/>
          </p:nvSpPr>
          <p:spPr>
            <a:xfrm rot="5400000">
              <a:off x="8744991" y="-229345"/>
              <a:ext cx="138050" cy="1958741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740100" y="773300"/>
              <a:ext cx="94500" cy="945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2"/>
          <p:cNvGrpSpPr/>
          <p:nvPr/>
        </p:nvGrpSpPr>
        <p:grpSpPr>
          <a:xfrm flipH="1">
            <a:off x="8825108" y="-321417"/>
            <a:ext cx="138381" cy="1665726"/>
            <a:chOff x="2516700" y="-104300"/>
            <a:chExt cx="127200" cy="1531279"/>
          </a:xfrm>
        </p:grpSpPr>
        <p:cxnSp>
          <p:nvCxnSpPr>
            <p:cNvPr id="400" name="Google Shape;400;p22"/>
            <p:cNvCxnSpPr/>
            <p:nvPr/>
          </p:nvCxnSpPr>
          <p:spPr>
            <a:xfrm flipH="1">
              <a:off x="2516700" y="-10430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2"/>
            <p:cNvCxnSpPr/>
            <p:nvPr/>
          </p:nvCxnSpPr>
          <p:spPr>
            <a:xfrm flipH="1">
              <a:off x="2516700" y="2279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2"/>
            <p:cNvCxnSpPr/>
            <p:nvPr/>
          </p:nvCxnSpPr>
          <p:spPr>
            <a:xfrm flipH="1">
              <a:off x="2516700" y="14989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2"/>
            <p:cNvCxnSpPr/>
            <p:nvPr/>
          </p:nvCxnSpPr>
          <p:spPr>
            <a:xfrm flipH="1">
              <a:off x="2516700" y="276987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2"/>
            <p:cNvCxnSpPr/>
            <p:nvPr/>
          </p:nvCxnSpPr>
          <p:spPr>
            <a:xfrm flipH="1">
              <a:off x="2516700" y="40687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2"/>
            <p:cNvCxnSpPr/>
            <p:nvPr/>
          </p:nvCxnSpPr>
          <p:spPr>
            <a:xfrm flipH="1">
              <a:off x="2516700" y="53396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2"/>
            <p:cNvCxnSpPr/>
            <p:nvPr/>
          </p:nvCxnSpPr>
          <p:spPr>
            <a:xfrm flipH="1">
              <a:off x="2516700" y="66152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22"/>
            <p:cNvCxnSpPr/>
            <p:nvPr/>
          </p:nvCxnSpPr>
          <p:spPr>
            <a:xfrm flipH="1">
              <a:off x="2516700" y="788615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2"/>
            <p:cNvCxnSpPr/>
            <p:nvPr/>
          </p:nvCxnSpPr>
          <p:spPr>
            <a:xfrm flipH="1">
              <a:off x="2516700" y="915711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2"/>
            <p:cNvCxnSpPr/>
            <p:nvPr/>
          </p:nvCxnSpPr>
          <p:spPr>
            <a:xfrm flipH="1">
              <a:off x="2516700" y="1042806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2"/>
            <p:cNvCxnSpPr/>
            <p:nvPr/>
          </p:nvCxnSpPr>
          <p:spPr>
            <a:xfrm flipH="1">
              <a:off x="2516700" y="1172690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2"/>
            <p:cNvCxnSpPr/>
            <p:nvPr/>
          </p:nvCxnSpPr>
          <p:spPr>
            <a:xfrm flipH="1">
              <a:off x="2516700" y="1299779"/>
              <a:ext cx="127200" cy="12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2" name="Google Shape;412;p22"/>
          <p:cNvSpPr txBox="1">
            <a:spLocks noGrp="1"/>
          </p:cNvSpPr>
          <p:nvPr>
            <p:ph type="ctrTitle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65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udiowide"/>
              <a:buNone/>
              <a:defRPr sz="28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65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Ubuntu"/>
              <a:buChar char="●"/>
              <a:defRPr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7" r:id="rId4"/>
    <p:sldLayoutId id="2147483658" r:id="rId5"/>
    <p:sldLayoutId id="2147483661" r:id="rId6"/>
    <p:sldLayoutId id="2147483664" r:id="rId7"/>
    <p:sldLayoutId id="2147483666" r:id="rId8"/>
    <p:sldLayoutId id="2147483668" r:id="rId9"/>
    <p:sldLayoutId id="2147483685" r:id="rId10"/>
    <p:sldLayoutId id="2147483690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blog/article/alphafold-a-solution-to-a-50-year-old-grand-challenge-in-biolog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8"/>
          <p:cNvSpPr txBox="1">
            <a:spLocks noGrp="1"/>
          </p:cNvSpPr>
          <p:nvPr>
            <p:ph type="subTitle" idx="1"/>
          </p:nvPr>
        </p:nvSpPr>
        <p:spPr>
          <a:xfrm>
            <a:off x="4900615" y="3249487"/>
            <a:ext cx="3223287" cy="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AI to master the world's most complex board game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9EBE26-520B-465A-8451-408EA5F6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337" y="1554957"/>
            <a:ext cx="5562599" cy="14584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6"/>
          <p:cNvSpPr/>
          <p:nvPr/>
        </p:nvSpPr>
        <p:spPr>
          <a:xfrm>
            <a:off x="1357338" y="1809110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4106713" y="1809110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6837617" y="1809110"/>
            <a:ext cx="9369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83000">
                <a:srgbClr val="B11EEF"/>
              </a:gs>
              <a:gs pos="100000">
                <a:srgbClr val="B11EE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 txBox="1">
            <a:spLocks noGrp="1"/>
          </p:cNvSpPr>
          <p:nvPr>
            <p:ph type="ctrTitle" idx="6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lt2"/>
                </a:solidFill>
              </a:rPr>
              <a:t>CONCLUSIONS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994" name="Google Shape;994;p66"/>
          <p:cNvSpPr txBox="1">
            <a:spLocks noGrp="1"/>
          </p:cNvSpPr>
          <p:nvPr>
            <p:ph type="ctrTitle"/>
          </p:nvPr>
        </p:nvSpPr>
        <p:spPr>
          <a:xfrm>
            <a:off x="674527" y="2742000"/>
            <a:ext cx="2302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AI IS POWERFUL</a:t>
            </a:r>
            <a:endParaRPr sz="1400" dirty="0"/>
          </a:p>
        </p:txBody>
      </p:sp>
      <p:sp>
        <p:nvSpPr>
          <p:cNvPr id="995" name="Google Shape;995;p66"/>
          <p:cNvSpPr txBox="1">
            <a:spLocks noGrp="1"/>
          </p:cNvSpPr>
          <p:nvPr>
            <p:ph type="subTitle" idx="1"/>
          </p:nvPr>
        </p:nvSpPr>
        <p:spPr>
          <a:xfrm>
            <a:off x="674475" y="2884373"/>
            <a:ext cx="23025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AlphaGo is just one example of what the AI can do.</a:t>
            </a:r>
          </a:p>
        </p:txBody>
      </p:sp>
      <p:sp>
        <p:nvSpPr>
          <p:cNvPr id="996" name="Google Shape;996;p66"/>
          <p:cNvSpPr txBox="1">
            <a:spLocks noGrp="1"/>
          </p:cNvSpPr>
          <p:nvPr>
            <p:ph type="ctrTitle" idx="2"/>
          </p:nvPr>
        </p:nvSpPr>
        <p:spPr>
          <a:xfrm>
            <a:off x="3420750" y="2742000"/>
            <a:ext cx="2302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NEED OF HUMANS</a:t>
            </a:r>
            <a:endParaRPr sz="1400" dirty="0"/>
          </a:p>
        </p:txBody>
      </p:sp>
      <p:sp>
        <p:nvSpPr>
          <p:cNvPr id="997" name="Google Shape;997;p66"/>
          <p:cNvSpPr txBox="1">
            <a:spLocks noGrp="1"/>
          </p:cNvSpPr>
          <p:nvPr>
            <p:ph type="subTitle" idx="3"/>
          </p:nvPr>
        </p:nvSpPr>
        <p:spPr>
          <a:xfrm>
            <a:off x="3420750" y="2884373"/>
            <a:ext cx="23025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not all about giving data to an algorithm. </a:t>
            </a:r>
            <a:r>
              <a:rPr lang="es" dirty="0"/>
              <a:t>Experts are needed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8" name="Google Shape;998;p66"/>
          <p:cNvSpPr txBox="1">
            <a:spLocks noGrp="1"/>
          </p:cNvSpPr>
          <p:nvPr>
            <p:ph type="ctrTitle" idx="4"/>
          </p:nvPr>
        </p:nvSpPr>
        <p:spPr>
          <a:xfrm>
            <a:off x="6166936" y="2742000"/>
            <a:ext cx="2302500" cy="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E</a:t>
            </a:r>
            <a:r>
              <a:rPr lang="en-US" sz="1400" dirty="0"/>
              <a:t>XCITING FUTURE</a:t>
            </a:r>
          </a:p>
        </p:txBody>
      </p:sp>
      <p:sp>
        <p:nvSpPr>
          <p:cNvPr id="999" name="Google Shape;999;p66"/>
          <p:cNvSpPr txBox="1">
            <a:spLocks noGrp="1"/>
          </p:cNvSpPr>
          <p:nvPr>
            <p:ph type="subTitle" idx="5"/>
          </p:nvPr>
        </p:nvSpPr>
        <p:spPr>
          <a:xfrm>
            <a:off x="6166975" y="2884373"/>
            <a:ext cx="23025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Ubuntu"/>
                <a:ea typeface="Ubuntu"/>
                <a:cs typeface="Ubuntu"/>
                <a:sym typeface="Ubuntu"/>
              </a:rPr>
              <a:t>The next few years for AI are absolutely promising. Stay tuned!</a:t>
            </a: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0" name="Google Shape;796;p44">
            <a:extLst>
              <a:ext uri="{FF2B5EF4-FFF2-40B4-BE49-F238E27FC236}">
                <a16:creationId xmlns:a16="http://schemas.microsoft.com/office/drawing/2014/main" id="{D14C50C8-1072-45D7-AA82-5D24C0D1FF04}"/>
              </a:ext>
            </a:extLst>
          </p:cNvPr>
          <p:cNvGrpSpPr/>
          <p:nvPr/>
        </p:nvGrpSpPr>
        <p:grpSpPr>
          <a:xfrm rot="16200000">
            <a:off x="2101995" y="2259761"/>
            <a:ext cx="488451" cy="4692442"/>
            <a:chOff x="8467100" y="-1469296"/>
            <a:chExt cx="488451" cy="4692442"/>
          </a:xfrm>
        </p:grpSpPr>
        <p:sp>
          <p:nvSpPr>
            <p:cNvPr id="41" name="Google Shape;797;p44">
              <a:extLst>
                <a:ext uri="{FF2B5EF4-FFF2-40B4-BE49-F238E27FC236}">
                  <a16:creationId xmlns:a16="http://schemas.microsoft.com/office/drawing/2014/main" id="{B9B63206-E89C-43C6-83D9-088DE5E0C237}"/>
                </a:ext>
              </a:extLst>
            </p:cNvPr>
            <p:cNvSpPr/>
            <p:nvPr/>
          </p:nvSpPr>
          <p:spPr>
            <a:xfrm>
              <a:off x="8467100" y="-1469296"/>
              <a:ext cx="431503" cy="4571850"/>
            </a:xfrm>
            <a:custGeom>
              <a:avLst/>
              <a:gdLst/>
              <a:ahLst/>
              <a:cxnLst/>
              <a:rect l="l" t="t" r="r" b="b"/>
              <a:pathLst>
                <a:path w="5522" h="41567" fill="none" extrusionOk="0">
                  <a:moveTo>
                    <a:pt x="1" y="1"/>
                  </a:moveTo>
                  <a:lnTo>
                    <a:pt x="1" y="19465"/>
                  </a:lnTo>
                  <a:lnTo>
                    <a:pt x="5522" y="24995"/>
                  </a:lnTo>
                  <a:lnTo>
                    <a:pt x="5522" y="41566"/>
                  </a:lnTo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8;p44">
              <a:extLst>
                <a:ext uri="{FF2B5EF4-FFF2-40B4-BE49-F238E27FC236}">
                  <a16:creationId xmlns:a16="http://schemas.microsoft.com/office/drawing/2014/main" id="{90ADE744-9299-47DF-AB4C-62CF0139D493}"/>
                </a:ext>
              </a:extLst>
            </p:cNvPr>
            <p:cNvSpPr/>
            <p:nvPr/>
          </p:nvSpPr>
          <p:spPr>
            <a:xfrm>
              <a:off x="8841623" y="3109139"/>
              <a:ext cx="113928" cy="114006"/>
            </a:xfrm>
            <a:custGeom>
              <a:avLst/>
              <a:gdLst/>
              <a:ahLst/>
              <a:cxnLst/>
              <a:rect l="l" t="t" r="r" b="b"/>
              <a:pathLst>
                <a:path w="1458" h="1459" fill="none" extrusionOk="0">
                  <a:moveTo>
                    <a:pt x="1458" y="730"/>
                  </a:moveTo>
                  <a:cubicBezTo>
                    <a:pt x="1458" y="1133"/>
                    <a:pt x="1132" y="1459"/>
                    <a:pt x="729" y="1459"/>
                  </a:cubicBezTo>
                  <a:cubicBezTo>
                    <a:pt x="326" y="1459"/>
                    <a:pt x="0" y="1133"/>
                    <a:pt x="0" y="730"/>
                  </a:cubicBezTo>
                  <a:cubicBezTo>
                    <a:pt x="0" y="326"/>
                    <a:pt x="326" y="1"/>
                    <a:pt x="729" y="1"/>
                  </a:cubicBezTo>
                  <a:cubicBezTo>
                    <a:pt x="1132" y="1"/>
                    <a:pt x="1458" y="326"/>
                    <a:pt x="1458" y="73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D1D1B"/>
              </a:solidFill>
              <a:prstDash val="solid"/>
              <a:miter lim="7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9920;p120">
            <a:extLst>
              <a:ext uri="{FF2B5EF4-FFF2-40B4-BE49-F238E27FC236}">
                <a16:creationId xmlns:a16="http://schemas.microsoft.com/office/drawing/2014/main" id="{7045E3B5-251D-42F5-96BC-2A38FA98BC8A}"/>
              </a:ext>
            </a:extLst>
          </p:cNvPr>
          <p:cNvGrpSpPr/>
          <p:nvPr/>
        </p:nvGrpSpPr>
        <p:grpSpPr>
          <a:xfrm>
            <a:off x="1634152" y="2027665"/>
            <a:ext cx="371883" cy="365691"/>
            <a:chOff x="860940" y="2746477"/>
            <a:chExt cx="371883" cy="365691"/>
          </a:xfrm>
        </p:grpSpPr>
        <p:sp>
          <p:nvSpPr>
            <p:cNvPr id="44" name="Google Shape;9921;p120">
              <a:extLst>
                <a:ext uri="{FF2B5EF4-FFF2-40B4-BE49-F238E27FC236}">
                  <a16:creationId xmlns:a16="http://schemas.microsoft.com/office/drawing/2014/main" id="{BC07995A-1464-48E4-896B-7F47E9854BB6}"/>
                </a:ext>
              </a:extLst>
            </p:cNvPr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922;p120">
              <a:extLst>
                <a:ext uri="{FF2B5EF4-FFF2-40B4-BE49-F238E27FC236}">
                  <a16:creationId xmlns:a16="http://schemas.microsoft.com/office/drawing/2014/main" id="{4F8EFF76-5FFD-49A5-9330-970371719C4B}"/>
                </a:ext>
              </a:extLst>
            </p:cNvPr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923;p120">
              <a:extLst>
                <a:ext uri="{FF2B5EF4-FFF2-40B4-BE49-F238E27FC236}">
                  <a16:creationId xmlns:a16="http://schemas.microsoft.com/office/drawing/2014/main" id="{EA336521-5CEF-49EA-824D-416A447C873A}"/>
                </a:ext>
              </a:extLst>
            </p:cNvPr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24;p120">
              <a:extLst>
                <a:ext uri="{FF2B5EF4-FFF2-40B4-BE49-F238E27FC236}">
                  <a16:creationId xmlns:a16="http://schemas.microsoft.com/office/drawing/2014/main" id="{11E75669-195B-4732-9899-FD13DE14F580}"/>
                </a:ext>
              </a:extLst>
            </p:cNvPr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25;p120">
              <a:extLst>
                <a:ext uri="{FF2B5EF4-FFF2-40B4-BE49-F238E27FC236}">
                  <a16:creationId xmlns:a16="http://schemas.microsoft.com/office/drawing/2014/main" id="{CC2E0961-1311-4A3D-A62C-CA1A132A1EB7}"/>
                </a:ext>
              </a:extLst>
            </p:cNvPr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0199;p120">
            <a:extLst>
              <a:ext uri="{FF2B5EF4-FFF2-40B4-BE49-F238E27FC236}">
                <a16:creationId xmlns:a16="http://schemas.microsoft.com/office/drawing/2014/main" id="{D50B4051-B702-438C-A6B1-2EBF02E5B08E}"/>
              </a:ext>
            </a:extLst>
          </p:cNvPr>
          <p:cNvGrpSpPr/>
          <p:nvPr/>
        </p:nvGrpSpPr>
        <p:grpSpPr>
          <a:xfrm>
            <a:off x="4498460" y="2000022"/>
            <a:ext cx="159950" cy="364516"/>
            <a:chOff x="6410063" y="4135124"/>
            <a:chExt cx="159950" cy="364516"/>
          </a:xfrm>
        </p:grpSpPr>
        <p:sp>
          <p:nvSpPr>
            <p:cNvPr id="50" name="Google Shape;10200;p120">
              <a:extLst>
                <a:ext uri="{FF2B5EF4-FFF2-40B4-BE49-F238E27FC236}">
                  <a16:creationId xmlns:a16="http://schemas.microsoft.com/office/drawing/2014/main" id="{BF738499-1362-42A3-8409-883C3FCD606F}"/>
                </a:ext>
              </a:extLst>
            </p:cNvPr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201;p120">
              <a:extLst>
                <a:ext uri="{FF2B5EF4-FFF2-40B4-BE49-F238E27FC236}">
                  <a16:creationId xmlns:a16="http://schemas.microsoft.com/office/drawing/2014/main" id="{32D0AF5C-FE4A-4E55-B459-985CFDDA07C4}"/>
                </a:ext>
              </a:extLst>
            </p:cNvPr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202;p120">
              <a:extLst>
                <a:ext uri="{FF2B5EF4-FFF2-40B4-BE49-F238E27FC236}">
                  <a16:creationId xmlns:a16="http://schemas.microsoft.com/office/drawing/2014/main" id="{EC240946-936A-4F01-B300-68E87AA07135}"/>
                </a:ext>
              </a:extLst>
            </p:cNvPr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203;p120">
              <a:extLst>
                <a:ext uri="{FF2B5EF4-FFF2-40B4-BE49-F238E27FC236}">
                  <a16:creationId xmlns:a16="http://schemas.microsoft.com/office/drawing/2014/main" id="{F8C267F7-0368-4FB6-B05A-4817E48C78C1}"/>
                </a:ext>
              </a:extLst>
            </p:cNvPr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0504;p121">
            <a:extLst>
              <a:ext uri="{FF2B5EF4-FFF2-40B4-BE49-F238E27FC236}">
                <a16:creationId xmlns:a16="http://schemas.microsoft.com/office/drawing/2014/main" id="{71BF8B97-E717-48C2-9468-89FD293FF993}"/>
              </a:ext>
            </a:extLst>
          </p:cNvPr>
          <p:cNvGrpSpPr/>
          <p:nvPr/>
        </p:nvGrpSpPr>
        <p:grpSpPr>
          <a:xfrm>
            <a:off x="7123819" y="2000022"/>
            <a:ext cx="353145" cy="351998"/>
            <a:chOff x="852385" y="1510916"/>
            <a:chExt cx="353145" cy="351998"/>
          </a:xfrm>
        </p:grpSpPr>
        <p:sp>
          <p:nvSpPr>
            <p:cNvPr id="55" name="Google Shape;10505;p121">
              <a:extLst>
                <a:ext uri="{FF2B5EF4-FFF2-40B4-BE49-F238E27FC236}">
                  <a16:creationId xmlns:a16="http://schemas.microsoft.com/office/drawing/2014/main" id="{4C5DC3EC-846C-49E8-8990-72B1C46ECEDD}"/>
                </a:ext>
              </a:extLst>
            </p:cNvPr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06;p121">
              <a:extLst>
                <a:ext uri="{FF2B5EF4-FFF2-40B4-BE49-F238E27FC236}">
                  <a16:creationId xmlns:a16="http://schemas.microsoft.com/office/drawing/2014/main" id="{38AFE122-7215-49D7-A406-33953736ACB6}"/>
                </a:ext>
              </a:extLst>
            </p:cNvPr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07;p121">
              <a:extLst>
                <a:ext uri="{FF2B5EF4-FFF2-40B4-BE49-F238E27FC236}">
                  <a16:creationId xmlns:a16="http://schemas.microsoft.com/office/drawing/2014/main" id="{EFB0DA9C-C322-4B08-A5DD-54F4EEB38D28}"/>
                </a:ext>
              </a:extLst>
            </p:cNvPr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0" name="Google Shape;1770;p106"/>
          <p:cNvGrpSpPr/>
          <p:nvPr/>
        </p:nvGrpSpPr>
        <p:grpSpPr>
          <a:xfrm>
            <a:off x="4888531" y="1717346"/>
            <a:ext cx="3493879" cy="2661036"/>
            <a:chOff x="720010" y="1419647"/>
            <a:chExt cx="4021500" cy="3062887"/>
          </a:xfrm>
        </p:grpSpPr>
        <p:sp>
          <p:nvSpPr>
            <p:cNvPr id="1771" name="Google Shape;1771;p106"/>
            <p:cNvSpPr/>
            <p:nvPr/>
          </p:nvSpPr>
          <p:spPr>
            <a:xfrm>
              <a:off x="7200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06"/>
            <p:cNvSpPr/>
            <p:nvPr/>
          </p:nvSpPr>
          <p:spPr>
            <a:xfrm>
              <a:off x="747353" y="14473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06"/>
            <p:cNvSpPr/>
            <p:nvPr/>
          </p:nvSpPr>
          <p:spPr>
            <a:xfrm>
              <a:off x="8581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06"/>
            <p:cNvSpPr/>
            <p:nvPr/>
          </p:nvSpPr>
          <p:spPr>
            <a:xfrm>
              <a:off x="20424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775" name="Google Shape;1775;p106"/>
            <p:cNvCxnSpPr/>
            <p:nvPr/>
          </p:nvCxnSpPr>
          <p:spPr>
            <a:xfrm>
              <a:off x="20572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77" name="Google Shape;1777;p106"/>
          <p:cNvSpPr txBox="1">
            <a:spLocks noGrp="1"/>
          </p:cNvSpPr>
          <p:nvPr>
            <p:ph type="ctrTitle"/>
          </p:nvPr>
        </p:nvSpPr>
        <p:spPr>
          <a:xfrm>
            <a:off x="3383280" y="454512"/>
            <a:ext cx="504672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lt2"/>
                </a:solidFill>
              </a:rPr>
              <a:t>MORE ABOUT GOOGLE AND DEEPMING…</a:t>
            </a:r>
            <a:endParaRPr sz="2500" dirty="0">
              <a:solidFill>
                <a:schemeClr val="lt2"/>
              </a:solidFill>
            </a:endParaRPr>
          </a:p>
        </p:txBody>
      </p:sp>
      <p:sp>
        <p:nvSpPr>
          <p:cNvPr id="1778" name="Google Shape;1778;p106"/>
          <p:cNvSpPr txBox="1"/>
          <p:nvPr/>
        </p:nvSpPr>
        <p:spPr>
          <a:xfrm>
            <a:off x="972698" y="2670828"/>
            <a:ext cx="3282771" cy="12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Learn more about the new proyect launched by Google and DeepMind: </a:t>
            </a:r>
            <a:r>
              <a:rPr lang="es" dirty="0">
                <a:solidFill>
                  <a:schemeClr val="bg1">
                    <a:lumMod val="60000"/>
                    <a:lumOff val="40000"/>
                  </a:schemeClr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AlphaFold</a:t>
            </a: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, an accurate algorithm to predict the 3D structure of a protein using a given array of amino acids.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599A1928-3288-4B4E-80C9-D1EEC0751D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05581" y="1898585"/>
            <a:ext cx="3065720" cy="1846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62"/>
          <p:cNvSpPr txBox="1">
            <a:spLocks noGrp="1"/>
          </p:cNvSpPr>
          <p:nvPr>
            <p:ph type="body" idx="1"/>
          </p:nvPr>
        </p:nvSpPr>
        <p:spPr>
          <a:xfrm>
            <a:off x="616500" y="1674899"/>
            <a:ext cx="7065900" cy="1054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Go is one of the most popular board games not only in China but all over the world, played by more than 40 million people. The objective of the game is simple: capture as many enemy pieces or empty spaces as possible to make points of territory to end up winning the game.</a:t>
            </a:r>
            <a:endParaRPr sz="1400" dirty="0"/>
          </a:p>
        </p:txBody>
      </p:sp>
      <p:sp>
        <p:nvSpPr>
          <p:cNvPr id="954" name="Google Shape;954;p62"/>
          <p:cNvSpPr txBox="1">
            <a:spLocks noGrp="1"/>
          </p:cNvSpPr>
          <p:nvPr>
            <p:ph type="ctrTitle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IS THE GAME OF GO?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3"/>
          <p:cNvSpPr/>
          <p:nvPr/>
        </p:nvSpPr>
        <p:spPr>
          <a:xfrm flipH="1">
            <a:off x="890625" y="2852340"/>
            <a:ext cx="30750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73"/>
          <p:cNvSpPr/>
          <p:nvPr/>
        </p:nvSpPr>
        <p:spPr>
          <a:xfrm flipH="1">
            <a:off x="890625" y="3995040"/>
            <a:ext cx="30750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136" name="Google Shape;1136;p73"/>
          <p:cNvSpPr txBox="1">
            <a:spLocks noGrp="1"/>
          </p:cNvSpPr>
          <p:nvPr>
            <p:ph type="ctrTitle" idx="4294967295"/>
          </p:nvPr>
        </p:nvSpPr>
        <p:spPr>
          <a:xfrm>
            <a:off x="934125" y="3038204"/>
            <a:ext cx="2988000" cy="4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</a:rPr>
              <a:t>HARD TO MASTER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37" name="Google Shape;1137;p73"/>
          <p:cNvSpPr txBox="1">
            <a:spLocks noGrp="1"/>
          </p:cNvSpPr>
          <p:nvPr>
            <p:ph type="subTitle" idx="1"/>
          </p:nvPr>
        </p:nvSpPr>
        <p:spPr>
          <a:xfrm>
            <a:off x="4387800" y="2978894"/>
            <a:ext cx="3670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Learning to play is not difficult, but being a professional is a challenge.</a:t>
            </a:r>
            <a:endParaRPr sz="1400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8" name="Google Shape;1138;p73"/>
          <p:cNvSpPr txBox="1">
            <a:spLocks noGrp="1"/>
          </p:cNvSpPr>
          <p:nvPr>
            <p:ph type="ctrTitle" idx="4294967295"/>
          </p:nvPr>
        </p:nvSpPr>
        <p:spPr>
          <a:xfrm>
            <a:off x="934125" y="4182990"/>
            <a:ext cx="2988000" cy="4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</a:rPr>
              <a:t>COMPLEXITY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39" name="Google Shape;1139;p73"/>
          <p:cNvSpPr txBox="1">
            <a:spLocks noGrp="1"/>
          </p:cNvSpPr>
          <p:nvPr>
            <p:ph type="subTitle" idx="2"/>
          </p:nvPr>
        </p:nvSpPr>
        <p:spPr>
          <a:xfrm>
            <a:off x="4387800" y="4146370"/>
            <a:ext cx="3670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There are more possible positions in the game than there are atoms in the world.</a:t>
            </a:r>
          </a:p>
        </p:txBody>
      </p:sp>
      <p:sp>
        <p:nvSpPr>
          <p:cNvPr id="1140" name="Google Shape;1140;p73"/>
          <p:cNvSpPr/>
          <p:nvPr/>
        </p:nvSpPr>
        <p:spPr>
          <a:xfrm flipH="1">
            <a:off x="890625" y="1802090"/>
            <a:ext cx="3075000" cy="802800"/>
          </a:xfrm>
          <a:prstGeom prst="snip2DiagRect">
            <a:avLst>
              <a:gd name="adj1" fmla="val 0"/>
              <a:gd name="adj2" fmla="val 36510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73"/>
          <p:cNvSpPr txBox="1">
            <a:spLocks noGrp="1"/>
          </p:cNvSpPr>
          <p:nvPr>
            <p:ph type="ctrTitle" idx="4294967295"/>
          </p:nvPr>
        </p:nvSpPr>
        <p:spPr>
          <a:xfrm>
            <a:off x="934125" y="1990040"/>
            <a:ext cx="2988000" cy="42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</a:rPr>
              <a:t>BASIC RULES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42" name="Google Shape;1142;p73"/>
          <p:cNvSpPr txBox="1">
            <a:spLocks noGrp="1"/>
          </p:cNvSpPr>
          <p:nvPr>
            <p:ph type="subTitle" idx="3"/>
          </p:nvPr>
        </p:nvSpPr>
        <p:spPr>
          <a:xfrm>
            <a:off x="4387800" y="1928645"/>
            <a:ext cx="3670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The rules that define the game can be counted on the fingers of one hand.</a:t>
            </a:r>
          </a:p>
        </p:txBody>
      </p:sp>
      <p:sp>
        <p:nvSpPr>
          <p:cNvPr id="1143" name="Google Shape;1143;p73"/>
          <p:cNvSpPr txBox="1">
            <a:spLocks noGrp="1"/>
          </p:cNvSpPr>
          <p:nvPr>
            <p:ph type="ctrTitle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</a:rPr>
              <a:t>WHAT DIFFERENTIATES GO FROM OTHER BOARD GAMES?</a:t>
            </a:r>
            <a:endParaRPr sz="25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5"/>
          <p:cNvSpPr txBox="1">
            <a:spLocks noGrp="1"/>
          </p:cNvSpPr>
          <p:nvPr>
            <p:ph type="ctrTitle"/>
          </p:nvPr>
        </p:nvSpPr>
        <p:spPr>
          <a:xfrm>
            <a:off x="1698714" y="437550"/>
            <a:ext cx="3898299" cy="21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AI had previously mastered games such as chess, checkers and Tic Tac Toe, but...</a:t>
            </a:r>
            <a:endParaRPr sz="2000" dirty="0"/>
          </a:p>
        </p:txBody>
      </p:sp>
      <p:sp>
        <p:nvSpPr>
          <p:cNvPr id="6" name="Google Shape;985;p65">
            <a:extLst>
              <a:ext uri="{FF2B5EF4-FFF2-40B4-BE49-F238E27FC236}">
                <a16:creationId xmlns:a16="http://schemas.microsoft.com/office/drawing/2014/main" id="{4F470AFB-4C05-4B26-AF52-14163E926629}"/>
              </a:ext>
            </a:extLst>
          </p:cNvPr>
          <p:cNvSpPr txBox="1">
            <a:spLocks/>
          </p:cNvSpPr>
          <p:nvPr/>
        </p:nvSpPr>
        <p:spPr>
          <a:xfrm>
            <a:off x="2323062" y="2426124"/>
            <a:ext cx="5235486" cy="245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udiowide"/>
              <a:buNone/>
              <a:defRPr sz="7200" b="0" i="0" u="none" strike="noStrike" cap="none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l"/>
            <a:r>
              <a:rPr lang="en-US" sz="3200" dirty="0"/>
              <a:t>Would AI be able to do the same with a game like Go?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71"/>
          <p:cNvGrpSpPr/>
          <p:nvPr/>
        </p:nvGrpSpPr>
        <p:grpSpPr>
          <a:xfrm>
            <a:off x="3164435" y="1760177"/>
            <a:ext cx="2815129" cy="2697492"/>
            <a:chOff x="2948451" y="1617571"/>
            <a:chExt cx="2815129" cy="2697492"/>
          </a:xfrm>
        </p:grpSpPr>
        <p:sp>
          <p:nvSpPr>
            <p:cNvPr id="1087" name="Google Shape;1087;p71"/>
            <p:cNvSpPr/>
            <p:nvPr/>
          </p:nvSpPr>
          <p:spPr>
            <a:xfrm>
              <a:off x="4081131" y="2618104"/>
              <a:ext cx="540550" cy="484463"/>
            </a:xfrm>
            <a:custGeom>
              <a:avLst/>
              <a:gdLst/>
              <a:ahLst/>
              <a:cxnLst/>
              <a:rect l="l" t="t" r="r" b="b"/>
              <a:pathLst>
                <a:path w="18302" h="16403" extrusionOk="0">
                  <a:moveTo>
                    <a:pt x="304" y="1241"/>
                  </a:moveTo>
                  <a:cubicBezTo>
                    <a:pt x="894" y="912"/>
                    <a:pt x="2502" y="552"/>
                    <a:pt x="3880" y="347"/>
                  </a:cubicBezTo>
                  <a:cubicBezTo>
                    <a:pt x="5258" y="142"/>
                    <a:pt x="7120" y="37"/>
                    <a:pt x="8573" y="12"/>
                  </a:cubicBezTo>
                  <a:cubicBezTo>
                    <a:pt x="10026" y="-13"/>
                    <a:pt x="11199" y="55"/>
                    <a:pt x="12596" y="198"/>
                  </a:cubicBezTo>
                  <a:cubicBezTo>
                    <a:pt x="13993" y="341"/>
                    <a:pt x="16041" y="658"/>
                    <a:pt x="16954" y="869"/>
                  </a:cubicBezTo>
                  <a:cubicBezTo>
                    <a:pt x="17867" y="1080"/>
                    <a:pt x="17861" y="1242"/>
                    <a:pt x="18072" y="1465"/>
                  </a:cubicBezTo>
                  <a:cubicBezTo>
                    <a:pt x="18283" y="1689"/>
                    <a:pt x="18352" y="1620"/>
                    <a:pt x="18221" y="2210"/>
                  </a:cubicBezTo>
                  <a:cubicBezTo>
                    <a:pt x="18091" y="2800"/>
                    <a:pt x="17891" y="3675"/>
                    <a:pt x="17289" y="5003"/>
                  </a:cubicBezTo>
                  <a:cubicBezTo>
                    <a:pt x="16687" y="6332"/>
                    <a:pt x="15743" y="8443"/>
                    <a:pt x="14607" y="10181"/>
                  </a:cubicBezTo>
                  <a:cubicBezTo>
                    <a:pt x="13471" y="11919"/>
                    <a:pt x="11330" y="14415"/>
                    <a:pt x="10473" y="15433"/>
                  </a:cubicBezTo>
                  <a:cubicBezTo>
                    <a:pt x="9616" y="16451"/>
                    <a:pt x="9802" y="16222"/>
                    <a:pt x="9467" y="16290"/>
                  </a:cubicBezTo>
                  <a:cubicBezTo>
                    <a:pt x="9132" y="16358"/>
                    <a:pt x="9293" y="16644"/>
                    <a:pt x="8461" y="15843"/>
                  </a:cubicBezTo>
                  <a:cubicBezTo>
                    <a:pt x="7629" y="15042"/>
                    <a:pt x="5625" y="13081"/>
                    <a:pt x="4476" y="11485"/>
                  </a:cubicBezTo>
                  <a:cubicBezTo>
                    <a:pt x="3328" y="9890"/>
                    <a:pt x="2259" y="7797"/>
                    <a:pt x="1570" y="6270"/>
                  </a:cubicBezTo>
                  <a:cubicBezTo>
                    <a:pt x="881" y="4743"/>
                    <a:pt x="552" y="3160"/>
                    <a:pt x="341" y="2322"/>
                  </a:cubicBezTo>
                  <a:cubicBezTo>
                    <a:pt x="130" y="1484"/>
                    <a:pt x="-286" y="1570"/>
                    <a:pt x="304" y="124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rgbClr val="B11EEF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</p:spPr>
        </p:sp>
        <p:grpSp>
          <p:nvGrpSpPr>
            <p:cNvPr id="1088" name="Google Shape;1088;p71"/>
            <p:cNvGrpSpPr/>
            <p:nvPr/>
          </p:nvGrpSpPr>
          <p:grpSpPr>
            <a:xfrm>
              <a:off x="2948451" y="1617571"/>
              <a:ext cx="2815129" cy="2697492"/>
              <a:chOff x="3233863" y="1574450"/>
              <a:chExt cx="2382876" cy="2283301"/>
            </a:xfrm>
          </p:grpSpPr>
          <p:sp>
            <p:nvSpPr>
              <p:cNvPr id="1089" name="Google Shape;1089;p71"/>
              <p:cNvSpPr/>
              <p:nvPr/>
            </p:nvSpPr>
            <p:spPr>
              <a:xfrm rot="10800000" flipH="1">
                <a:off x="3700513" y="2419851"/>
                <a:ext cx="1437900" cy="14379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71"/>
              <p:cNvSpPr/>
              <p:nvPr/>
            </p:nvSpPr>
            <p:spPr>
              <a:xfrm rot="10800000" flipH="1">
                <a:off x="4178838" y="1574450"/>
                <a:ext cx="1437900" cy="14379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71"/>
              <p:cNvSpPr/>
              <p:nvPr/>
            </p:nvSpPr>
            <p:spPr>
              <a:xfrm rot="10800000" flipH="1">
                <a:off x="3233863" y="1574450"/>
                <a:ext cx="1437900" cy="14379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71"/>
              <p:cNvSpPr/>
              <p:nvPr/>
            </p:nvSpPr>
            <p:spPr>
              <a:xfrm rot="10800000" flipH="1">
                <a:off x="3700513" y="2419851"/>
                <a:ext cx="1437900" cy="14379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71"/>
              <p:cNvSpPr/>
              <p:nvPr/>
            </p:nvSpPr>
            <p:spPr>
              <a:xfrm rot="10800000" flipH="1">
                <a:off x="4178838" y="1574450"/>
                <a:ext cx="1437900" cy="14379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71"/>
              <p:cNvSpPr/>
              <p:nvPr/>
            </p:nvSpPr>
            <p:spPr>
              <a:xfrm rot="10800000" flipH="1">
                <a:off x="3233863" y="1574450"/>
                <a:ext cx="1437900" cy="14379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095" name="Google Shape;1095;p71"/>
          <p:cNvCxnSpPr/>
          <p:nvPr/>
        </p:nvCxnSpPr>
        <p:spPr>
          <a:xfrm>
            <a:off x="4955275" y="2197125"/>
            <a:ext cx="1419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96" name="Google Shape;1096;p71"/>
          <p:cNvCxnSpPr/>
          <p:nvPr/>
        </p:nvCxnSpPr>
        <p:spPr>
          <a:xfrm>
            <a:off x="2852850" y="2197125"/>
            <a:ext cx="146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97" name="Google Shape;1097;p71"/>
          <p:cNvCxnSpPr/>
          <p:nvPr/>
        </p:nvCxnSpPr>
        <p:spPr>
          <a:xfrm>
            <a:off x="2905203" y="3564700"/>
            <a:ext cx="1467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98" name="Google Shape;1098;p71"/>
          <p:cNvSpPr txBox="1">
            <a:spLocks noGrp="1"/>
          </p:cNvSpPr>
          <p:nvPr>
            <p:ph type="ctrTitle" idx="4294967295"/>
          </p:nvPr>
        </p:nvSpPr>
        <p:spPr>
          <a:xfrm>
            <a:off x="632437" y="1677400"/>
            <a:ext cx="3361004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</a:rPr>
              <a:t>TOO MANY POSSIBILITIES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1099" name="Google Shape;1099;p71"/>
          <p:cNvSpPr txBox="1">
            <a:spLocks noGrp="1"/>
          </p:cNvSpPr>
          <p:nvPr>
            <p:ph type="subTitle" idx="1"/>
          </p:nvPr>
        </p:nvSpPr>
        <p:spPr>
          <a:xfrm>
            <a:off x="632441" y="2315899"/>
            <a:ext cx="22236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The complexity of the game is extremely high</a:t>
            </a:r>
            <a:endParaRPr sz="1400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0" name="Google Shape;1100;p71"/>
          <p:cNvSpPr txBox="1">
            <a:spLocks noGrp="1"/>
          </p:cNvSpPr>
          <p:nvPr>
            <p:ph type="ctrTitle" idx="4294967295"/>
          </p:nvPr>
        </p:nvSpPr>
        <p:spPr>
          <a:xfrm>
            <a:off x="6005112" y="1457322"/>
            <a:ext cx="2445000" cy="739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</a:rPr>
              <a:t>BRUTE FORCE: DENIED USE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1101" name="Google Shape;1101;p71"/>
          <p:cNvSpPr txBox="1">
            <a:spLocks noGrp="1"/>
          </p:cNvSpPr>
          <p:nvPr>
            <p:ph type="subTitle" idx="2"/>
          </p:nvPr>
        </p:nvSpPr>
        <p:spPr>
          <a:xfrm>
            <a:off x="6315001" y="2050426"/>
            <a:ext cx="2135109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Excessive movements for testing and evaluation.</a:t>
            </a:r>
            <a:endParaRPr sz="1400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2" name="Google Shape;1102;p71"/>
          <p:cNvSpPr txBox="1">
            <a:spLocks noGrp="1"/>
          </p:cNvSpPr>
          <p:nvPr>
            <p:ph type="ctrTitle" idx="4294967295"/>
          </p:nvPr>
        </p:nvSpPr>
        <p:spPr>
          <a:xfrm>
            <a:off x="6093603" y="3241221"/>
            <a:ext cx="24450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bg1">
                    <a:lumMod val="75000"/>
                  </a:schemeClr>
                </a:solidFill>
              </a:rPr>
              <a:t>RESULT</a:t>
            </a:r>
            <a:endParaRPr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3" name="Google Shape;1103;p71"/>
          <p:cNvSpPr txBox="1">
            <a:spLocks noGrp="1"/>
          </p:cNvSpPr>
          <p:nvPr>
            <p:ph type="subTitle" idx="3"/>
          </p:nvPr>
        </p:nvSpPr>
        <p:spPr>
          <a:xfrm>
            <a:off x="6315002" y="3576645"/>
            <a:ext cx="22236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 big challenge to beat for the computers and the Artificial Intelligence.</a:t>
            </a:r>
            <a:endParaRPr sz="1400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4" name="Google Shape;1104;p71"/>
          <p:cNvSpPr txBox="1">
            <a:spLocks noGrp="1"/>
          </p:cNvSpPr>
          <p:nvPr>
            <p:ph type="ctrTitle" idx="4294967295"/>
          </p:nvPr>
        </p:nvSpPr>
        <p:spPr>
          <a:xfrm>
            <a:off x="757797" y="3204352"/>
            <a:ext cx="24450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AN EXISTING BARRIER</a:t>
            </a: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1105" name="Google Shape;1105;p71"/>
          <p:cNvSpPr txBox="1">
            <a:spLocks noGrp="1"/>
          </p:cNvSpPr>
          <p:nvPr>
            <p:ph type="subTitle" idx="4"/>
          </p:nvPr>
        </p:nvSpPr>
        <p:spPr>
          <a:xfrm>
            <a:off x="757800" y="3856861"/>
            <a:ext cx="2223600" cy="85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Previous AIs had only managed to play as amateurs.</a:t>
            </a:r>
            <a:endParaRPr sz="1400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6" name="Google Shape;1106;p71"/>
          <p:cNvSpPr txBox="1">
            <a:spLocks noGrp="1"/>
          </p:cNvSpPr>
          <p:nvPr>
            <p:ph type="ctrTitle"/>
          </p:nvPr>
        </p:nvSpPr>
        <p:spPr>
          <a:xfrm>
            <a:off x="650550" y="357688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UNDERSTANDING THE PROBLEM </a:t>
            </a:r>
            <a:br>
              <a:rPr lang="en-US" sz="2500" dirty="0"/>
            </a:br>
            <a:r>
              <a:rPr lang="en-US" sz="2500" dirty="0"/>
              <a:t>POSED BY THE GO GAME TO AI</a:t>
            </a:r>
            <a:endParaRPr sz="2500" dirty="0">
              <a:solidFill>
                <a:schemeClr val="lt2"/>
              </a:solidFill>
            </a:endParaRPr>
          </a:p>
        </p:txBody>
      </p:sp>
      <p:cxnSp>
        <p:nvCxnSpPr>
          <p:cNvPr id="1107" name="Google Shape;1107;p71"/>
          <p:cNvCxnSpPr/>
          <p:nvPr/>
        </p:nvCxnSpPr>
        <p:spPr>
          <a:xfrm>
            <a:off x="4525150" y="2943550"/>
            <a:ext cx="1741800" cy="645900"/>
          </a:xfrm>
          <a:prstGeom prst="bentConnector3">
            <a:avLst>
              <a:gd name="adj1" fmla="val 6072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96"/>
          <p:cNvSpPr/>
          <p:nvPr/>
        </p:nvSpPr>
        <p:spPr>
          <a:xfrm>
            <a:off x="7943699" y="3899606"/>
            <a:ext cx="65" cy="6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634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08A4F90E-8006-4859-8B9C-6ABF746C15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2264569"/>
            <a:ext cx="2739790" cy="2921729"/>
          </a:xfrm>
          <a:prstGeom prst="rect">
            <a:avLst/>
          </a:prstGeom>
        </p:spPr>
      </p:pic>
      <p:sp>
        <p:nvSpPr>
          <p:cNvPr id="13" name="Google Shape;985;p65">
            <a:extLst>
              <a:ext uri="{FF2B5EF4-FFF2-40B4-BE49-F238E27FC236}">
                <a16:creationId xmlns:a16="http://schemas.microsoft.com/office/drawing/2014/main" id="{5C8C1EB0-6125-4A55-BB79-602A8E5F0EA7}"/>
              </a:ext>
            </a:extLst>
          </p:cNvPr>
          <p:cNvSpPr txBox="1">
            <a:spLocks/>
          </p:cNvSpPr>
          <p:nvPr/>
        </p:nvSpPr>
        <p:spPr>
          <a:xfrm>
            <a:off x="1222336" y="116158"/>
            <a:ext cx="5235486" cy="245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udiowide"/>
              <a:buNone/>
              <a:defRPr sz="7200" b="0" i="0" u="none" strike="noStrike" cap="none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Audiowide"/>
              <a:buNone/>
              <a:defRPr sz="1800" b="0" i="0" u="none" strike="noStrike" cap="none">
                <a:solidFill>
                  <a:srgbClr val="D9D9D9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pPr algn="l"/>
            <a:r>
              <a:rPr lang="en-US" sz="2800" dirty="0"/>
              <a:t>DEEPMIND AND GOOGLE HAVE JUST ENTERED THE CHAT...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9"/>
          <p:cNvSpPr txBox="1">
            <a:spLocks noGrp="1"/>
          </p:cNvSpPr>
          <p:nvPr>
            <p:ph type="ctrTitle"/>
          </p:nvPr>
        </p:nvSpPr>
        <p:spPr>
          <a:xfrm flipH="1">
            <a:off x="814298" y="1044284"/>
            <a:ext cx="4514940" cy="1810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NEURAL NETWORKS BASED ON ADVANCED SEARCH TREES</a:t>
            </a:r>
            <a:endParaRPr sz="2500" dirty="0"/>
          </a:p>
        </p:txBody>
      </p:sp>
      <p:sp>
        <p:nvSpPr>
          <p:cNvPr id="1050" name="Google Shape;1050;p69"/>
          <p:cNvSpPr/>
          <p:nvPr/>
        </p:nvSpPr>
        <p:spPr>
          <a:xfrm rot="5400000">
            <a:off x="6673361" y="2933419"/>
            <a:ext cx="1224952" cy="2921125"/>
          </a:xfrm>
          <a:custGeom>
            <a:avLst/>
            <a:gdLst/>
            <a:ahLst/>
            <a:cxnLst/>
            <a:rect l="l" t="t" r="r" b="b"/>
            <a:pathLst>
              <a:path w="22699" h="54130" extrusionOk="0">
                <a:moveTo>
                  <a:pt x="0" y="1"/>
                </a:moveTo>
                <a:lnTo>
                  <a:pt x="0" y="3584"/>
                </a:lnTo>
                <a:lnTo>
                  <a:pt x="12113" y="15704"/>
                </a:lnTo>
                <a:lnTo>
                  <a:pt x="12113" y="43536"/>
                </a:lnTo>
                <a:lnTo>
                  <a:pt x="22698" y="54129"/>
                </a:lnTo>
                <a:lnTo>
                  <a:pt x="22691" y="36293"/>
                </a:lnTo>
                <a:lnTo>
                  <a:pt x="22698" y="44281"/>
                </a:lnTo>
                <a:lnTo>
                  <a:pt x="22691" y="13579"/>
                </a:lnTo>
                <a:lnTo>
                  <a:pt x="9120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69"/>
          <p:cNvSpPr/>
          <p:nvPr/>
        </p:nvSpPr>
        <p:spPr>
          <a:xfrm rot="5400000">
            <a:off x="7249214" y="1824377"/>
            <a:ext cx="1810040" cy="2983833"/>
          </a:xfrm>
          <a:custGeom>
            <a:avLst/>
            <a:gdLst/>
            <a:ahLst/>
            <a:cxnLst/>
            <a:rect l="l" t="t" r="r" b="b"/>
            <a:pathLst>
              <a:path w="33541" h="55292" extrusionOk="0">
                <a:moveTo>
                  <a:pt x="1" y="0"/>
                </a:moveTo>
                <a:lnTo>
                  <a:pt x="1" y="3583"/>
                </a:lnTo>
                <a:lnTo>
                  <a:pt x="11478" y="15052"/>
                </a:lnTo>
                <a:lnTo>
                  <a:pt x="11478" y="22217"/>
                </a:lnTo>
                <a:lnTo>
                  <a:pt x="11478" y="22427"/>
                </a:lnTo>
                <a:lnTo>
                  <a:pt x="11478" y="22442"/>
                </a:lnTo>
                <a:lnTo>
                  <a:pt x="11478" y="22489"/>
                </a:lnTo>
                <a:lnTo>
                  <a:pt x="22955" y="33966"/>
                </a:lnTo>
                <a:lnTo>
                  <a:pt x="22955" y="44474"/>
                </a:lnTo>
                <a:lnTo>
                  <a:pt x="22955" y="44699"/>
                </a:lnTo>
                <a:lnTo>
                  <a:pt x="33540" y="55292"/>
                </a:lnTo>
                <a:lnTo>
                  <a:pt x="33540" y="31841"/>
                </a:lnTo>
                <a:lnTo>
                  <a:pt x="22063" y="20364"/>
                </a:lnTo>
                <a:lnTo>
                  <a:pt x="22056" y="12927"/>
                </a:lnTo>
                <a:lnTo>
                  <a:pt x="912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ARTIFICIAL NEURAL NETWORK Vector Icons free download in SVG, PNG Format">
            <a:extLst>
              <a:ext uri="{FF2B5EF4-FFF2-40B4-BE49-F238E27FC236}">
                <a16:creationId xmlns:a16="http://schemas.microsoft.com/office/drawing/2014/main" id="{A23384B0-C734-4B08-A725-B12FACA4D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r="13175"/>
          <a:stretch/>
        </p:blipFill>
        <p:spPr bwMode="auto">
          <a:xfrm>
            <a:off x="5698761" y="417923"/>
            <a:ext cx="1927112" cy="258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034;p67">
            <a:extLst>
              <a:ext uri="{FF2B5EF4-FFF2-40B4-BE49-F238E27FC236}">
                <a16:creationId xmlns:a16="http://schemas.microsoft.com/office/drawing/2014/main" id="{3AF3599B-42A0-4636-9F88-C27752FE7C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99060" y="2584218"/>
            <a:ext cx="4514939" cy="242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</a:pPr>
            <a:r>
              <a:rPr lang="en-US" dirty="0"/>
              <a:t>A policy network + a value network + the use of reinforcement learning to balance the weights.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sz="1400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</a:pPr>
            <a:r>
              <a:rPr lang="en-US" dirty="0"/>
              <a:t>Trained on more than 30 million of games played by professional players.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</a:pPr>
            <a:r>
              <a:rPr lang="en-US" sz="1400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Using the computing power of the Google Cloud to train the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93"/>
          <p:cNvSpPr txBox="1">
            <a:spLocks noGrp="1"/>
          </p:cNvSpPr>
          <p:nvPr>
            <p:ph type="ctrTitle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ALPHAGO RESULTS</a:t>
            </a:r>
            <a:endParaRPr sz="2500" dirty="0">
              <a:solidFill>
                <a:schemeClr val="lt2"/>
              </a:solidFill>
            </a:endParaRPr>
          </a:p>
        </p:txBody>
      </p:sp>
      <p:grpSp>
        <p:nvGrpSpPr>
          <p:cNvPr id="1472" name="Google Shape;1472;p93"/>
          <p:cNvGrpSpPr/>
          <p:nvPr/>
        </p:nvGrpSpPr>
        <p:grpSpPr>
          <a:xfrm>
            <a:off x="868405" y="1850722"/>
            <a:ext cx="1718100" cy="1718100"/>
            <a:chOff x="866551" y="1712699"/>
            <a:chExt cx="1718100" cy="1718100"/>
          </a:xfrm>
        </p:grpSpPr>
        <p:sp>
          <p:nvSpPr>
            <p:cNvPr id="1473" name="Google Shape;1473;p93"/>
            <p:cNvSpPr/>
            <p:nvPr/>
          </p:nvSpPr>
          <p:spPr>
            <a:xfrm>
              <a:off x="1020875" y="1875794"/>
              <a:ext cx="1418400" cy="1418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93"/>
            <p:cNvSpPr/>
            <p:nvPr/>
          </p:nvSpPr>
          <p:spPr>
            <a:xfrm>
              <a:off x="866551" y="1712699"/>
              <a:ext cx="1718100" cy="1718100"/>
            </a:xfrm>
            <a:prstGeom prst="pie">
              <a:avLst>
                <a:gd name="adj1" fmla="val 16196070"/>
                <a:gd name="adj2" fmla="val 6760561"/>
              </a:avLst>
            </a:prstGeom>
            <a:gradFill>
              <a:gsLst>
                <a:gs pos="0">
                  <a:srgbClr val="633BFD">
                    <a:alpha val="55686"/>
                    <a:alpha val="51790"/>
                  </a:srgbClr>
                </a:gs>
                <a:gs pos="37000">
                  <a:srgbClr val="B11EEF">
                    <a:alpha val="51790"/>
                  </a:srgbClr>
                </a:gs>
                <a:gs pos="100000">
                  <a:srgbClr val="FF00E0">
                    <a:alpha val="50980"/>
                    <a:alpha val="5179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93"/>
            <p:cNvSpPr/>
            <p:nvPr/>
          </p:nvSpPr>
          <p:spPr>
            <a:xfrm>
              <a:off x="1339038" y="2185200"/>
              <a:ext cx="773100" cy="77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93"/>
          <p:cNvGrpSpPr/>
          <p:nvPr/>
        </p:nvGrpSpPr>
        <p:grpSpPr>
          <a:xfrm>
            <a:off x="3707404" y="1850722"/>
            <a:ext cx="1718100" cy="1718100"/>
            <a:chOff x="3712951" y="1712699"/>
            <a:chExt cx="1718100" cy="1718100"/>
          </a:xfrm>
        </p:grpSpPr>
        <p:sp>
          <p:nvSpPr>
            <p:cNvPr id="1477" name="Google Shape;1477;p93"/>
            <p:cNvSpPr/>
            <p:nvPr/>
          </p:nvSpPr>
          <p:spPr>
            <a:xfrm>
              <a:off x="3867275" y="1875794"/>
              <a:ext cx="1418400" cy="1418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3"/>
            <p:cNvSpPr/>
            <p:nvPr/>
          </p:nvSpPr>
          <p:spPr>
            <a:xfrm>
              <a:off x="3712951" y="1712699"/>
              <a:ext cx="1718100" cy="1718100"/>
            </a:xfrm>
            <a:prstGeom prst="pie">
              <a:avLst>
                <a:gd name="adj1" fmla="val 16195250"/>
                <a:gd name="adj2" fmla="val 15923280"/>
              </a:avLst>
            </a:prstGeom>
            <a:gradFill>
              <a:gsLst>
                <a:gs pos="0">
                  <a:srgbClr val="633BFD">
                    <a:alpha val="55686"/>
                    <a:alpha val="51790"/>
                  </a:srgbClr>
                </a:gs>
                <a:gs pos="37000">
                  <a:srgbClr val="B11EEF">
                    <a:alpha val="51790"/>
                  </a:srgbClr>
                </a:gs>
                <a:gs pos="100000">
                  <a:srgbClr val="FF00E0">
                    <a:alpha val="50980"/>
                    <a:alpha val="5179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3"/>
            <p:cNvSpPr/>
            <p:nvPr/>
          </p:nvSpPr>
          <p:spPr>
            <a:xfrm>
              <a:off x="4188625" y="2198450"/>
              <a:ext cx="773100" cy="77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93"/>
          <p:cNvGrpSpPr/>
          <p:nvPr/>
        </p:nvGrpSpPr>
        <p:grpSpPr>
          <a:xfrm>
            <a:off x="6563398" y="1850722"/>
            <a:ext cx="1718100" cy="1718100"/>
            <a:chOff x="6559351" y="1712699"/>
            <a:chExt cx="1718100" cy="1718100"/>
          </a:xfrm>
        </p:grpSpPr>
        <p:sp>
          <p:nvSpPr>
            <p:cNvPr id="1481" name="Google Shape;1481;p93"/>
            <p:cNvSpPr/>
            <p:nvPr/>
          </p:nvSpPr>
          <p:spPr>
            <a:xfrm>
              <a:off x="6713675" y="1875794"/>
              <a:ext cx="1418400" cy="1418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3"/>
            <p:cNvSpPr/>
            <p:nvPr/>
          </p:nvSpPr>
          <p:spPr>
            <a:xfrm>
              <a:off x="6559351" y="1712699"/>
              <a:ext cx="1718100" cy="1718100"/>
            </a:xfrm>
            <a:prstGeom prst="pie">
              <a:avLst>
                <a:gd name="adj1" fmla="val 16195250"/>
                <a:gd name="adj2" fmla="val 16190288"/>
              </a:avLst>
            </a:prstGeom>
            <a:gradFill>
              <a:gsLst>
                <a:gs pos="0">
                  <a:srgbClr val="633BFD">
                    <a:alpha val="55686"/>
                    <a:alpha val="51790"/>
                  </a:srgbClr>
                </a:gs>
                <a:gs pos="37000">
                  <a:srgbClr val="B11EEF">
                    <a:alpha val="51790"/>
                  </a:srgbClr>
                </a:gs>
                <a:gs pos="100000">
                  <a:srgbClr val="FF00E0">
                    <a:alpha val="50980"/>
                    <a:alpha val="5179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93"/>
            <p:cNvSpPr/>
            <p:nvPr/>
          </p:nvSpPr>
          <p:spPr>
            <a:xfrm>
              <a:off x="7031850" y="2198450"/>
              <a:ext cx="773100" cy="773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4" name="Google Shape;1484;p93"/>
          <p:cNvSpPr txBox="1"/>
          <p:nvPr/>
        </p:nvSpPr>
        <p:spPr>
          <a:xfrm>
            <a:off x="912055" y="1277723"/>
            <a:ext cx="1630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57%</a:t>
            </a:r>
            <a:endParaRPr sz="1800" dirty="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85" name="Google Shape;1485;p93"/>
          <p:cNvSpPr txBox="1"/>
          <p:nvPr/>
        </p:nvSpPr>
        <p:spPr>
          <a:xfrm>
            <a:off x="689605" y="3942474"/>
            <a:ext cx="20757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human</a:t>
            </a: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movement predictions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6" name="Google Shape;1486;p93"/>
          <p:cNvSpPr txBox="1"/>
          <p:nvPr/>
        </p:nvSpPr>
        <p:spPr>
          <a:xfrm>
            <a:off x="3751054" y="1277723"/>
            <a:ext cx="1630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99%</a:t>
            </a:r>
            <a:endParaRPr sz="1800" dirty="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87" name="Google Shape;1487;p93"/>
          <p:cNvSpPr txBox="1"/>
          <p:nvPr/>
        </p:nvSpPr>
        <p:spPr>
          <a:xfrm>
            <a:off x="6607048" y="1277723"/>
            <a:ext cx="16308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100%</a:t>
            </a:r>
            <a:endParaRPr sz="1800" dirty="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88" name="Google Shape;1488;p93"/>
          <p:cNvSpPr txBox="1"/>
          <p:nvPr/>
        </p:nvSpPr>
        <p:spPr>
          <a:xfrm>
            <a:off x="3528604" y="3942474"/>
            <a:ext cx="20757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v</a:t>
            </a:r>
            <a:r>
              <a:rPr lang="e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ersus other developed Go AIs</a:t>
            </a:r>
            <a:endParaRPr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9" name="Google Shape;1489;p93"/>
          <p:cNvSpPr txBox="1"/>
          <p:nvPr/>
        </p:nvSpPr>
        <p:spPr>
          <a:xfrm>
            <a:off x="6384598" y="3942474"/>
            <a:ext cx="20757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versus the European Go champion, Fan Hui</a:t>
            </a:r>
          </a:p>
        </p:txBody>
      </p:sp>
      <p:sp>
        <p:nvSpPr>
          <p:cNvPr id="1490" name="Google Shape;1490;p93"/>
          <p:cNvSpPr txBox="1"/>
          <p:nvPr/>
        </p:nvSpPr>
        <p:spPr>
          <a:xfrm>
            <a:off x="868405" y="3634150"/>
            <a:ext cx="171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OF EXPERT</a:t>
            </a:r>
            <a:endParaRPr sz="1800" dirty="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91" name="Google Shape;1491;p93"/>
          <p:cNvSpPr txBox="1"/>
          <p:nvPr/>
        </p:nvSpPr>
        <p:spPr>
          <a:xfrm>
            <a:off x="3751054" y="3634150"/>
            <a:ext cx="163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OF WINS</a:t>
            </a:r>
            <a:endParaRPr sz="1800" dirty="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92" name="Google Shape;1492;p93"/>
          <p:cNvSpPr txBox="1"/>
          <p:nvPr/>
        </p:nvSpPr>
        <p:spPr>
          <a:xfrm>
            <a:off x="6607048" y="3634150"/>
            <a:ext cx="163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rPr>
              <a:t>OF WINS</a:t>
            </a:r>
            <a:endParaRPr sz="1800" dirty="0">
              <a:solidFill>
                <a:schemeClr val="lt2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00"/>
          <p:cNvSpPr txBox="1">
            <a:spLocks noGrp="1"/>
          </p:cNvSpPr>
          <p:nvPr>
            <p:ph type="ctrTitle" idx="2"/>
          </p:nvPr>
        </p:nvSpPr>
        <p:spPr>
          <a:xfrm>
            <a:off x="650550" y="471991"/>
            <a:ext cx="8147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udiowide"/>
                <a:ea typeface="Audiowide"/>
                <a:cs typeface="Audiowide"/>
                <a:sym typeface="Audiowide"/>
              </a:rPr>
              <a:t>AND AS A CONSEQUENCE…</a:t>
            </a:r>
            <a:endParaRPr dirty="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41" name="Google Shape;1641;p100"/>
          <p:cNvSpPr txBox="1">
            <a:spLocks noGrp="1"/>
          </p:cNvSpPr>
          <p:nvPr>
            <p:ph type="subTitle" idx="1"/>
          </p:nvPr>
        </p:nvSpPr>
        <p:spPr>
          <a:xfrm flipH="1">
            <a:off x="570361" y="2951610"/>
            <a:ext cx="33387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i="1" dirty="0"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lang="en-US" b="1" i="1" dirty="0">
                <a:latin typeface="Ubuntu"/>
                <a:ea typeface="Ubuntu"/>
                <a:cs typeface="Ubuntu"/>
                <a:sym typeface="Ubuntu"/>
              </a:rPr>
              <a:t>LPHAGO </a:t>
            </a:r>
            <a:r>
              <a:rPr lang="en-US" i="1" dirty="0">
                <a:latin typeface="Ubuntu"/>
                <a:ea typeface="Ubuntu"/>
                <a:cs typeface="Ubuntu"/>
                <a:sym typeface="Ubuntu"/>
              </a:rPr>
              <a:t>WOULD BECOME THE FIRST AI TO DEFEAT A PROFESSIONAL PLAYER OF GO </a:t>
            </a:r>
            <a:endParaRPr i="1" dirty="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3878350-A90D-4C82-B7D2-90F04052845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405200" y="1551531"/>
            <a:ext cx="3490259" cy="261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D48A8FE-FD5F-477E-8895-607132B97A3A}"/>
              </a:ext>
            </a:extLst>
          </p:cNvPr>
          <p:cNvGrpSpPr/>
          <p:nvPr/>
        </p:nvGrpSpPr>
        <p:grpSpPr>
          <a:xfrm>
            <a:off x="7401528" y="1728948"/>
            <a:ext cx="281700" cy="855675"/>
            <a:chOff x="8148288" y="1868775"/>
            <a:chExt cx="281700" cy="855675"/>
          </a:xfrm>
          <a:solidFill>
            <a:schemeClr val="tx1"/>
          </a:solidFill>
        </p:grpSpPr>
        <p:sp>
          <p:nvSpPr>
            <p:cNvPr id="1643" name="Google Shape;1643;p100"/>
            <p:cNvSpPr/>
            <p:nvPr/>
          </p:nvSpPr>
          <p:spPr>
            <a:xfrm rot="5400000" flipH="1">
              <a:off x="8256888" y="2551350"/>
              <a:ext cx="64500" cy="28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0"/>
            <p:cNvSpPr/>
            <p:nvPr/>
          </p:nvSpPr>
          <p:spPr>
            <a:xfrm rot="5400000" flipH="1">
              <a:off x="8256888" y="2438325"/>
              <a:ext cx="64500" cy="28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0"/>
            <p:cNvSpPr/>
            <p:nvPr/>
          </p:nvSpPr>
          <p:spPr>
            <a:xfrm rot="5400000" flipH="1">
              <a:off x="8256888" y="2325300"/>
              <a:ext cx="64500" cy="28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0"/>
            <p:cNvSpPr/>
            <p:nvPr/>
          </p:nvSpPr>
          <p:spPr>
            <a:xfrm rot="5400000" flipH="1">
              <a:off x="8256888" y="2212275"/>
              <a:ext cx="64500" cy="28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00"/>
            <p:cNvSpPr/>
            <p:nvPr/>
          </p:nvSpPr>
          <p:spPr>
            <a:xfrm rot="5400000" flipH="1">
              <a:off x="8256888" y="2099250"/>
              <a:ext cx="64500" cy="28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00"/>
            <p:cNvSpPr/>
            <p:nvPr/>
          </p:nvSpPr>
          <p:spPr>
            <a:xfrm rot="5400000" flipH="1">
              <a:off x="8256888" y="1986225"/>
              <a:ext cx="64500" cy="28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0"/>
            <p:cNvSpPr/>
            <p:nvPr/>
          </p:nvSpPr>
          <p:spPr>
            <a:xfrm rot="5400000" flipH="1">
              <a:off x="8256888" y="1873200"/>
              <a:ext cx="64500" cy="28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0"/>
            <p:cNvSpPr/>
            <p:nvPr/>
          </p:nvSpPr>
          <p:spPr>
            <a:xfrm rot="5400000" flipH="1">
              <a:off x="8256888" y="1760175"/>
              <a:ext cx="64500" cy="281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100"/>
          <p:cNvSpPr txBox="1">
            <a:spLocks noGrp="1"/>
          </p:cNvSpPr>
          <p:nvPr>
            <p:ph type="ctrTitle"/>
          </p:nvPr>
        </p:nvSpPr>
        <p:spPr>
          <a:xfrm flipH="1">
            <a:off x="6150329" y="3825690"/>
            <a:ext cx="1653521" cy="282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FAN HUI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e-Minimal Shapes Consulting Toolkit by Slidesgo">
  <a:themeElements>
    <a:clrScheme name="Simple Light">
      <a:dk1>
        <a:srgbClr val="F3F3F3"/>
      </a:dk1>
      <a:lt1>
        <a:srgbClr val="FF00E0"/>
      </a:lt1>
      <a:dk2>
        <a:srgbClr val="6D6D6D"/>
      </a:dk2>
      <a:lt2>
        <a:srgbClr val="6D6D6D"/>
      </a:lt2>
      <a:accent1>
        <a:srgbClr val="633BFD"/>
      </a:accent1>
      <a:accent2>
        <a:srgbClr val="A200FF"/>
      </a:accent2>
      <a:accent3>
        <a:srgbClr val="F3F3F3"/>
      </a:accent3>
      <a:accent4>
        <a:srgbClr val="F3F3F3"/>
      </a:accent4>
      <a:accent5>
        <a:srgbClr val="F3F3F3"/>
      </a:accent5>
      <a:accent6>
        <a:srgbClr val="F3F3F3"/>
      </a:accent6>
      <a:hlink>
        <a:srgbClr val="6D6D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427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Audiowide</vt:lpstr>
      <vt:lpstr>Fira Sans Condensed Medium</vt:lpstr>
      <vt:lpstr>Ubuntu</vt:lpstr>
      <vt:lpstr>Arial</vt:lpstr>
      <vt:lpstr>Future-Minimal Shapes Consulting Toolkit by Slidesgo</vt:lpstr>
      <vt:lpstr>PowerPoint Presentation</vt:lpstr>
      <vt:lpstr>WHAT IS THE GAME OF GO?</vt:lpstr>
      <vt:lpstr>HARD TO MASTER</vt:lpstr>
      <vt:lpstr>The AI had previously mastered games such as chess, checkers and Tic Tac Toe, but...</vt:lpstr>
      <vt:lpstr>TOO MANY POSSIBILITIES</vt:lpstr>
      <vt:lpstr>PowerPoint Presentation</vt:lpstr>
      <vt:lpstr>NEURAL NETWORKS BASED ON ADVANCED SEARCH TREES</vt:lpstr>
      <vt:lpstr>ALPHAGO RESULTS</vt:lpstr>
      <vt:lpstr>AND AS A CONSEQUENCE…</vt:lpstr>
      <vt:lpstr>CONCLUSIONS</vt:lpstr>
      <vt:lpstr>MORE ABOUT GOOGLE AND DEEPMING…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Sergio Pena Munoz</cp:lastModifiedBy>
  <cp:revision>5</cp:revision>
  <dcterms:modified xsi:type="dcterms:W3CDTF">2021-10-04T11:49:45Z</dcterms:modified>
</cp:coreProperties>
</file>