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76" r:id="rId3"/>
    <p:sldId id="277" r:id="rId4"/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52" autoAdjust="0"/>
  </p:normalViewPr>
  <p:slideViewPr>
    <p:cSldViewPr snapToGrid="0" showGuides="1">
      <p:cViewPr varScale="1">
        <p:scale>
          <a:sx n="75" d="100"/>
          <a:sy n="75" d="100"/>
        </p:scale>
        <p:origin x="43" y="413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4/27/2019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4051156"/>
            <a:ext cx="9144000" cy="1994392"/>
          </a:xfrm>
        </p:spPr>
        <p:txBody>
          <a:bodyPr lIns="0" tIns="0" rIns="0" bIns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Forecasting Sales in R with Time Series Models and Stochastic Gradient Boosting</a:t>
            </a:r>
            <a:endParaRPr lang="en-US" sz="48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7906" y="163544"/>
            <a:ext cx="3356187" cy="3527611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240323" y="1275127"/>
            <a:ext cx="1711354" cy="1810007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 to Problem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C2E6C7-08F3-46C9-A5B1-2582C7C29A18}"/>
              </a:ext>
            </a:extLst>
          </p:cNvPr>
          <p:cNvSpPr txBox="1"/>
          <p:nvPr/>
        </p:nvSpPr>
        <p:spPr>
          <a:xfrm>
            <a:off x="1402360" y="1298495"/>
            <a:ext cx="9387280" cy="2876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A retailer wishes to forecast total POS for several of its stores for the coming month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Data is provided at the store level, with various features from the retailer</a:t>
            </a:r>
          </a:p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200" dirty="0">
                <a:latin typeface="Segoe UI Emoji" panose="020B0502040204020203" pitchFamily="34" charset="0"/>
                <a:ea typeface="Segoe UI Emoji" panose="020B0502040204020203" pitchFamily="34" charset="0"/>
              </a:rPr>
              <a:t>Assume sales are impacted by internal store events (promotions, holidays, etc.) as well as external market events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 to Data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036FBB2-A76C-4CC2-B53D-9A06B1145059}"/>
              </a:ext>
            </a:extLst>
          </p:cNvPr>
          <p:cNvSpPr txBox="1"/>
          <p:nvPr/>
        </p:nvSpPr>
        <p:spPr>
          <a:xfrm>
            <a:off x="3693472" y="4628455"/>
            <a:ext cx="88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Stamp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04351F-4D4A-48D3-B794-B51411244E33}"/>
              </a:ext>
            </a:extLst>
          </p:cNvPr>
          <p:cNvSpPr txBox="1"/>
          <p:nvPr/>
        </p:nvSpPr>
        <p:spPr>
          <a:xfrm>
            <a:off x="6875933" y="4741196"/>
            <a:ext cx="88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Dep.</a:t>
            </a:r>
          </a:p>
          <a:p>
            <a:r>
              <a:rPr lang="en-US" dirty="0"/>
              <a:t>Var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E6524-AC98-4C35-84C8-D836FBA99680}"/>
              </a:ext>
            </a:extLst>
          </p:cNvPr>
          <p:cNvSpPr txBox="1"/>
          <p:nvPr/>
        </p:nvSpPr>
        <p:spPr>
          <a:xfrm>
            <a:off x="6235330" y="5160642"/>
            <a:ext cx="880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</a:t>
            </a:r>
          </a:p>
          <a:p>
            <a:r>
              <a:rPr lang="en-US" dirty="0"/>
              <a:t>Vars.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32DB94-6DB8-4C39-B6A4-0A2B85065977}"/>
              </a:ext>
            </a:extLst>
          </p:cNvPr>
          <p:cNvCxnSpPr>
            <a:stCxn id="5" idx="0"/>
          </p:cNvCxnSpPr>
          <p:nvPr/>
        </p:nvCxnSpPr>
        <p:spPr>
          <a:xfrm flipV="1">
            <a:off x="4133894" y="4291879"/>
            <a:ext cx="0" cy="33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8102E6-C1BF-4D03-A040-5F4C170A6F6C}"/>
              </a:ext>
            </a:extLst>
          </p:cNvPr>
          <p:cNvCxnSpPr/>
          <p:nvPr/>
        </p:nvCxnSpPr>
        <p:spPr>
          <a:xfrm flipV="1">
            <a:off x="7116174" y="4291879"/>
            <a:ext cx="0" cy="336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37113F90-8865-497C-A1BA-9F9ECF3CA3C1}"/>
              </a:ext>
            </a:extLst>
          </p:cNvPr>
          <p:cNvSpPr/>
          <p:nvPr/>
        </p:nvSpPr>
        <p:spPr>
          <a:xfrm rot="5400000">
            <a:off x="6245443" y="3024797"/>
            <a:ext cx="663051" cy="342270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F826FF-AA9F-45B1-BB7A-B08BAB3AD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430" y="1169286"/>
            <a:ext cx="54864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 to Data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C2E6C7-08F3-46C9-A5B1-2582C7C29A18}"/>
              </a:ext>
            </a:extLst>
          </p:cNvPr>
          <p:cNvSpPr txBox="1"/>
          <p:nvPr/>
        </p:nvSpPr>
        <p:spPr>
          <a:xfrm>
            <a:off x="1402360" y="1298495"/>
            <a:ext cx="9387280" cy="2949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Week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: time stamp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Store.No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: retailer’s store id number; not quantitative input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Format: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 retailer’s store format; another classification variable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Sq.Ft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: total square footage of the store footprint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Total.POS: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 dependent variable; POS sales for the store, by week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Segoe UI Emoji" panose="020B0502040204020203" pitchFamily="34" charset="0"/>
                <a:ea typeface="Segoe UI Emoji" panose="020B0502040204020203" pitchFamily="34" charset="0"/>
              </a:rPr>
              <a:t>Store.Holiday</a:t>
            </a: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: indicator showing if the store treats the week as a holiday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b="1"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84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Modeling Approach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C2E6C7-08F3-46C9-A5B1-2582C7C29A18}"/>
                  </a:ext>
                </a:extLst>
              </p:cNvPr>
              <p:cNvSpPr txBox="1"/>
              <p:nvPr/>
            </p:nvSpPr>
            <p:spPr>
              <a:xfrm>
                <a:off x="1402360" y="809806"/>
                <a:ext cx="10241000" cy="5026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Ensemble model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b="1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Model 1</a:t>
                </a:r>
                <a:r>
                  <a:rPr lang="en-US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: best time series model, determined by holdout MAPE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b="1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Model 2</a:t>
                </a:r>
                <a:r>
                  <a:rPr lang="en-US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: best stochastic gradient boosting model, determined by holdout MAPE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𝑭𝒊𝒏𝒂𝒍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𝑴𝒐𝒅𝒆𝒍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>
                  <a:latin typeface="Segoe UI Emoji" panose="020B0502040204020203" pitchFamily="34" charset="0"/>
                  <a:ea typeface="Segoe UI Emoji" panose="020B0502040204020203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dirty="0">
                  <a:latin typeface="Segoe UI Emoji" panose="020B0502040204020203" pitchFamily="34" charset="0"/>
                  <a:ea typeface="Segoe UI Emoji" panose="020B0502040204020203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Time Series Models: to capture autocorrelation, seasonality, and trend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b="1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ARIMA</a:t>
                </a:r>
                <a:r>
                  <a:rPr lang="en-US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: Autoregressive Integrated Moving Average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b="1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ESM</a:t>
                </a:r>
                <a:r>
                  <a:rPr lang="en-US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: Exponential Smoothing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Forecast each store individually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endParaRPr lang="en-US" dirty="0">
                  <a:latin typeface="Segoe UI Emoji" panose="020B0502040204020203" pitchFamily="34" charset="0"/>
                  <a:ea typeface="Segoe UI Emoji" panose="020B0502040204020203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Stochastic Gradient Boosting: to capture linear relationship and introduce cross-validation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Segoe UI Emoji" panose="020B0502040204020203" pitchFamily="34" charset="0"/>
                    <a:ea typeface="Segoe UI Emoji" panose="020B0502040204020203" pitchFamily="34" charset="0"/>
                  </a:rPr>
                  <a:t>Forecast all stores simultaneously as part of one data set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C2E6C7-08F3-46C9-A5B1-2582C7C29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360" y="809806"/>
                <a:ext cx="10241000" cy="5026697"/>
              </a:xfrm>
              <a:prstGeom prst="rect">
                <a:avLst/>
              </a:prstGeom>
              <a:blipFill>
                <a:blip r:embed="rId2"/>
                <a:stretch>
                  <a:fillRect l="-357" b="-1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23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247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Cambria Math</vt:lpstr>
      <vt:lpstr>Century Gothic</vt:lpstr>
      <vt:lpstr>Segoe UI Emoji</vt:lpstr>
      <vt:lpstr>Segoe UI Light</vt:lpstr>
      <vt:lpstr>Wingdings</vt:lpstr>
      <vt:lpstr>Office Theme</vt:lpstr>
      <vt:lpstr>Forecasting Sales in R with Time Series Models and Stochastic Gradient Boosting</vt:lpstr>
      <vt:lpstr>Project analysis slide 2</vt:lpstr>
      <vt:lpstr>Project analysis slide 2</vt:lpstr>
      <vt:lpstr>Project analysis slide 2</vt:lpstr>
      <vt:lpstr>Project analysis slide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2019-04-19T16:58:11Z</dcterms:created>
  <dcterms:modified xsi:type="dcterms:W3CDTF">2019-04-28T01:12:49Z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