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56" r:id="rId2"/>
    <p:sldId id="276" r:id="rId3"/>
    <p:sldId id="279" r:id="rId4"/>
    <p:sldId id="28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91" d="100"/>
          <a:sy n="91" d="100"/>
        </p:scale>
        <p:origin x="322" y="53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051156"/>
            <a:ext cx="9144000" cy="1994392"/>
          </a:xfrm>
        </p:spPr>
        <p:txBody>
          <a:bodyPr lIns="0" tIns="0" rIns="0" bIns="0" anchor="t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Forecasting Sales in R with Time Series Models and Stochastic Gradient Boosting</a:t>
            </a:r>
            <a:endParaRPr lang="en-US" sz="4800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7906" y="163544"/>
            <a:ext cx="3356187" cy="3527611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240323" y="1275127"/>
            <a:ext cx="1711354" cy="1810007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Problem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7C2E6C7-08F3-46C9-A5B1-2582C7C29A18}"/>
              </a:ext>
            </a:extLst>
          </p:cNvPr>
          <p:cNvSpPr txBox="1"/>
          <p:nvPr/>
        </p:nvSpPr>
        <p:spPr>
          <a:xfrm>
            <a:off x="1402360" y="1298495"/>
            <a:ext cx="9387280" cy="1706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A retailer wishes to forecast total POS for several of its stores for the coming month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Data is provided at the store level, with various features from the retailer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C63AB1-90C7-4BC5-87AC-16BD43B4D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3171075"/>
            <a:ext cx="54864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Modeling Approach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C2E6C7-08F3-46C9-A5B1-2582C7C29A18}"/>
                  </a:ext>
                </a:extLst>
              </p:cNvPr>
              <p:cNvSpPr txBox="1"/>
              <p:nvPr/>
            </p:nvSpPr>
            <p:spPr>
              <a:xfrm>
                <a:off x="1402360" y="809806"/>
                <a:ext cx="10241000" cy="4611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dirty="0">
                    <a:latin typeface="Segoe UI Emoji" panose="020B0502040204020203" pitchFamily="34" charset="0"/>
                    <a:ea typeface="Segoe UI Emoji" panose="020B0502040204020203" pitchFamily="34" charset="0"/>
                  </a:rPr>
                  <a:t>Ensemble model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b="1" dirty="0">
                    <a:latin typeface="Segoe UI Emoji" panose="020B0502040204020203" pitchFamily="34" charset="0"/>
                    <a:ea typeface="Segoe UI Emoji" panose="020B0502040204020203" pitchFamily="34" charset="0"/>
                  </a:rPr>
                  <a:t>Model 1</a:t>
                </a:r>
                <a:r>
                  <a:rPr lang="en-US" dirty="0">
                    <a:latin typeface="Segoe UI Emoji" panose="020B0502040204020203" pitchFamily="34" charset="0"/>
                    <a:ea typeface="Segoe UI Emoji" panose="020B0502040204020203" pitchFamily="34" charset="0"/>
                  </a:rPr>
                  <a:t>: best time series model, determined by holdout MAPE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b="1" dirty="0">
                    <a:latin typeface="Segoe UI Emoji" panose="020B0502040204020203" pitchFamily="34" charset="0"/>
                    <a:ea typeface="Segoe UI Emoji" panose="020B0502040204020203" pitchFamily="34" charset="0"/>
                  </a:rPr>
                  <a:t>Model 2</a:t>
                </a:r>
                <a:r>
                  <a:rPr lang="en-US" dirty="0">
                    <a:latin typeface="Segoe UI Emoji" panose="020B0502040204020203" pitchFamily="34" charset="0"/>
                    <a:ea typeface="Segoe UI Emoji" panose="020B0502040204020203" pitchFamily="34" charset="0"/>
                  </a:rPr>
                  <a:t>: best stochastic gradient boosting model, determined by holdout MAPE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𝑭𝒊𝒏𝒂𝒍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𝑴𝒐𝒅𝒆𝒍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𝑀𝑜𝑑𝑒𝑙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𝑀𝑜𝑑𝑒𝑙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>
                  <a:latin typeface="Segoe UI Emoji" panose="020B0502040204020203" pitchFamily="34" charset="0"/>
                  <a:ea typeface="Segoe UI Emoji" panose="020B0502040204020203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en-US" dirty="0">
                  <a:latin typeface="Segoe UI Emoji" panose="020B0502040204020203" pitchFamily="34" charset="0"/>
                  <a:ea typeface="Segoe UI Emoji" panose="020B0502040204020203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dirty="0">
                    <a:latin typeface="Segoe UI Emoji" panose="020B0502040204020203" pitchFamily="34" charset="0"/>
                    <a:ea typeface="Segoe UI Emoji" panose="020B0502040204020203" pitchFamily="34" charset="0"/>
                  </a:rPr>
                  <a:t>Handling the data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dirty="0">
                    <a:latin typeface="Segoe UI Emoji" panose="020B0502040204020203" pitchFamily="34" charset="0"/>
                    <a:ea typeface="Segoe UI Emoji" panose="020B0502040204020203" pitchFamily="34" charset="0"/>
                  </a:rPr>
                  <a:t>Time Series: used only the Total.POS values as a time series and forecasted each store individually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dirty="0">
                    <a:latin typeface="Segoe UI Emoji" panose="020B0502040204020203" pitchFamily="34" charset="0"/>
                    <a:ea typeface="Segoe UI Emoji" panose="020B0502040204020203" pitchFamily="34" charset="0"/>
                  </a:rPr>
                  <a:t>Gradient Boosting: created lagged POS values and categorical indicator variables, and forecasted all stores together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en-US" dirty="0">
                  <a:latin typeface="Segoe UI Emoji" panose="020B0502040204020203" pitchFamily="34" charset="0"/>
                  <a:ea typeface="Segoe UI Emoji" panose="020B0502040204020203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C2E6C7-08F3-46C9-A5B1-2582C7C29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360" y="809806"/>
                <a:ext cx="10241000" cy="4611199"/>
              </a:xfrm>
              <a:prstGeom prst="rect">
                <a:avLst/>
              </a:prstGeom>
              <a:blipFill>
                <a:blip r:embed="rId2"/>
                <a:stretch>
                  <a:fillRect l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23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7C2E6C7-08F3-46C9-A5B1-2582C7C29A18}"/>
              </a:ext>
            </a:extLst>
          </p:cNvPr>
          <p:cNvSpPr txBox="1"/>
          <p:nvPr/>
        </p:nvSpPr>
        <p:spPr>
          <a:xfrm>
            <a:off x="1402360" y="654889"/>
            <a:ext cx="10241000" cy="128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Time Series models: MAPE of 7.69%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Gradient Boosting model: MAPE of 7.86%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Ensemble model: MAPE of 7.4%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0C4AA1-4312-42EA-920A-5B2118719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960" y="2078658"/>
            <a:ext cx="7502080" cy="4779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43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157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Cambria Math</vt:lpstr>
      <vt:lpstr>Century Gothic</vt:lpstr>
      <vt:lpstr>Segoe UI Emoji</vt:lpstr>
      <vt:lpstr>Segoe UI Light</vt:lpstr>
      <vt:lpstr>Wingdings</vt:lpstr>
      <vt:lpstr>Office Theme</vt:lpstr>
      <vt:lpstr>Forecasting Sales in R with Time Series Models and Stochastic Gradient Boosting</vt:lpstr>
      <vt:lpstr>Project analysis slide 2</vt:lpstr>
      <vt:lpstr>Project analysis slide 2</vt:lpstr>
      <vt:lpstr>Project analysis slide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2019-04-19T16:58:11Z</dcterms:created>
  <dcterms:modified xsi:type="dcterms:W3CDTF">2019-04-28T03:38:14Z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