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80" r:id="rId4"/>
    <p:sldId id="281" r:id="rId5"/>
    <p:sldId id="282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67" y="389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51156"/>
            <a:ext cx="9144000" cy="1329595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Classifying Loan Approvals Using SVM in R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8385" y="163544"/>
            <a:ext cx="3615655" cy="3527611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240323" y="1275127"/>
            <a:ext cx="1711354" cy="1810007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Problem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C2E6C7-08F3-46C9-A5B1-2582C7C29A18}"/>
              </a:ext>
            </a:extLst>
          </p:cNvPr>
          <p:cNvSpPr txBox="1"/>
          <p:nvPr/>
        </p:nvSpPr>
        <p:spPr>
          <a:xfrm>
            <a:off x="1402360" y="1298495"/>
            <a:ext cx="9387280" cy="252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2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Objective</a:t>
            </a: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Classify whether or not a loan will be approved.</a:t>
            </a:r>
            <a:endParaRPr lang="en-US" sz="2200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 is provided for 614 loans</a:t>
            </a:r>
          </a:p>
          <a:p>
            <a:pPr marL="914400" lvl="1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Features are a mix of continuous and categorical</a:t>
            </a:r>
          </a:p>
          <a:p>
            <a:pPr marL="914400" lvl="1" indent="-4572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Many missing values for both types will need to be addressed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B537711-4DF2-478B-934B-73622DDC5701}"/>
              </a:ext>
            </a:extLst>
          </p:cNvPr>
          <p:cNvSpPr/>
          <p:nvPr/>
        </p:nvSpPr>
        <p:spPr>
          <a:xfrm>
            <a:off x="7801761" y="3624053"/>
            <a:ext cx="4390239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D52461-6840-47DC-9D32-40426BC700CE}"/>
              </a:ext>
            </a:extLst>
          </p:cNvPr>
          <p:cNvSpPr/>
          <p:nvPr/>
        </p:nvSpPr>
        <p:spPr>
          <a:xfrm flipH="1">
            <a:off x="0" y="3624052"/>
            <a:ext cx="5512965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B537711-4DF2-478B-934B-73622DDC5701}"/>
              </a:ext>
            </a:extLst>
          </p:cNvPr>
          <p:cNvSpPr/>
          <p:nvPr/>
        </p:nvSpPr>
        <p:spPr>
          <a:xfrm>
            <a:off x="7801761" y="3624053"/>
            <a:ext cx="4390239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D52461-6840-47DC-9D32-40426BC700CE}"/>
              </a:ext>
            </a:extLst>
          </p:cNvPr>
          <p:cNvSpPr/>
          <p:nvPr/>
        </p:nvSpPr>
        <p:spPr>
          <a:xfrm flipH="1">
            <a:off x="0" y="3624052"/>
            <a:ext cx="5512965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1F672-6096-4956-8F7D-36D6BF08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8" y="855297"/>
            <a:ext cx="11442583" cy="5349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335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D52461-6840-47DC-9D32-40426BC700CE}"/>
              </a:ext>
            </a:extLst>
          </p:cNvPr>
          <p:cNvSpPr/>
          <p:nvPr/>
        </p:nvSpPr>
        <p:spPr>
          <a:xfrm flipH="1">
            <a:off x="0" y="3624052"/>
            <a:ext cx="5512965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C2E6C7-08F3-46C9-A5B1-2582C7C29A18}"/>
              </a:ext>
            </a:extLst>
          </p:cNvPr>
          <p:cNvSpPr txBox="1"/>
          <p:nvPr/>
        </p:nvSpPr>
        <p:spPr>
          <a:xfrm>
            <a:off x="2043112" y="793782"/>
            <a:ext cx="9387280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LoanID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  	Unique key for each loan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Gender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  	Male or Female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Married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 	Indicates if borrower is married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Dependents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  	Number of dependents borrower has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Education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  	Borrower’s highest level of education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Self_Employed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  Indicates if borrower is self-employed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Credit_History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	Indicates if borrower’s credit rating meets criteria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Property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_</a:t>
            </a: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Area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  Urban, Suburban, or Rural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Loan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_</a:t>
            </a: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Status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  	Indicates if the loan was approved; response variable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B537711-4DF2-478B-934B-73622DDC5701}"/>
              </a:ext>
            </a:extLst>
          </p:cNvPr>
          <p:cNvSpPr/>
          <p:nvPr/>
        </p:nvSpPr>
        <p:spPr>
          <a:xfrm>
            <a:off x="7801761" y="3624053"/>
            <a:ext cx="4390239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D52461-6840-47DC-9D32-40426BC700CE}"/>
              </a:ext>
            </a:extLst>
          </p:cNvPr>
          <p:cNvSpPr/>
          <p:nvPr/>
        </p:nvSpPr>
        <p:spPr>
          <a:xfrm flipH="1">
            <a:off x="0" y="3624052"/>
            <a:ext cx="5512965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C2E6C7-08F3-46C9-A5B1-2582C7C29A18}"/>
              </a:ext>
            </a:extLst>
          </p:cNvPr>
          <p:cNvSpPr txBox="1"/>
          <p:nvPr/>
        </p:nvSpPr>
        <p:spPr>
          <a:xfrm>
            <a:off x="1874062" y="1418463"/>
            <a:ext cx="9387280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ApplicantIncome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	Borrower’s monthly income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CoapplicantIncome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	Co-borrower’s monthly income (zero if no co-borrower)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LoanAmount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		Amount of the loan, in thousands of $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Loan_Amount_Term</a:t>
            </a: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: 	Length of the loan in months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B537711-4DF2-478B-934B-73622DDC5701}"/>
              </a:ext>
            </a:extLst>
          </p:cNvPr>
          <p:cNvSpPr/>
          <p:nvPr/>
        </p:nvSpPr>
        <p:spPr>
          <a:xfrm>
            <a:off x="7801761" y="3624053"/>
            <a:ext cx="4390239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D52461-6840-47DC-9D32-40426BC700CE}"/>
              </a:ext>
            </a:extLst>
          </p:cNvPr>
          <p:cNvSpPr/>
          <p:nvPr/>
        </p:nvSpPr>
        <p:spPr>
          <a:xfrm flipH="1">
            <a:off x="0" y="3624052"/>
            <a:ext cx="5512965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B537711-4DF2-478B-934B-73622DDC5701}"/>
              </a:ext>
            </a:extLst>
          </p:cNvPr>
          <p:cNvSpPr/>
          <p:nvPr/>
        </p:nvSpPr>
        <p:spPr>
          <a:xfrm>
            <a:off x="7801761" y="3624053"/>
            <a:ext cx="4390239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08E0A-69D7-4DE5-A657-73A04C2A85B5}"/>
              </a:ext>
            </a:extLst>
          </p:cNvPr>
          <p:cNvSpPr txBox="1"/>
          <p:nvPr/>
        </p:nvSpPr>
        <p:spPr>
          <a:xfrm>
            <a:off x="1811628" y="966097"/>
            <a:ext cx="9370178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Support Vector Machine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Simple yet powerful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Assumption that a small number of features will dominate classification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pic>
        <p:nvPicPr>
          <p:cNvPr id="1034" name="Picture 10" descr="Image result for support vector machine">
            <a:extLst>
              <a:ext uri="{FF2B5EF4-FFF2-40B4-BE49-F238E27FC236}">
                <a16:creationId xmlns:a16="http://schemas.microsoft.com/office/drawing/2014/main" id="{4084C407-97E2-44C3-8BFA-C26B68F7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68" y="2645033"/>
            <a:ext cx="3151463" cy="30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7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D52461-6840-47DC-9D32-40426BC700CE}"/>
              </a:ext>
            </a:extLst>
          </p:cNvPr>
          <p:cNvSpPr/>
          <p:nvPr/>
        </p:nvSpPr>
        <p:spPr>
          <a:xfrm flipH="1">
            <a:off x="0" y="3624052"/>
            <a:ext cx="5512965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Outline of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B537711-4DF2-478B-934B-73622DDC5701}"/>
              </a:ext>
            </a:extLst>
          </p:cNvPr>
          <p:cNvSpPr/>
          <p:nvPr/>
        </p:nvSpPr>
        <p:spPr>
          <a:xfrm>
            <a:off x="7801761" y="3624053"/>
            <a:ext cx="4390239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08E0A-69D7-4DE5-A657-73A04C2A85B5}"/>
              </a:ext>
            </a:extLst>
          </p:cNvPr>
          <p:cNvSpPr txBox="1"/>
          <p:nvPr/>
        </p:nvSpPr>
        <p:spPr>
          <a:xfrm>
            <a:off x="2290354" y="1176575"/>
            <a:ext cx="8281852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Imputing Missing Values for Categorical Variables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Imputing Missing Values for Numerical Variables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Feature Engineering and Additional Processing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Initial Modeling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Segoe UI Emoji" panose="020B0502040204020203" pitchFamily="34" charset="0"/>
                <a:ea typeface="Segoe UI Emoji" panose="020B0502040204020203" pitchFamily="34" charset="0"/>
              </a:rPr>
              <a:t>Feature Selection via Backwards Selection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129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Segoe UI Emoji</vt:lpstr>
      <vt:lpstr>Segoe UI Light</vt:lpstr>
      <vt:lpstr>Wingdings</vt:lpstr>
      <vt:lpstr>Office Theme</vt:lpstr>
      <vt:lpstr>Classifying Loan Approvals Using SVM in R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2019-04-19T16:58:11Z</dcterms:created>
  <dcterms:modified xsi:type="dcterms:W3CDTF">2019-06-09T16:06:40Z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