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4f23c54010_2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4f23c54010_2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f23c54010_2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f23c54010_2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4f23c54010_2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4f23c54010_2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f23c54010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f23c54010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f23c54010_2_2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f23c54010_2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f23c54010_2_2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f23c54010_2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4f23c54010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4f23c54010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f23c54010_2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f23c54010_2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f23c54010_2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f23c54010_2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f23c54010_2_4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f23c54010_2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4f23c54010_2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4f23c54010_2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4f23c54010_2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4f23c54010_2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4f23c54010_2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4f23c54010_2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f23c54010_2_4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f23c54010_2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4f23c54010_2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4f23c54010_2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f23c5401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23c5401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f23c54010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f23c54010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f23c54010_2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f23c54010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f23c54010_2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f23c54010_2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f23c54010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f23c54010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4f23c54010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4f23c54010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f23c54010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f23c54010_2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7.gif"/><Relationship Id="rId5" Type="http://schemas.openxmlformats.org/officeDocument/2006/relationships/image" Target="../media/image21.png"/><Relationship Id="rId6"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3.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medium.com/@karpathy/yes-you-should-understand-backprop-e2f06eab496b"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 Learning for Beginners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Theory and application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Hidden</a:t>
            </a:r>
            <a:r>
              <a:rPr lang="en"/>
              <a:t> Layer</a:t>
            </a:r>
            <a:endParaRPr/>
          </a:p>
        </p:txBody>
      </p:sp>
      <p:sp>
        <p:nvSpPr>
          <p:cNvPr id="191" name="Google Shape;191;p22"/>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22"/>
          <p:cNvGrpSpPr/>
          <p:nvPr/>
        </p:nvGrpSpPr>
        <p:grpSpPr>
          <a:xfrm>
            <a:off x="506407" y="1304875"/>
            <a:ext cx="8092943" cy="3771025"/>
            <a:chOff x="431925" y="1304875"/>
            <a:chExt cx="2641386" cy="3771025"/>
          </a:xfrm>
        </p:grpSpPr>
        <p:sp>
          <p:nvSpPr>
            <p:cNvPr id="193" name="Google Shape;193;p2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2"/>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a:t>
              </a:r>
              <a:r>
                <a:rPr lang="en" sz="1800">
                  <a:latin typeface="Roboto"/>
                  <a:ea typeface="Roboto"/>
                  <a:cs typeface="Roboto"/>
                  <a:sym typeface="Roboto"/>
                </a:rPr>
                <a:t> hidden layer is a layer sandwiched between the input and output layers. Typically, these will be fully connected but in certain models the hidden layers can be sparsely connected. </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hidden layers are where the concept of the “black box” equivalency for neural networks originate. While it is fairly simple to discern </a:t>
              </a:r>
              <a:r>
                <a:rPr lang="en" sz="1800">
                  <a:latin typeface="Roboto"/>
                  <a:ea typeface="Roboto"/>
                  <a:cs typeface="Roboto"/>
                  <a:sym typeface="Roboto"/>
                </a:rPr>
                <a:t>what's</a:t>
              </a:r>
              <a:r>
                <a:rPr lang="en" sz="1800">
                  <a:latin typeface="Roboto"/>
                  <a:ea typeface="Roboto"/>
                  <a:cs typeface="Roboto"/>
                  <a:sym typeface="Roboto"/>
                </a:rPr>
                <a:t> happening at the input and output layers, what the neural network learns in its hidden layers can be difficult to derive.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Normally all hidden layers will use the same activation function however there are cases where this is not true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“deep” in deep learning is networks with a large number of HL</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a:t>
            </a:r>
            <a:r>
              <a:rPr lang="en"/>
              <a:t>Layer</a:t>
            </a:r>
            <a:endParaRPr/>
          </a:p>
        </p:txBody>
      </p:sp>
      <p:sp>
        <p:nvSpPr>
          <p:cNvPr id="200" name="Google Shape;200;p23"/>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23"/>
          <p:cNvGrpSpPr/>
          <p:nvPr/>
        </p:nvGrpSpPr>
        <p:grpSpPr>
          <a:xfrm>
            <a:off x="506407" y="1304875"/>
            <a:ext cx="8092943" cy="3771025"/>
            <a:chOff x="431925" y="1304875"/>
            <a:chExt cx="2641386" cy="3771025"/>
          </a:xfrm>
        </p:grpSpPr>
        <p:sp>
          <p:nvSpPr>
            <p:cNvPr id="202" name="Google Shape;202;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layer that makes the prediction(class, regression value, etc)</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Layer will normally have a sigmoid or softmax activation for classification, and linear for regression</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We can consider the hypothesis(output) of a neural network to be the following(with a bias unit):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pic>
        <p:nvPicPr>
          <p:cNvPr id="204" name="Google Shape;204;p23"/>
          <p:cNvPicPr preferRelativeResize="0"/>
          <p:nvPr/>
        </p:nvPicPr>
        <p:blipFill>
          <a:blip r:embed="rId3">
            <a:alphaModFix/>
          </a:blip>
          <a:stretch>
            <a:fillRect/>
          </a:stretch>
        </p:blipFill>
        <p:spPr>
          <a:xfrm>
            <a:off x="3356800" y="3771425"/>
            <a:ext cx="1543057" cy="270025"/>
          </a:xfrm>
          <a:prstGeom prst="rect">
            <a:avLst/>
          </a:prstGeom>
          <a:noFill/>
          <a:ln>
            <a:noFill/>
          </a:ln>
        </p:spPr>
      </p:pic>
      <p:pic>
        <p:nvPicPr>
          <p:cNvPr id="205" name="Google Shape;205;p23"/>
          <p:cNvPicPr preferRelativeResize="0"/>
          <p:nvPr/>
        </p:nvPicPr>
        <p:blipFill>
          <a:blip r:embed="rId4">
            <a:alphaModFix/>
          </a:blip>
          <a:stretch>
            <a:fillRect/>
          </a:stretch>
        </p:blipFill>
        <p:spPr>
          <a:xfrm>
            <a:off x="3356800" y="4129013"/>
            <a:ext cx="1194716" cy="302113"/>
          </a:xfrm>
          <a:prstGeom prst="rect">
            <a:avLst/>
          </a:prstGeom>
          <a:noFill/>
          <a:ln>
            <a:noFill/>
          </a:ln>
        </p:spPr>
      </p:pic>
      <p:pic>
        <p:nvPicPr>
          <p:cNvPr id="206" name="Google Shape;206;p23"/>
          <p:cNvPicPr preferRelativeResize="0"/>
          <p:nvPr/>
        </p:nvPicPr>
        <p:blipFill>
          <a:blip r:embed="rId5">
            <a:alphaModFix/>
          </a:blip>
          <a:stretch>
            <a:fillRect/>
          </a:stretch>
        </p:blipFill>
        <p:spPr>
          <a:xfrm>
            <a:off x="3369850" y="4550775"/>
            <a:ext cx="1669355" cy="27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Activation Functions </a:t>
            </a:r>
            <a:endParaRPr/>
          </a:p>
        </p:txBody>
      </p:sp>
      <p:sp>
        <p:nvSpPr>
          <p:cNvPr id="212" name="Google Shape;212;p24"/>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4"/>
          <p:cNvGrpSpPr/>
          <p:nvPr/>
        </p:nvGrpSpPr>
        <p:grpSpPr>
          <a:xfrm>
            <a:off x="506407" y="1304875"/>
            <a:ext cx="8092943" cy="3771025"/>
            <a:chOff x="431925" y="1304875"/>
            <a:chExt cx="2641386" cy="3771025"/>
          </a:xfrm>
        </p:grpSpPr>
        <p:sp>
          <p:nvSpPr>
            <p:cNvPr id="214" name="Google Shape;214;p2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An activation function is what determines the output of any particular node(or unit/neuron)</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activation function is </a:t>
              </a:r>
              <a:r>
                <a:rPr lang="en" sz="1800">
                  <a:latin typeface="Roboto"/>
                  <a:ea typeface="Roboto"/>
                  <a:cs typeface="Roboto"/>
                  <a:sym typeface="Roboto"/>
                </a:rPr>
                <a:t>analogous</a:t>
              </a:r>
              <a:r>
                <a:rPr lang="en" sz="1800">
                  <a:latin typeface="Roboto"/>
                  <a:ea typeface="Roboto"/>
                  <a:cs typeface="Roboto"/>
                  <a:sym typeface="Roboto"/>
                </a:rPr>
                <a:t> to the rate of action potential(firing) of mammalian neurons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the second equation from the last slide(shown below) the function of the network parameters is our activation</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sp>
        <p:nvSpPr>
          <p:cNvPr id="216" name="Google Shape;216;p24"/>
          <p:cNvSpPr txBox="1"/>
          <p:nvPr/>
        </p:nvSpPr>
        <p:spPr>
          <a:xfrm>
            <a:off x="548800" y="1301825"/>
            <a:ext cx="6368700" cy="40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What is an activation function?</a:t>
            </a:r>
            <a:endParaRPr sz="1800">
              <a:solidFill>
                <a:srgbClr val="FFFFFF"/>
              </a:solidFill>
              <a:latin typeface="Roboto"/>
              <a:ea typeface="Roboto"/>
              <a:cs typeface="Roboto"/>
              <a:sym typeface="Roboto"/>
            </a:endParaRPr>
          </a:p>
        </p:txBody>
      </p:sp>
      <p:pic>
        <p:nvPicPr>
          <p:cNvPr id="217" name="Google Shape;217;p24"/>
          <p:cNvPicPr preferRelativeResize="0"/>
          <p:nvPr/>
        </p:nvPicPr>
        <p:blipFill>
          <a:blip r:embed="rId3">
            <a:alphaModFix/>
          </a:blip>
          <a:stretch>
            <a:fillRect/>
          </a:stretch>
        </p:blipFill>
        <p:spPr>
          <a:xfrm>
            <a:off x="3955513" y="4231113"/>
            <a:ext cx="1194716" cy="3021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activation functions</a:t>
            </a:r>
            <a:endParaRPr/>
          </a:p>
        </p:txBody>
      </p:sp>
      <p:sp>
        <p:nvSpPr>
          <p:cNvPr id="223" name="Google Shape;223;p25"/>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25"/>
          <p:cNvGrpSpPr/>
          <p:nvPr/>
        </p:nvGrpSpPr>
        <p:grpSpPr>
          <a:xfrm>
            <a:off x="506407" y="1304875"/>
            <a:ext cx="8092943" cy="3771025"/>
            <a:chOff x="431925" y="1304875"/>
            <a:chExt cx="2641386" cy="3771025"/>
          </a:xfrm>
        </p:grpSpPr>
        <p:sp>
          <p:nvSpPr>
            <p:cNvPr id="225" name="Google Shape;225;p2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Linear activation functions are(obviously) linear, meaning they are lines(as opposed to curves or some other geometric structure). Due to the nature of this simplicity linear activation function struggle to solve complex problems when used exclusively. A NN with solely linear activations is comparable to linear regression</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Nonlinear activation functions are nonlinear. This nonlinearity is key to solving complex problems. Naturally, this is because nonlinearity allows for more complexity to be learned as the learned correlations due not linear. Thus, they can model non-linear problems.</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grpSp>
      <p:sp>
        <p:nvSpPr>
          <p:cNvPr id="227" name="Google Shape;227;p25"/>
          <p:cNvSpPr txBox="1"/>
          <p:nvPr/>
        </p:nvSpPr>
        <p:spPr>
          <a:xfrm>
            <a:off x="548800" y="1301825"/>
            <a:ext cx="6368700" cy="40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Linear vs Nonlinear</a:t>
            </a:r>
            <a:endParaRPr sz="18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Activations</a:t>
            </a:r>
            <a:endParaRPr/>
          </a:p>
        </p:txBody>
      </p:sp>
      <p:grpSp>
        <p:nvGrpSpPr>
          <p:cNvPr id="233" name="Google Shape;233;p26"/>
          <p:cNvGrpSpPr/>
          <p:nvPr/>
        </p:nvGrpSpPr>
        <p:grpSpPr>
          <a:xfrm>
            <a:off x="357975" y="1274988"/>
            <a:ext cx="2628925" cy="3416400"/>
            <a:chOff x="431925" y="1304875"/>
            <a:chExt cx="2628925" cy="3416400"/>
          </a:xfrm>
        </p:grpSpPr>
        <p:sp>
          <p:nvSpPr>
            <p:cNvPr id="234" name="Google Shape;234;p2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6"/>
          <p:cNvSpPr txBox="1"/>
          <p:nvPr>
            <p:ph idx="4294967295" type="body"/>
          </p:nvPr>
        </p:nvSpPr>
        <p:spPr>
          <a:xfrm>
            <a:off x="357975" y="1736388"/>
            <a:ext cx="2628900" cy="12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The simplest activation function. Used as output activation in regression and reinforcement learning.</a:t>
            </a:r>
            <a:endParaRPr sz="1400"/>
          </a:p>
        </p:txBody>
      </p:sp>
      <p:grpSp>
        <p:nvGrpSpPr>
          <p:cNvPr id="237" name="Google Shape;237;p26"/>
          <p:cNvGrpSpPr/>
          <p:nvPr/>
        </p:nvGrpSpPr>
        <p:grpSpPr>
          <a:xfrm>
            <a:off x="3320450" y="1304880"/>
            <a:ext cx="2632500" cy="3446123"/>
            <a:chOff x="3320450" y="1304875"/>
            <a:chExt cx="2632500" cy="3416400"/>
          </a:xfrm>
        </p:grpSpPr>
        <p:sp>
          <p:nvSpPr>
            <p:cNvPr id="238" name="Google Shape;238;p2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Common nonlinear activation function that was used in hidden layers for many years. Mainly used in binary classification(equivalent to softmax with 2 units)</a:t>
              </a:r>
              <a:endParaRPr>
                <a:latin typeface="Roboto"/>
                <a:ea typeface="Roboto"/>
                <a:cs typeface="Roboto"/>
                <a:sym typeface="Roboto"/>
              </a:endParaRPr>
            </a:p>
          </p:txBody>
        </p:sp>
      </p:grpSp>
      <p:sp>
        <p:nvSpPr>
          <p:cNvPr id="240" name="Google Shape;240;p26"/>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Sigmoid</a:t>
            </a:r>
            <a:endParaRPr>
              <a:solidFill>
                <a:schemeClr val="lt1"/>
              </a:solidFill>
            </a:endParaRPr>
          </a:p>
        </p:txBody>
      </p:sp>
      <p:grpSp>
        <p:nvGrpSpPr>
          <p:cNvPr id="241" name="Google Shape;241;p26"/>
          <p:cNvGrpSpPr/>
          <p:nvPr/>
        </p:nvGrpSpPr>
        <p:grpSpPr>
          <a:xfrm>
            <a:off x="6212550" y="1304875"/>
            <a:ext cx="2632500" cy="3416400"/>
            <a:chOff x="6212550" y="1304875"/>
            <a:chExt cx="2632500" cy="3416400"/>
          </a:xfrm>
        </p:grpSpPr>
        <p:sp>
          <p:nvSpPr>
            <p:cNvPr id="242" name="Google Shape;242;p26"/>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6"/>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Softmax</a:t>
            </a:r>
            <a:endParaRPr>
              <a:solidFill>
                <a:schemeClr val="lt1"/>
              </a:solidFill>
            </a:endParaRPr>
          </a:p>
        </p:txBody>
      </p:sp>
      <p:sp>
        <p:nvSpPr>
          <p:cNvPr id="245" name="Google Shape;245;p26"/>
          <p:cNvSpPr txBox="1"/>
          <p:nvPr>
            <p:ph idx="4294967295" type="body"/>
          </p:nvPr>
        </p:nvSpPr>
        <p:spPr>
          <a:xfrm>
            <a:off x="6286400" y="17741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50"/>
              <a:t>Another common nonlinear activation used as the activation function of the output layer in multiclass classification problems which then outputs a class probability matrix(or action-value </a:t>
            </a:r>
            <a:r>
              <a:rPr lang="en" sz="1350"/>
              <a:t>probabilities</a:t>
            </a:r>
            <a:r>
              <a:rPr lang="en" sz="1350"/>
              <a:t> in RL). A generalization of the sigmoid.</a:t>
            </a:r>
            <a:endParaRPr sz="1350"/>
          </a:p>
        </p:txBody>
      </p:sp>
      <p:sp>
        <p:nvSpPr>
          <p:cNvPr id="246" name="Google Shape;246;p26"/>
          <p:cNvSpPr txBox="1"/>
          <p:nvPr>
            <p:ph idx="4294967295" type="body"/>
          </p:nvPr>
        </p:nvSpPr>
        <p:spPr>
          <a:xfrm>
            <a:off x="425188" y="12750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Linear</a:t>
            </a:r>
            <a:endParaRPr>
              <a:solidFill>
                <a:schemeClr val="lt1"/>
              </a:solidFill>
            </a:endParaRPr>
          </a:p>
        </p:txBody>
      </p:sp>
      <p:pic>
        <p:nvPicPr>
          <p:cNvPr id="247" name="Google Shape;247;p26"/>
          <p:cNvPicPr preferRelativeResize="0"/>
          <p:nvPr/>
        </p:nvPicPr>
        <p:blipFill>
          <a:blip r:embed="rId3">
            <a:alphaModFix/>
          </a:blip>
          <a:stretch>
            <a:fillRect/>
          </a:stretch>
        </p:blipFill>
        <p:spPr>
          <a:xfrm>
            <a:off x="515000" y="3277124"/>
            <a:ext cx="2172200" cy="1414274"/>
          </a:xfrm>
          <a:prstGeom prst="rect">
            <a:avLst/>
          </a:prstGeom>
          <a:noFill/>
          <a:ln>
            <a:noFill/>
          </a:ln>
        </p:spPr>
      </p:pic>
      <p:pic>
        <p:nvPicPr>
          <p:cNvPr id="248" name="Google Shape;248;p26"/>
          <p:cNvPicPr preferRelativeResize="0"/>
          <p:nvPr/>
        </p:nvPicPr>
        <p:blipFill>
          <a:blip r:embed="rId4">
            <a:alphaModFix/>
          </a:blip>
          <a:stretch>
            <a:fillRect/>
          </a:stretch>
        </p:blipFill>
        <p:spPr>
          <a:xfrm>
            <a:off x="3651025" y="3379500"/>
            <a:ext cx="1942552" cy="1292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of Activations(cont.)</a:t>
            </a:r>
            <a:endParaRPr/>
          </a:p>
        </p:txBody>
      </p:sp>
      <p:grpSp>
        <p:nvGrpSpPr>
          <p:cNvPr id="254" name="Google Shape;254;p27"/>
          <p:cNvGrpSpPr/>
          <p:nvPr/>
        </p:nvGrpSpPr>
        <p:grpSpPr>
          <a:xfrm>
            <a:off x="357975" y="1274988"/>
            <a:ext cx="2628925" cy="3416400"/>
            <a:chOff x="431925" y="1304875"/>
            <a:chExt cx="2628925" cy="3416400"/>
          </a:xfrm>
        </p:grpSpPr>
        <p:sp>
          <p:nvSpPr>
            <p:cNvPr id="255" name="Google Shape;255;p2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27"/>
          <p:cNvSpPr txBox="1"/>
          <p:nvPr>
            <p:ph idx="4294967295" type="body"/>
          </p:nvPr>
        </p:nvSpPr>
        <p:spPr>
          <a:xfrm>
            <a:off x="357975" y="1736388"/>
            <a:ext cx="2628900" cy="12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Commonplace activation function that has fallen out of favor after the discovery of the ReLU</a:t>
            </a:r>
            <a:endParaRPr sz="1400"/>
          </a:p>
        </p:txBody>
      </p:sp>
      <p:grpSp>
        <p:nvGrpSpPr>
          <p:cNvPr id="258" name="Google Shape;258;p27"/>
          <p:cNvGrpSpPr/>
          <p:nvPr/>
        </p:nvGrpSpPr>
        <p:grpSpPr>
          <a:xfrm>
            <a:off x="3320450" y="1304880"/>
            <a:ext cx="2632500" cy="3446123"/>
            <a:chOff x="3320450" y="1304875"/>
            <a:chExt cx="2632500" cy="3416400"/>
          </a:xfrm>
        </p:grpSpPr>
        <p:sp>
          <p:nvSpPr>
            <p:cNvPr id="259" name="Google Shape;259;p2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Fairly recent algorithm defined as f(x) = max(0,x). While at first it may not look it, it is inherently nonlinear and became popular due to the vanishing gradient problem.</a:t>
              </a:r>
              <a:endParaRPr>
                <a:latin typeface="Roboto"/>
                <a:ea typeface="Roboto"/>
                <a:cs typeface="Roboto"/>
                <a:sym typeface="Roboto"/>
              </a:endParaRPr>
            </a:p>
          </p:txBody>
        </p:sp>
      </p:grpSp>
      <p:sp>
        <p:nvSpPr>
          <p:cNvPr id="261" name="Google Shape;261;p2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ReLU</a:t>
            </a:r>
            <a:endParaRPr>
              <a:solidFill>
                <a:schemeClr val="lt1"/>
              </a:solidFill>
            </a:endParaRPr>
          </a:p>
        </p:txBody>
      </p:sp>
      <p:grpSp>
        <p:nvGrpSpPr>
          <p:cNvPr id="262" name="Google Shape;262;p27"/>
          <p:cNvGrpSpPr/>
          <p:nvPr/>
        </p:nvGrpSpPr>
        <p:grpSpPr>
          <a:xfrm>
            <a:off x="6212550" y="1304875"/>
            <a:ext cx="2632500" cy="3416400"/>
            <a:chOff x="6212550" y="1304875"/>
            <a:chExt cx="2632500" cy="3416400"/>
          </a:xfrm>
        </p:grpSpPr>
        <p:sp>
          <p:nvSpPr>
            <p:cNvPr id="263" name="Google Shape;263;p2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2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Swish</a:t>
            </a:r>
            <a:endParaRPr>
              <a:solidFill>
                <a:schemeClr val="lt1"/>
              </a:solidFill>
            </a:endParaRPr>
          </a:p>
        </p:txBody>
      </p:sp>
      <p:sp>
        <p:nvSpPr>
          <p:cNvPr id="266" name="Google Shape;266;p27"/>
          <p:cNvSpPr txBox="1"/>
          <p:nvPr>
            <p:ph idx="4294967295" type="body"/>
          </p:nvPr>
        </p:nvSpPr>
        <p:spPr>
          <a:xfrm>
            <a:off x="6286400" y="17741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Defined as f(x) = sigmoid(x)*x. This function is beginning to see wide adoption and better than ReLU in a variety of use cases, and problem domains.</a:t>
            </a:r>
            <a:endParaRPr sz="1350"/>
          </a:p>
          <a:p>
            <a:pPr indent="0" lvl="0" marL="0" rtl="0" algn="l">
              <a:spcBef>
                <a:spcPts val="1600"/>
              </a:spcBef>
              <a:spcAft>
                <a:spcPts val="1600"/>
              </a:spcAft>
              <a:buNone/>
            </a:pPr>
            <a:r>
              <a:t/>
            </a:r>
            <a:endParaRPr sz="1350"/>
          </a:p>
        </p:txBody>
      </p:sp>
      <p:sp>
        <p:nvSpPr>
          <p:cNvPr id="267" name="Google Shape;267;p27"/>
          <p:cNvSpPr txBox="1"/>
          <p:nvPr>
            <p:ph idx="4294967295" type="body"/>
          </p:nvPr>
        </p:nvSpPr>
        <p:spPr>
          <a:xfrm>
            <a:off x="425188" y="12750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Tanh</a:t>
            </a:r>
            <a:endParaRPr>
              <a:solidFill>
                <a:schemeClr val="lt1"/>
              </a:solidFill>
            </a:endParaRPr>
          </a:p>
        </p:txBody>
      </p:sp>
      <p:pic>
        <p:nvPicPr>
          <p:cNvPr id="268" name="Google Shape;268;p27"/>
          <p:cNvPicPr preferRelativeResize="0"/>
          <p:nvPr/>
        </p:nvPicPr>
        <p:blipFill>
          <a:blip r:embed="rId3">
            <a:alphaModFix/>
          </a:blip>
          <a:stretch>
            <a:fillRect/>
          </a:stretch>
        </p:blipFill>
        <p:spPr>
          <a:xfrm>
            <a:off x="768475" y="3239100"/>
            <a:ext cx="1807896" cy="1189400"/>
          </a:xfrm>
          <a:prstGeom prst="rect">
            <a:avLst/>
          </a:prstGeom>
          <a:noFill/>
          <a:ln>
            <a:noFill/>
          </a:ln>
        </p:spPr>
      </p:pic>
      <p:pic>
        <p:nvPicPr>
          <p:cNvPr id="269" name="Google Shape;269;p27"/>
          <p:cNvPicPr preferRelativeResize="0"/>
          <p:nvPr/>
        </p:nvPicPr>
        <p:blipFill>
          <a:blip r:embed="rId4">
            <a:alphaModFix/>
          </a:blip>
          <a:stretch>
            <a:fillRect/>
          </a:stretch>
        </p:blipFill>
        <p:spPr>
          <a:xfrm>
            <a:off x="6507624" y="3419273"/>
            <a:ext cx="1807901" cy="1213153"/>
          </a:xfrm>
          <a:prstGeom prst="rect">
            <a:avLst/>
          </a:prstGeom>
          <a:noFill/>
          <a:ln>
            <a:noFill/>
          </a:ln>
        </p:spPr>
      </p:pic>
      <p:pic>
        <p:nvPicPr>
          <p:cNvPr id="270" name="Google Shape;270;p27"/>
          <p:cNvPicPr preferRelativeResize="0"/>
          <p:nvPr/>
        </p:nvPicPr>
        <p:blipFill>
          <a:blip r:embed="rId5">
            <a:alphaModFix/>
          </a:blip>
          <a:stretch>
            <a:fillRect/>
          </a:stretch>
        </p:blipFill>
        <p:spPr>
          <a:xfrm>
            <a:off x="3567450" y="3315300"/>
            <a:ext cx="2054825" cy="1384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activations</a:t>
            </a:r>
            <a:endParaRPr/>
          </a:p>
        </p:txBody>
      </p:sp>
      <p:sp>
        <p:nvSpPr>
          <p:cNvPr id="276" name="Google Shape;276;p28"/>
          <p:cNvSpPr txBox="1"/>
          <p:nvPr/>
        </p:nvSpPr>
        <p:spPr>
          <a:xfrm>
            <a:off x="169008" y="1075149"/>
            <a:ext cx="88161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8"/>
          <p:cNvGrpSpPr/>
          <p:nvPr/>
        </p:nvGrpSpPr>
        <p:grpSpPr>
          <a:xfrm>
            <a:off x="85584" y="1075155"/>
            <a:ext cx="8963279" cy="3771025"/>
            <a:chOff x="431925" y="1304875"/>
            <a:chExt cx="2641386" cy="3771025"/>
          </a:xfrm>
        </p:grpSpPr>
        <p:sp>
          <p:nvSpPr>
            <p:cNvPr id="278" name="Google Shape;278;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p:txBody>
        </p:sp>
      </p:grpSp>
      <p:sp>
        <p:nvSpPr>
          <p:cNvPr id="280" name="Google Shape;280;p28"/>
          <p:cNvSpPr txBox="1"/>
          <p:nvPr/>
        </p:nvSpPr>
        <p:spPr>
          <a:xfrm>
            <a:off x="132006" y="1072099"/>
            <a:ext cx="6970500" cy="40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FFFFFF"/>
              </a:solidFill>
              <a:latin typeface="Roboto"/>
              <a:ea typeface="Roboto"/>
              <a:cs typeface="Roboto"/>
              <a:sym typeface="Roboto"/>
            </a:endParaRPr>
          </a:p>
        </p:txBody>
      </p:sp>
      <p:grpSp>
        <p:nvGrpSpPr>
          <p:cNvPr id="281" name="Google Shape;281;p28"/>
          <p:cNvGrpSpPr/>
          <p:nvPr/>
        </p:nvGrpSpPr>
        <p:grpSpPr>
          <a:xfrm>
            <a:off x="93972" y="1072173"/>
            <a:ext cx="2296892" cy="3760431"/>
            <a:chOff x="431925" y="1304875"/>
            <a:chExt cx="2628925" cy="3416400"/>
          </a:xfrm>
        </p:grpSpPr>
        <p:sp>
          <p:nvSpPr>
            <p:cNvPr id="282" name="Google Shape;282;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28"/>
          <p:cNvSpPr txBox="1"/>
          <p:nvPr>
            <p:ph idx="4294967295" type="body"/>
          </p:nvPr>
        </p:nvSpPr>
        <p:spPr>
          <a:xfrm>
            <a:off x="89950" y="1649450"/>
            <a:ext cx="2326800" cy="1308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Activation discovered at the end of last year, performs better than ReLU in a variety of problems.</a:t>
            </a:r>
            <a:endParaRPr sz="1400"/>
          </a:p>
        </p:txBody>
      </p:sp>
      <p:sp>
        <p:nvSpPr>
          <p:cNvPr id="285" name="Google Shape;285;p28"/>
          <p:cNvSpPr txBox="1"/>
          <p:nvPr>
            <p:ph idx="4294967295" type="body"/>
          </p:nvPr>
        </p:nvSpPr>
        <p:spPr>
          <a:xfrm>
            <a:off x="79850" y="1086600"/>
            <a:ext cx="24522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GELU</a:t>
            </a:r>
            <a:endParaRPr>
              <a:solidFill>
                <a:schemeClr val="lt1"/>
              </a:solidFill>
            </a:endParaRPr>
          </a:p>
        </p:txBody>
      </p:sp>
      <p:grpSp>
        <p:nvGrpSpPr>
          <p:cNvPr id="286" name="Google Shape;286;p28"/>
          <p:cNvGrpSpPr/>
          <p:nvPr/>
        </p:nvGrpSpPr>
        <p:grpSpPr>
          <a:xfrm>
            <a:off x="2369273" y="1092200"/>
            <a:ext cx="2327650" cy="3747449"/>
            <a:chOff x="431925" y="1304875"/>
            <a:chExt cx="2628925" cy="3416400"/>
          </a:xfrm>
        </p:grpSpPr>
        <p:sp>
          <p:nvSpPr>
            <p:cNvPr id="287" name="Google Shape;28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 name="Google Shape;289;p28"/>
          <p:cNvSpPr txBox="1"/>
          <p:nvPr>
            <p:ph idx="4294967295" type="body"/>
          </p:nvPr>
        </p:nvSpPr>
        <p:spPr>
          <a:xfrm>
            <a:off x="2369425" y="1593610"/>
            <a:ext cx="2452200" cy="142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 rectifier that is essentially a smooth ReLU. Similar performance as well,</a:t>
            </a:r>
            <a:endParaRPr sz="1400"/>
          </a:p>
        </p:txBody>
      </p:sp>
      <p:sp>
        <p:nvSpPr>
          <p:cNvPr id="290" name="Google Shape;290;p28"/>
          <p:cNvSpPr txBox="1"/>
          <p:nvPr>
            <p:ph idx="4294967295" type="body"/>
          </p:nvPr>
        </p:nvSpPr>
        <p:spPr>
          <a:xfrm>
            <a:off x="2508529" y="1085771"/>
            <a:ext cx="2326800" cy="4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Softplus</a:t>
            </a:r>
            <a:endParaRPr>
              <a:solidFill>
                <a:schemeClr val="lt1"/>
              </a:solidFill>
            </a:endParaRPr>
          </a:p>
        </p:txBody>
      </p:sp>
      <p:grpSp>
        <p:nvGrpSpPr>
          <p:cNvPr id="291" name="Google Shape;291;p28"/>
          <p:cNvGrpSpPr/>
          <p:nvPr/>
        </p:nvGrpSpPr>
        <p:grpSpPr>
          <a:xfrm>
            <a:off x="4668698" y="1104939"/>
            <a:ext cx="2146780" cy="3716702"/>
            <a:chOff x="431925" y="1304875"/>
            <a:chExt cx="2628925" cy="3416400"/>
          </a:xfrm>
        </p:grpSpPr>
        <p:sp>
          <p:nvSpPr>
            <p:cNvPr id="292" name="Google Shape;292;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 name="Google Shape;294;p28"/>
          <p:cNvSpPr txBox="1"/>
          <p:nvPr>
            <p:ph idx="4294967295" type="body"/>
          </p:nvPr>
        </p:nvSpPr>
        <p:spPr>
          <a:xfrm>
            <a:off x="4744900" y="1569250"/>
            <a:ext cx="2057400" cy="145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Powerful rectifier activation function which tries. Has interesting properties that speed up learning and perform better than ReLU on many tasks.</a:t>
            </a:r>
            <a:endParaRPr sz="1400"/>
          </a:p>
        </p:txBody>
      </p:sp>
      <p:sp>
        <p:nvSpPr>
          <p:cNvPr id="295" name="Google Shape;295;p28"/>
          <p:cNvSpPr txBox="1"/>
          <p:nvPr>
            <p:ph idx="4294967295" type="body"/>
          </p:nvPr>
        </p:nvSpPr>
        <p:spPr>
          <a:xfrm>
            <a:off x="4728831" y="1061408"/>
            <a:ext cx="2208000" cy="5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ELU</a:t>
            </a:r>
            <a:endParaRPr>
              <a:solidFill>
                <a:schemeClr val="lt1"/>
              </a:solidFill>
            </a:endParaRPr>
          </a:p>
        </p:txBody>
      </p:sp>
      <p:grpSp>
        <p:nvGrpSpPr>
          <p:cNvPr id="296" name="Google Shape;296;p28"/>
          <p:cNvGrpSpPr/>
          <p:nvPr/>
        </p:nvGrpSpPr>
        <p:grpSpPr>
          <a:xfrm>
            <a:off x="6817230" y="1092208"/>
            <a:ext cx="2244576" cy="3744716"/>
            <a:chOff x="431925" y="1304875"/>
            <a:chExt cx="2628925" cy="3416400"/>
          </a:xfrm>
        </p:grpSpPr>
        <p:sp>
          <p:nvSpPr>
            <p:cNvPr id="297" name="Google Shape;29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28"/>
          <p:cNvSpPr txBox="1"/>
          <p:nvPr>
            <p:ph idx="4294967295" type="body"/>
          </p:nvPr>
        </p:nvSpPr>
        <p:spPr>
          <a:xfrm>
            <a:off x="6817200" y="1583053"/>
            <a:ext cx="2326800" cy="145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Older activation function that can be useful on binary classification.</a:t>
            </a:r>
            <a:endParaRPr sz="1400"/>
          </a:p>
        </p:txBody>
      </p:sp>
      <p:sp>
        <p:nvSpPr>
          <p:cNvPr id="300" name="Google Shape;300;p28"/>
          <p:cNvSpPr txBox="1"/>
          <p:nvPr>
            <p:ph idx="4294967295" type="body"/>
          </p:nvPr>
        </p:nvSpPr>
        <p:spPr>
          <a:xfrm>
            <a:off x="6876688" y="1065002"/>
            <a:ext cx="22077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Binary-step</a:t>
            </a:r>
            <a:endParaRPr>
              <a:solidFill>
                <a:schemeClr val="lt1"/>
              </a:solidFill>
            </a:endParaRPr>
          </a:p>
        </p:txBody>
      </p:sp>
      <p:pic>
        <p:nvPicPr>
          <p:cNvPr id="301" name="Google Shape;301;p28"/>
          <p:cNvPicPr preferRelativeResize="0"/>
          <p:nvPr/>
        </p:nvPicPr>
        <p:blipFill>
          <a:blip r:embed="rId3">
            <a:alphaModFix/>
          </a:blip>
          <a:stretch>
            <a:fillRect/>
          </a:stretch>
        </p:blipFill>
        <p:spPr>
          <a:xfrm>
            <a:off x="369375" y="3813125"/>
            <a:ext cx="1600125" cy="238036"/>
          </a:xfrm>
          <a:prstGeom prst="rect">
            <a:avLst/>
          </a:prstGeom>
          <a:noFill/>
          <a:ln>
            <a:noFill/>
          </a:ln>
        </p:spPr>
      </p:pic>
      <p:pic>
        <p:nvPicPr>
          <p:cNvPr id="302" name="Google Shape;302;p28"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2718150" y="3827725"/>
            <a:ext cx="1600125" cy="214944"/>
          </a:xfrm>
          <a:prstGeom prst="rect">
            <a:avLst/>
          </a:prstGeom>
          <a:noFill/>
          <a:ln>
            <a:noFill/>
          </a:ln>
        </p:spPr>
      </p:pic>
      <p:sp>
        <p:nvSpPr>
          <p:cNvPr id="303" name="Google Shape;303;p28"/>
          <p:cNvSpPr txBox="1"/>
          <p:nvPr/>
        </p:nvSpPr>
        <p:spPr>
          <a:xfrm>
            <a:off x="304800" y="304800"/>
            <a:ext cx="3000000" cy="60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4" name="Google Shape;304;p28"/>
          <p:cNvPicPr preferRelativeResize="0"/>
          <p:nvPr/>
        </p:nvPicPr>
        <p:blipFill>
          <a:blip r:embed="rId5">
            <a:alphaModFix/>
          </a:blip>
          <a:stretch>
            <a:fillRect/>
          </a:stretch>
        </p:blipFill>
        <p:spPr>
          <a:xfrm>
            <a:off x="4807700" y="3731050"/>
            <a:ext cx="1897850" cy="464100"/>
          </a:xfrm>
          <a:prstGeom prst="rect">
            <a:avLst/>
          </a:prstGeom>
          <a:noFill/>
          <a:ln>
            <a:noFill/>
          </a:ln>
        </p:spPr>
      </p:pic>
      <p:pic>
        <p:nvPicPr>
          <p:cNvPr id="305" name="Google Shape;305;p28"/>
          <p:cNvPicPr preferRelativeResize="0"/>
          <p:nvPr/>
        </p:nvPicPr>
        <p:blipFill>
          <a:blip r:embed="rId6">
            <a:alphaModFix/>
          </a:blip>
          <a:stretch>
            <a:fillRect/>
          </a:stretch>
        </p:blipFill>
        <p:spPr>
          <a:xfrm>
            <a:off x="7089700" y="3717825"/>
            <a:ext cx="1742600" cy="4084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a:t>
            </a:r>
            <a:endParaRPr/>
          </a:p>
        </p:txBody>
      </p:sp>
      <p:sp>
        <p:nvSpPr>
          <p:cNvPr id="311" name="Google Shape;311;p29"/>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29"/>
          <p:cNvGrpSpPr/>
          <p:nvPr/>
        </p:nvGrpSpPr>
        <p:grpSpPr>
          <a:xfrm>
            <a:off x="506407" y="1304875"/>
            <a:ext cx="8092943" cy="3771025"/>
            <a:chOff x="431925" y="1304875"/>
            <a:chExt cx="2641386" cy="3771025"/>
          </a:xfrm>
        </p:grpSpPr>
        <p:sp>
          <p:nvSpPr>
            <p:cNvPr id="313" name="Google Shape;313;p29"/>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9"/>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latin typeface="Roboto"/>
                  <a:ea typeface="Roboto"/>
                  <a:cs typeface="Roboto"/>
                  <a:sym typeface="Roboto"/>
                </a:rPr>
                <a:t>Optimization is the process by which a neural network computes its weights. However, optimization is a much more general mathematical concept. In general, it is the process of updating an underlying function toward some ground truth(perhaps attempting), or optimal solution.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Backpropagation</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Backprop is one of the most important concepts in ML. It is by far the most prominent way to compute the gradients of the network when calculating the weights(via optimization algos.)</a:t>
              </a:r>
              <a:endParaRPr sz="16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sp>
        <p:nvSpPr>
          <p:cNvPr id="315" name="Google Shape;315;p29"/>
          <p:cNvSpPr txBox="1"/>
          <p:nvPr/>
        </p:nvSpPr>
        <p:spPr>
          <a:xfrm>
            <a:off x="548800" y="1301825"/>
            <a:ext cx="6368700" cy="40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What is an optimization algorithm?</a:t>
            </a:r>
            <a:endParaRPr sz="18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Optimization</a:t>
            </a:r>
            <a:endParaRPr/>
          </a:p>
        </p:txBody>
      </p:sp>
      <p:sp>
        <p:nvSpPr>
          <p:cNvPr id="321" name="Google Shape;321;p30"/>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30"/>
          <p:cNvGrpSpPr/>
          <p:nvPr/>
        </p:nvGrpSpPr>
        <p:grpSpPr>
          <a:xfrm>
            <a:off x="506407" y="1304875"/>
            <a:ext cx="8092943" cy="3771025"/>
            <a:chOff x="431925" y="1304875"/>
            <a:chExt cx="2641386" cy="3771025"/>
          </a:xfrm>
        </p:grpSpPr>
        <p:sp>
          <p:nvSpPr>
            <p:cNvPr id="323" name="Google Shape;323;p3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latin typeface="Roboto"/>
                  <a:ea typeface="Roboto"/>
                  <a:cs typeface="Roboto"/>
                  <a:sym typeface="Roboto"/>
                </a:rPr>
                <a:t>Optimization is the process by which a neural network computes its weights. However, optimization is a much more general mathematical concept. In general, it is the process of updating an underlying function toward some ground truth(perhaps attempting), or optimal solution.</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b="1" lang="en" sz="1600">
                  <a:latin typeface="Roboto"/>
                  <a:ea typeface="Roboto"/>
                  <a:cs typeface="Roboto"/>
                  <a:sym typeface="Roboto"/>
                </a:rPr>
                <a:t>Backpropagation</a:t>
              </a:r>
              <a:endParaRPr b="1" sz="1600">
                <a:latin typeface="Roboto"/>
                <a:ea typeface="Roboto"/>
                <a:cs typeface="Roboto"/>
                <a:sym typeface="Roboto"/>
              </a:endParaRPr>
            </a:p>
            <a:p>
              <a:pPr indent="0" lvl="0" marL="0" rtl="0" algn="l">
                <a:spcBef>
                  <a:spcPts val="0"/>
                </a:spcBef>
                <a:spcAft>
                  <a:spcPts val="0"/>
                </a:spcAft>
                <a:buNone/>
              </a:pPr>
              <a:r>
                <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Backprop is one of the most important concepts in ML. It is by far the most prominent way to compute the gradients of the loss function when calculating the weights(via optimization algos.). For example, in SGD, Backprop calculates the gradient of steepest descent. It will also be the subject of the challenge question near the end.</a:t>
              </a:r>
              <a:endParaRPr sz="16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sp>
        <p:nvSpPr>
          <p:cNvPr id="325" name="Google Shape;325;p30"/>
          <p:cNvSpPr txBox="1"/>
          <p:nvPr/>
        </p:nvSpPr>
        <p:spPr>
          <a:xfrm>
            <a:off x="548800" y="1301825"/>
            <a:ext cx="6368700" cy="40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What is an optimization algorithm?</a:t>
            </a:r>
            <a:endParaRPr sz="18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Optimization Examples</a:t>
            </a:r>
            <a:endParaRPr/>
          </a:p>
        </p:txBody>
      </p:sp>
      <p:grpSp>
        <p:nvGrpSpPr>
          <p:cNvPr id="331" name="Google Shape;331;p31"/>
          <p:cNvGrpSpPr/>
          <p:nvPr/>
        </p:nvGrpSpPr>
        <p:grpSpPr>
          <a:xfrm>
            <a:off x="431925" y="1304863"/>
            <a:ext cx="2628925" cy="3416400"/>
            <a:chOff x="431925" y="1304875"/>
            <a:chExt cx="2628925" cy="3416400"/>
          </a:xfrm>
        </p:grpSpPr>
        <p:sp>
          <p:nvSpPr>
            <p:cNvPr id="332" name="Google Shape;332;p3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31"/>
          <p:cNvSpPr txBox="1"/>
          <p:nvPr>
            <p:ph idx="4294967295" type="body"/>
          </p:nvPr>
        </p:nvSpPr>
        <p:spPr>
          <a:xfrm>
            <a:off x="431925" y="1766263"/>
            <a:ext cx="2628900" cy="12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One of the first algorithms to be used in ANN optimization and still is arguably the most popular. The stochasticity(randomness) is due to models randomly sampling over the dataset</a:t>
            </a:r>
            <a:endParaRPr sz="1400"/>
          </a:p>
        </p:txBody>
      </p:sp>
      <p:grpSp>
        <p:nvGrpSpPr>
          <p:cNvPr id="335" name="Google Shape;335;p31"/>
          <p:cNvGrpSpPr/>
          <p:nvPr/>
        </p:nvGrpSpPr>
        <p:grpSpPr>
          <a:xfrm>
            <a:off x="3320450" y="1304880"/>
            <a:ext cx="2632500" cy="3446123"/>
            <a:chOff x="3320450" y="1304875"/>
            <a:chExt cx="2632500" cy="3416400"/>
          </a:xfrm>
        </p:grpSpPr>
        <p:sp>
          <p:nvSpPr>
            <p:cNvPr id="336" name="Google Shape;336;p31"/>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ADAM is an extremely popular optimization method. It is adaptive, meaning the learning rate adjusts based on some params. Importantly, recent papers have shown inferior convergence properties when compared to vanilla SGD.</a:t>
              </a:r>
              <a:endParaRPr>
                <a:latin typeface="Roboto"/>
                <a:ea typeface="Roboto"/>
                <a:cs typeface="Roboto"/>
                <a:sym typeface="Roboto"/>
              </a:endParaRPr>
            </a:p>
          </p:txBody>
        </p:sp>
      </p:grpSp>
      <p:sp>
        <p:nvSpPr>
          <p:cNvPr id="338" name="Google Shape;338;p31"/>
          <p:cNvSpPr txBox="1"/>
          <p:nvPr>
            <p:ph idx="4294967295" type="body"/>
          </p:nvPr>
        </p:nvSpPr>
        <p:spPr>
          <a:xfrm>
            <a:off x="34656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ADAM</a:t>
            </a:r>
            <a:endParaRPr>
              <a:solidFill>
                <a:schemeClr val="lt1"/>
              </a:solidFill>
            </a:endParaRPr>
          </a:p>
        </p:txBody>
      </p:sp>
      <p:grpSp>
        <p:nvGrpSpPr>
          <p:cNvPr id="339" name="Google Shape;339;p31"/>
          <p:cNvGrpSpPr/>
          <p:nvPr/>
        </p:nvGrpSpPr>
        <p:grpSpPr>
          <a:xfrm>
            <a:off x="6212550" y="1304875"/>
            <a:ext cx="2632500" cy="3416400"/>
            <a:chOff x="6212550" y="1304875"/>
            <a:chExt cx="2632500" cy="3416400"/>
          </a:xfrm>
        </p:grpSpPr>
        <p:sp>
          <p:nvSpPr>
            <p:cNvPr id="340" name="Google Shape;340;p31"/>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1"/>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RMSprop</a:t>
            </a:r>
            <a:endParaRPr>
              <a:solidFill>
                <a:schemeClr val="lt1"/>
              </a:solidFill>
            </a:endParaRPr>
          </a:p>
        </p:txBody>
      </p:sp>
      <p:sp>
        <p:nvSpPr>
          <p:cNvPr id="343" name="Google Shape;343;p31"/>
          <p:cNvSpPr txBox="1"/>
          <p:nvPr>
            <p:ph idx="4294967295" type="body"/>
          </p:nvPr>
        </p:nvSpPr>
        <p:spPr>
          <a:xfrm>
            <a:off x="6286400" y="17741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This algorithm went out of style as fast as it become somewhat popular. Hinton’s algorithm, originally proposed ad hoc in a lecture, was quickly overtaken by ADAM when it’s superior efficiency and convergence properties came to be known.</a:t>
            </a:r>
            <a:endParaRPr sz="1350"/>
          </a:p>
          <a:p>
            <a:pPr indent="0" lvl="0" marL="0" rtl="0" algn="l">
              <a:spcBef>
                <a:spcPts val="1600"/>
              </a:spcBef>
              <a:spcAft>
                <a:spcPts val="1600"/>
              </a:spcAft>
              <a:buNone/>
            </a:pPr>
            <a:r>
              <a:t/>
            </a:r>
            <a:endParaRPr sz="1350"/>
          </a:p>
        </p:txBody>
      </p:sp>
      <p:sp>
        <p:nvSpPr>
          <p:cNvPr id="344" name="Google Shape;344;p31"/>
          <p:cNvSpPr txBox="1"/>
          <p:nvPr>
            <p:ph idx="4294967295" type="body"/>
          </p:nvPr>
        </p:nvSpPr>
        <p:spPr>
          <a:xfrm>
            <a:off x="499138"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lt1"/>
                </a:solidFill>
              </a:rPr>
              <a:t>Stochastic Gradient Descent</a:t>
            </a:r>
            <a:endParaRPr sz="1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History </a:t>
            </a:r>
            <a:endParaRPr/>
          </a:p>
        </p:txBody>
      </p:sp>
      <p:grpSp>
        <p:nvGrpSpPr>
          <p:cNvPr id="92" name="Google Shape;92;p14"/>
          <p:cNvGrpSpPr/>
          <p:nvPr/>
        </p:nvGrpSpPr>
        <p:grpSpPr>
          <a:xfrm>
            <a:off x="506407" y="1304875"/>
            <a:ext cx="8054763"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T</a:t>
              </a:r>
              <a:r>
                <a:rPr lang="en">
                  <a:latin typeface="Roboto"/>
                  <a:ea typeface="Roboto"/>
                  <a:cs typeface="Roboto"/>
                  <a:sym typeface="Roboto"/>
                </a:rPr>
                <a:t>he first true neural network model was created by Rosenblatt called the Perceptron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Following years of progress, in 1969 Marvin Minsky and Seymour Papert released a book called “Perceptrons” with proofs that stuttered progress in neural nets and catalyzed the first AI Winter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 1975, Rumelhart et al. showed that a multilayer perceptron </a:t>
              </a:r>
              <a:r>
                <a:rPr i="1" lang="en">
                  <a:latin typeface="Roboto"/>
                  <a:ea typeface="Roboto"/>
                  <a:cs typeface="Roboto"/>
                  <a:sym typeface="Roboto"/>
                </a:rPr>
                <a:t>can</a:t>
              </a:r>
              <a:r>
                <a:rPr lang="en">
                  <a:latin typeface="Roboto"/>
                  <a:ea typeface="Roboto"/>
                  <a:cs typeface="Roboto"/>
                  <a:sym typeface="Roboto"/>
                </a:rPr>
                <a:t> solve the exclusive-or(XOR) problem, something which Minsky proved was impossible for a single layer network. This was via Backpropagation</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80s introduced multiple new, simpler algorithms(SVMs, Random Forests). Their success led to another downturn in ANN research</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Prior to 2000s</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Loss/Cost Functions</a:t>
            </a:r>
            <a:endParaRPr/>
          </a:p>
        </p:txBody>
      </p:sp>
      <p:sp>
        <p:nvSpPr>
          <p:cNvPr id="350" name="Google Shape;350;p32"/>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32"/>
          <p:cNvGrpSpPr/>
          <p:nvPr/>
        </p:nvGrpSpPr>
        <p:grpSpPr>
          <a:xfrm>
            <a:off x="506407" y="1304875"/>
            <a:ext cx="8092943" cy="3771025"/>
            <a:chOff x="431925" y="1304875"/>
            <a:chExt cx="2641386" cy="3771025"/>
          </a:xfrm>
        </p:grpSpPr>
        <p:sp>
          <p:nvSpPr>
            <p:cNvPr id="352" name="Google Shape;352;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 loss function computes the cost(analogous) to the error rate related to an output prediction or “event”. This is what our optimization algorithm is trying to minimize. A cost function is the inverse of a utility or reward function(mainly used in reinforcement learning). There are quite a few different types of loss functions(Bayesian, frequentist, regret). One thing to keep in mind is loss funcs are much more specific than activation functions in HL, so you must choose the correct one that fits your problem.</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sp>
        <p:nvSpPr>
          <p:cNvPr id="354" name="Google Shape;354;p32"/>
          <p:cNvSpPr txBox="1"/>
          <p:nvPr/>
        </p:nvSpPr>
        <p:spPr>
          <a:xfrm>
            <a:off x="548800" y="1301825"/>
            <a:ext cx="6368700" cy="40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What is an loss function?</a:t>
            </a:r>
            <a:endParaRPr sz="1800">
              <a:solidFill>
                <a:srgbClr val="FFFFF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Loss/Cost Functions(Cont.)</a:t>
            </a:r>
            <a:endParaRPr/>
          </a:p>
        </p:txBody>
      </p:sp>
      <p:sp>
        <p:nvSpPr>
          <p:cNvPr id="360" name="Google Shape;360;p33"/>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33"/>
          <p:cNvGrpSpPr/>
          <p:nvPr/>
        </p:nvGrpSpPr>
        <p:grpSpPr>
          <a:xfrm>
            <a:off x="506407" y="1304875"/>
            <a:ext cx="8092943" cy="3771025"/>
            <a:chOff x="431925" y="1304875"/>
            <a:chExt cx="2641386" cy="3771025"/>
          </a:xfrm>
        </p:grpSpPr>
        <p:sp>
          <p:nvSpPr>
            <p:cNvPr id="362" name="Google Shape;362;p3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3"/>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As initially explained, one must select a loss function that plays well with problem class. For example, one would use categorical or binary crossentropy for a classification problem while if performing regression we would use something like mean squared error or mean squared logarithmic error. Logcosh for example, has some very interesting properties that allow it to act like MSE but not be subject to wild swings in gradient updates due to incorrect predictions.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Other examples: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Focal Loss - Classification</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MAE - Mean Absolute Error - Regression</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sp>
        <p:nvSpPr>
          <p:cNvPr id="364" name="Google Shape;364;p33"/>
          <p:cNvSpPr txBox="1"/>
          <p:nvPr/>
        </p:nvSpPr>
        <p:spPr>
          <a:xfrm>
            <a:off x="548800" y="1301825"/>
            <a:ext cx="6368700" cy="40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Examples and usage</a:t>
            </a:r>
            <a:endParaRPr sz="1800">
              <a:solidFill>
                <a:srgbClr val="FFFFF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a:t>
            </a:r>
            <a:endParaRPr/>
          </a:p>
        </p:txBody>
      </p:sp>
      <p:sp>
        <p:nvSpPr>
          <p:cNvPr id="370" name="Google Shape;370;p34"/>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34"/>
          <p:cNvGrpSpPr/>
          <p:nvPr/>
        </p:nvGrpSpPr>
        <p:grpSpPr>
          <a:xfrm>
            <a:off x="506407" y="1304875"/>
            <a:ext cx="8092943" cy="3771025"/>
            <a:chOff x="431925" y="1304875"/>
            <a:chExt cx="2641386" cy="3771025"/>
          </a:xfrm>
        </p:grpSpPr>
        <p:sp>
          <p:nvSpPr>
            <p:cNvPr id="372" name="Google Shape;372;p3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4"/>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latin typeface="Roboto"/>
                  <a:ea typeface="Roboto"/>
                  <a:cs typeface="Roboto"/>
                  <a:sym typeface="Roboto"/>
                </a:rPr>
                <a:t>In general, regularization in the process of changing a model in some way to improve generalization, and thereby, real-world accuracy. Normally, this is done by way of reducing model complexity or learned parameters, however there are other methods.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For the most part, these methods are applied directly to the weight matrix or units themselves.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sp>
        <p:nvSpPr>
          <p:cNvPr id="374" name="Google Shape;374;p34"/>
          <p:cNvSpPr txBox="1"/>
          <p:nvPr/>
        </p:nvSpPr>
        <p:spPr>
          <a:xfrm>
            <a:off x="548800" y="1301825"/>
            <a:ext cx="6368700" cy="40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What is regularization?</a:t>
            </a:r>
            <a:endParaRPr sz="1800">
              <a:solidFill>
                <a:srgbClr val="FFFFF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Regularizers(Cont.)</a:t>
            </a:r>
            <a:endParaRPr/>
          </a:p>
        </p:txBody>
      </p:sp>
      <p:grpSp>
        <p:nvGrpSpPr>
          <p:cNvPr id="380" name="Google Shape;380;p35"/>
          <p:cNvGrpSpPr/>
          <p:nvPr/>
        </p:nvGrpSpPr>
        <p:grpSpPr>
          <a:xfrm>
            <a:off x="431925" y="1304863"/>
            <a:ext cx="2628925" cy="3416400"/>
            <a:chOff x="431925" y="1304875"/>
            <a:chExt cx="2628925" cy="3416400"/>
          </a:xfrm>
        </p:grpSpPr>
        <p:sp>
          <p:nvSpPr>
            <p:cNvPr id="381" name="Google Shape;381;p3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35"/>
          <p:cNvSpPr txBox="1"/>
          <p:nvPr>
            <p:ph idx="4294967295" type="body"/>
          </p:nvPr>
        </p:nvSpPr>
        <p:spPr>
          <a:xfrm>
            <a:off x="431925" y="1766263"/>
            <a:ext cx="2628900" cy="12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This method of regularization randomly turns off a proportion of units in a layer. While counterintuitive, this forces data through different paths in the network and forces network to be “smarter” in it’s updates</a:t>
            </a:r>
            <a:endParaRPr sz="1400"/>
          </a:p>
        </p:txBody>
      </p:sp>
      <p:grpSp>
        <p:nvGrpSpPr>
          <p:cNvPr id="384" name="Google Shape;384;p35"/>
          <p:cNvGrpSpPr/>
          <p:nvPr/>
        </p:nvGrpSpPr>
        <p:grpSpPr>
          <a:xfrm>
            <a:off x="3320450" y="1304880"/>
            <a:ext cx="2632500" cy="3446123"/>
            <a:chOff x="3320450" y="1304875"/>
            <a:chExt cx="2632500" cy="3416400"/>
          </a:xfrm>
        </p:grpSpPr>
        <p:sp>
          <p:nvSpPr>
            <p:cNvPr id="385" name="Google Shape;385;p3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L2 regularization is likely just as popular as dropout in ANNs. Here instead of dropping out some portion of neurons randomly, we apply a weight decay to the weight matrix.</a:t>
              </a:r>
              <a:endParaRPr>
                <a:latin typeface="Roboto"/>
                <a:ea typeface="Roboto"/>
                <a:cs typeface="Roboto"/>
                <a:sym typeface="Roboto"/>
              </a:endParaRPr>
            </a:p>
          </p:txBody>
        </p:sp>
      </p:grpSp>
      <p:sp>
        <p:nvSpPr>
          <p:cNvPr id="387" name="Google Shape;387;p35"/>
          <p:cNvSpPr txBox="1"/>
          <p:nvPr>
            <p:ph idx="4294967295" type="body"/>
          </p:nvPr>
        </p:nvSpPr>
        <p:spPr>
          <a:xfrm>
            <a:off x="34656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L2</a:t>
            </a:r>
            <a:endParaRPr>
              <a:solidFill>
                <a:schemeClr val="lt1"/>
              </a:solidFill>
            </a:endParaRPr>
          </a:p>
        </p:txBody>
      </p:sp>
      <p:grpSp>
        <p:nvGrpSpPr>
          <p:cNvPr id="388" name="Google Shape;388;p35"/>
          <p:cNvGrpSpPr/>
          <p:nvPr/>
        </p:nvGrpSpPr>
        <p:grpSpPr>
          <a:xfrm>
            <a:off x="6212550" y="1304875"/>
            <a:ext cx="2632500" cy="3416400"/>
            <a:chOff x="6212550" y="1304875"/>
            <a:chExt cx="2632500" cy="3416400"/>
          </a:xfrm>
        </p:grpSpPr>
        <p:sp>
          <p:nvSpPr>
            <p:cNvPr id="389" name="Google Shape;389;p3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1" name="Google Shape;391;p35"/>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L1</a:t>
            </a:r>
            <a:endParaRPr>
              <a:solidFill>
                <a:schemeClr val="lt1"/>
              </a:solidFill>
            </a:endParaRPr>
          </a:p>
        </p:txBody>
      </p:sp>
      <p:sp>
        <p:nvSpPr>
          <p:cNvPr id="392" name="Google Shape;392;p35"/>
          <p:cNvSpPr txBox="1"/>
          <p:nvPr>
            <p:ph idx="4294967295" type="body"/>
          </p:nvPr>
        </p:nvSpPr>
        <p:spPr>
          <a:xfrm>
            <a:off x="6286400" y="17741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50"/>
              <a:t>L1 is very similar to L2 except that we are taking the absolute value of the summed weight matrix as opposed to the squared sum. It is useful in problems with sparse feature sets.</a:t>
            </a:r>
            <a:endParaRPr sz="1350"/>
          </a:p>
        </p:txBody>
      </p:sp>
      <p:sp>
        <p:nvSpPr>
          <p:cNvPr id="393" name="Google Shape;393;p35"/>
          <p:cNvSpPr txBox="1"/>
          <p:nvPr>
            <p:ph idx="4294967295" type="body"/>
          </p:nvPr>
        </p:nvSpPr>
        <p:spPr>
          <a:xfrm>
            <a:off x="499138"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Dropout</a:t>
            </a:r>
            <a:endParaRPr>
              <a:solidFill>
                <a:schemeClr val="lt1"/>
              </a:solidFill>
            </a:endParaRPr>
          </a:p>
        </p:txBody>
      </p:sp>
      <p:pic>
        <p:nvPicPr>
          <p:cNvPr id="394" name="Google Shape;394;p35"/>
          <p:cNvPicPr preferRelativeResize="0"/>
          <p:nvPr/>
        </p:nvPicPr>
        <p:blipFill>
          <a:blip r:embed="rId3">
            <a:alphaModFix/>
          </a:blip>
          <a:stretch>
            <a:fillRect/>
          </a:stretch>
        </p:blipFill>
        <p:spPr>
          <a:xfrm>
            <a:off x="4087596" y="3441850"/>
            <a:ext cx="851700" cy="741825"/>
          </a:xfrm>
          <a:prstGeom prst="rect">
            <a:avLst/>
          </a:prstGeom>
          <a:noFill/>
          <a:ln>
            <a:noFill/>
          </a:ln>
        </p:spPr>
      </p:pic>
      <p:pic>
        <p:nvPicPr>
          <p:cNvPr id="395" name="Google Shape;395;p35" title="This is the rendered form of the equation. You can not edit this directly. Right click will give you the option to save the image, and in most browsers you can drag the image onto your desktop or another program."/>
          <p:cNvPicPr preferRelativeResize="0"/>
          <p:nvPr/>
        </p:nvPicPr>
        <p:blipFill>
          <a:blip r:embed="rId4">
            <a:alphaModFix/>
          </a:blip>
          <a:stretch>
            <a:fillRect/>
          </a:stretch>
        </p:blipFill>
        <p:spPr>
          <a:xfrm>
            <a:off x="7105225" y="3517127"/>
            <a:ext cx="851700" cy="666548"/>
          </a:xfrm>
          <a:prstGeom prst="rect">
            <a:avLst/>
          </a:prstGeom>
          <a:noFill/>
          <a:ln>
            <a:noFill/>
          </a:ln>
        </p:spPr>
      </p:pic>
      <p:sp>
        <p:nvSpPr>
          <p:cNvPr id="396" name="Google Shape;396;p35"/>
          <p:cNvSpPr txBox="1"/>
          <p:nvPr/>
        </p:nvSpPr>
        <p:spPr>
          <a:xfrm>
            <a:off x="6096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and challenge</a:t>
            </a:r>
            <a:endParaRPr/>
          </a:p>
        </p:txBody>
      </p:sp>
      <p:sp>
        <p:nvSpPr>
          <p:cNvPr id="402" name="Google Shape;402;p36"/>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36"/>
          <p:cNvGrpSpPr/>
          <p:nvPr/>
        </p:nvGrpSpPr>
        <p:grpSpPr>
          <a:xfrm>
            <a:off x="506407" y="1304875"/>
            <a:ext cx="8092943" cy="3771025"/>
            <a:chOff x="431925" y="1304875"/>
            <a:chExt cx="2641386" cy="3771025"/>
          </a:xfrm>
        </p:grpSpPr>
        <p:sp>
          <p:nvSpPr>
            <p:cNvPr id="404" name="Google Shape;404;p3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6"/>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In this lesson, we went through the history of deep learning as a subject and the structure of a neural network. Additionally we went over the components therein with some detail.</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Challenge Question</a:t>
              </a:r>
              <a:endParaRPr b="1" sz="1800">
                <a:latin typeface="Roboto"/>
                <a:ea typeface="Roboto"/>
                <a:cs typeface="Roboto"/>
                <a:sym typeface="Roboto"/>
              </a:endParaRPr>
            </a:p>
            <a:p>
              <a:pPr indent="0" lvl="0" marL="0" rtl="0" algn="l">
                <a:spcBef>
                  <a:spcPts val="0"/>
                </a:spcBef>
                <a:spcAft>
                  <a:spcPts val="0"/>
                </a:spcAft>
                <a:buNone/>
              </a:pPr>
              <a:r>
                <a:t/>
              </a:r>
              <a:endParaRPr b="1"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This challenge comes straight from one of the top minds in AI currently, Andrej Karpathy. Read up on backpropagation, once you feel you have a reasonable handle on it, try to implement the forward and back passes from scratch in numpy. You can check the answer and get more context here: </a:t>
              </a:r>
              <a:r>
                <a:rPr lang="en" sz="1200" u="sng">
                  <a:solidFill>
                    <a:schemeClr val="hlink"/>
                  </a:solidFill>
                  <a:latin typeface="Roboto"/>
                  <a:ea typeface="Roboto"/>
                  <a:cs typeface="Roboto"/>
                  <a:sym typeface="Roboto"/>
                  <a:hlinkClick r:id="rId3"/>
                </a:rPr>
                <a:t>https://medium.com/@karpathy/yes-you-should-understand-backprop-e2f06eab496b</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grpSp>
      <p:sp>
        <p:nvSpPr>
          <p:cNvPr id="406" name="Google Shape;406;p36"/>
          <p:cNvSpPr txBox="1"/>
          <p:nvPr/>
        </p:nvSpPr>
        <p:spPr>
          <a:xfrm>
            <a:off x="548800" y="1301825"/>
            <a:ext cx="6368700" cy="4083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What did we do ?</a:t>
            </a:r>
            <a:endParaRPr sz="18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Brief History(Cont.)</a:t>
            </a:r>
            <a:endParaRPr/>
          </a:p>
        </p:txBody>
      </p:sp>
      <p:grpSp>
        <p:nvGrpSpPr>
          <p:cNvPr id="101" name="Google Shape;101;p15"/>
          <p:cNvGrpSpPr/>
          <p:nvPr/>
        </p:nvGrpSpPr>
        <p:grpSpPr>
          <a:xfrm>
            <a:off x="544663" y="1304875"/>
            <a:ext cx="8092631" cy="3771025"/>
            <a:chOff x="444411" y="1304875"/>
            <a:chExt cx="2641284" cy="3771025"/>
          </a:xfrm>
        </p:grpSpPr>
        <p:sp>
          <p:nvSpPr>
            <p:cNvPr id="102" name="Google Shape;102;p15"/>
            <p:cNvSpPr txBox="1"/>
            <p:nvPr/>
          </p:nvSpPr>
          <p:spPr>
            <a:xfrm>
              <a:off x="45679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Following the AI Winter of the 80s and early 90s, the 2000s saw a renewal in AI funding generally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After it’s discovery in 1997, the LSTM became competitive with classic algorithms on the task of speech recognition in the early 2000s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 2008-2009, the benefit of using GPUs was discovered, leading to improved training times on the order of magnitudes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2012 saw 2 very important improvements: First, Andrew Ng and team used unsupervised deep networks to classify high-level features like cats from youtube videos. In the same year, Krishevsky et al. created a regularization method known as dropout, which won them the imagenet 2012 challenge by an extremely large margin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Post 2012: ADAM optimizer, AlphaGo/AlphaZero, Capsule Networks, GANs</a:t>
              </a:r>
              <a:endParaRPr>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sp>
        <p:nvSpPr>
          <p:cNvPr id="104" name="Google Shape;104;p15"/>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2000s - Present</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Breaking Down an ANN</a:t>
            </a:r>
            <a:endParaRPr/>
          </a:p>
        </p:txBody>
      </p:sp>
      <p:sp>
        <p:nvSpPr>
          <p:cNvPr id="110" name="Google Shape;110;p16"/>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6"/>
          <p:cNvGrpSpPr/>
          <p:nvPr/>
        </p:nvGrpSpPr>
        <p:grpSpPr>
          <a:xfrm>
            <a:off x="544663" y="1304875"/>
            <a:ext cx="8092631" cy="3771025"/>
            <a:chOff x="444411" y="1304875"/>
            <a:chExt cx="2641284" cy="3771025"/>
          </a:xfrm>
        </p:grpSpPr>
        <p:sp>
          <p:nvSpPr>
            <p:cNvPr id="112" name="Google Shape;112;p16"/>
            <p:cNvSpPr txBox="1"/>
            <p:nvPr/>
          </p:nvSpPr>
          <p:spPr>
            <a:xfrm>
              <a:off x="45679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sz="1800">
                  <a:latin typeface="Roboto"/>
                  <a:ea typeface="Roboto"/>
                  <a:cs typeface="Roboto"/>
                  <a:sym typeface="Roboto"/>
                </a:rPr>
                <a:t>What is a neural network?</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A neural network is a connectionist model that roughly models human neuronal connections. ANNs are a type of function approximator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317500" lvl="0" marL="3200400" rtl="0" algn="l">
                <a:spcBef>
                  <a:spcPts val="0"/>
                </a:spcBef>
                <a:spcAft>
                  <a:spcPts val="0"/>
                </a:spcAft>
                <a:buSzPts val="1400"/>
                <a:buFont typeface="Roboto"/>
                <a:buChar char="-"/>
              </a:pPr>
              <a:r>
                <a:rPr b="1" lang="en">
                  <a:latin typeface="Roboto"/>
                  <a:ea typeface="Roboto"/>
                  <a:cs typeface="Roboto"/>
                  <a:sym typeface="Roboto"/>
                </a:rPr>
                <a:t>Simple one layer perceptron, the simplest network</a:t>
              </a:r>
              <a:endParaRPr b="1">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pic>
        <p:nvPicPr>
          <p:cNvPr id="114" name="Google Shape;114;p16"/>
          <p:cNvPicPr preferRelativeResize="0"/>
          <p:nvPr/>
        </p:nvPicPr>
        <p:blipFill>
          <a:blip r:embed="rId3">
            <a:alphaModFix/>
          </a:blip>
          <a:stretch>
            <a:fillRect/>
          </a:stretch>
        </p:blipFill>
        <p:spPr>
          <a:xfrm>
            <a:off x="1197250" y="3289150"/>
            <a:ext cx="1787049" cy="139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networks </a:t>
            </a:r>
            <a:endParaRPr/>
          </a:p>
        </p:txBody>
      </p:sp>
      <p:grpSp>
        <p:nvGrpSpPr>
          <p:cNvPr id="120" name="Google Shape;120;p17"/>
          <p:cNvGrpSpPr/>
          <p:nvPr/>
        </p:nvGrpSpPr>
        <p:grpSpPr>
          <a:xfrm>
            <a:off x="357975" y="1274988"/>
            <a:ext cx="2628925" cy="3416400"/>
            <a:chOff x="431925" y="1304875"/>
            <a:chExt cx="2628925" cy="3416400"/>
          </a:xfrm>
        </p:grpSpPr>
        <p:sp>
          <p:nvSpPr>
            <p:cNvPr id="121" name="Google Shape;121;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Feed-Forward</a:t>
            </a:r>
            <a:endParaRPr>
              <a:solidFill>
                <a:schemeClr val="lt1"/>
              </a:solidFill>
            </a:endParaRPr>
          </a:p>
        </p:txBody>
      </p:sp>
      <p:sp>
        <p:nvSpPr>
          <p:cNvPr id="124" name="Google Shape;124;p17"/>
          <p:cNvSpPr txBox="1"/>
          <p:nvPr>
            <p:ph idx="4294967295" type="body"/>
          </p:nvPr>
        </p:nvSpPr>
        <p:spPr>
          <a:xfrm>
            <a:off x="357975" y="1736388"/>
            <a:ext cx="2628900" cy="12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One of the simpler networks, used in everything from regression to classification</a:t>
            </a:r>
            <a:endParaRPr sz="1600"/>
          </a:p>
        </p:txBody>
      </p:sp>
      <p:grpSp>
        <p:nvGrpSpPr>
          <p:cNvPr id="125" name="Google Shape;125;p17"/>
          <p:cNvGrpSpPr/>
          <p:nvPr/>
        </p:nvGrpSpPr>
        <p:grpSpPr>
          <a:xfrm>
            <a:off x="3320450" y="1304880"/>
            <a:ext cx="2632500" cy="3446123"/>
            <a:chOff x="3320450" y="1304875"/>
            <a:chExt cx="2632500" cy="3416400"/>
          </a:xfrm>
        </p:grpSpPr>
        <p:sp>
          <p:nvSpPr>
            <p:cNvPr id="126" name="Google Shape;126;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The main class of network used in NLP. Also have application in problems like time series prediction</a:t>
              </a:r>
              <a:endParaRPr sz="1600">
                <a:latin typeface="Roboto"/>
                <a:ea typeface="Roboto"/>
                <a:cs typeface="Roboto"/>
                <a:sym typeface="Roboto"/>
              </a:endParaRPr>
            </a:p>
          </p:txBody>
        </p:sp>
      </p:grpSp>
      <p:sp>
        <p:nvSpPr>
          <p:cNvPr id="128" name="Google Shape;128;p17"/>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Recurrent Networks</a:t>
            </a:r>
            <a:endParaRPr>
              <a:solidFill>
                <a:schemeClr val="lt1"/>
              </a:solidFill>
            </a:endParaRPr>
          </a:p>
        </p:txBody>
      </p:sp>
      <p:grpSp>
        <p:nvGrpSpPr>
          <p:cNvPr id="129" name="Google Shape;129;p17"/>
          <p:cNvGrpSpPr/>
          <p:nvPr/>
        </p:nvGrpSpPr>
        <p:grpSpPr>
          <a:xfrm>
            <a:off x="6212550" y="1304875"/>
            <a:ext cx="2632500" cy="3416400"/>
            <a:chOff x="6212550" y="1304875"/>
            <a:chExt cx="2632500" cy="3416400"/>
          </a:xfrm>
        </p:grpSpPr>
        <p:sp>
          <p:nvSpPr>
            <p:cNvPr id="130" name="Google Shape;130;p17"/>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7"/>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7"/>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Convolutional NN</a:t>
            </a:r>
            <a:endParaRPr>
              <a:solidFill>
                <a:schemeClr val="lt1"/>
              </a:solidFill>
            </a:endParaRPr>
          </a:p>
        </p:txBody>
      </p:sp>
      <p:sp>
        <p:nvSpPr>
          <p:cNvPr id="133" name="Google Shape;133;p17"/>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Neural network with convolutional layers connected to hidden layers, primarily used in computer vision</a:t>
            </a:r>
            <a:endParaRPr sz="1600"/>
          </a:p>
        </p:txBody>
      </p:sp>
      <p:pic>
        <p:nvPicPr>
          <p:cNvPr id="134" name="Google Shape;134;p17"/>
          <p:cNvPicPr preferRelativeResize="0"/>
          <p:nvPr/>
        </p:nvPicPr>
        <p:blipFill>
          <a:blip r:embed="rId3">
            <a:alphaModFix/>
          </a:blip>
          <a:stretch>
            <a:fillRect/>
          </a:stretch>
        </p:blipFill>
        <p:spPr>
          <a:xfrm>
            <a:off x="519813" y="3308248"/>
            <a:ext cx="2305225" cy="1383150"/>
          </a:xfrm>
          <a:prstGeom prst="rect">
            <a:avLst/>
          </a:prstGeom>
          <a:noFill/>
          <a:ln>
            <a:noFill/>
          </a:ln>
        </p:spPr>
      </p:pic>
      <p:pic>
        <p:nvPicPr>
          <p:cNvPr id="135" name="Google Shape;135;p17"/>
          <p:cNvPicPr preferRelativeResize="0"/>
          <p:nvPr/>
        </p:nvPicPr>
        <p:blipFill>
          <a:blip r:embed="rId4">
            <a:alphaModFix/>
          </a:blip>
          <a:stretch>
            <a:fillRect/>
          </a:stretch>
        </p:blipFill>
        <p:spPr>
          <a:xfrm>
            <a:off x="3436900" y="3429675"/>
            <a:ext cx="2434975" cy="1292700"/>
          </a:xfrm>
          <a:prstGeom prst="rect">
            <a:avLst/>
          </a:prstGeom>
          <a:noFill/>
          <a:ln>
            <a:noFill/>
          </a:ln>
        </p:spPr>
      </p:pic>
      <p:pic>
        <p:nvPicPr>
          <p:cNvPr id="136" name="Google Shape;136;p17"/>
          <p:cNvPicPr preferRelativeResize="0"/>
          <p:nvPr/>
        </p:nvPicPr>
        <p:blipFill>
          <a:blip r:embed="rId5">
            <a:alphaModFix/>
          </a:blip>
          <a:stretch>
            <a:fillRect/>
          </a:stretch>
        </p:blipFill>
        <p:spPr>
          <a:xfrm>
            <a:off x="6448350" y="3551963"/>
            <a:ext cx="2172203" cy="1048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networks(Cont.) </a:t>
            </a:r>
            <a:endParaRPr/>
          </a:p>
        </p:txBody>
      </p:sp>
      <p:grpSp>
        <p:nvGrpSpPr>
          <p:cNvPr id="142" name="Google Shape;142;p18"/>
          <p:cNvGrpSpPr/>
          <p:nvPr/>
        </p:nvGrpSpPr>
        <p:grpSpPr>
          <a:xfrm>
            <a:off x="357975" y="988347"/>
            <a:ext cx="2628925" cy="3703378"/>
            <a:chOff x="431925" y="1304875"/>
            <a:chExt cx="2628925" cy="3416400"/>
          </a:xfrm>
        </p:grpSpPr>
        <p:sp>
          <p:nvSpPr>
            <p:cNvPr id="143" name="Google Shape;143;p1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18"/>
          <p:cNvSpPr txBox="1"/>
          <p:nvPr>
            <p:ph idx="4294967295" type="body"/>
          </p:nvPr>
        </p:nvSpPr>
        <p:spPr>
          <a:xfrm>
            <a:off x="430225" y="994000"/>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Autoencoder</a:t>
            </a:r>
            <a:endParaRPr>
              <a:solidFill>
                <a:schemeClr val="lt1"/>
              </a:solidFill>
            </a:endParaRPr>
          </a:p>
        </p:txBody>
      </p:sp>
      <p:sp>
        <p:nvSpPr>
          <p:cNvPr id="146" name="Google Shape;146;p18"/>
          <p:cNvSpPr txBox="1"/>
          <p:nvPr>
            <p:ph idx="4294967295" type="body"/>
          </p:nvPr>
        </p:nvSpPr>
        <p:spPr>
          <a:xfrm>
            <a:off x="372025" y="1455550"/>
            <a:ext cx="2628900" cy="129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Autoencoders are type of network normally used to learn a compressed r</a:t>
            </a:r>
            <a:r>
              <a:rPr lang="en" sz="1600"/>
              <a:t>epresentation</a:t>
            </a:r>
            <a:r>
              <a:rPr lang="en" sz="1600"/>
              <a:t> of the data, commonly used in problems like anomaly detection and denoising</a:t>
            </a:r>
            <a:endParaRPr sz="1600"/>
          </a:p>
        </p:txBody>
      </p:sp>
      <p:grpSp>
        <p:nvGrpSpPr>
          <p:cNvPr id="147" name="Google Shape;147;p18"/>
          <p:cNvGrpSpPr/>
          <p:nvPr/>
        </p:nvGrpSpPr>
        <p:grpSpPr>
          <a:xfrm>
            <a:off x="3320450" y="1015017"/>
            <a:ext cx="2632500" cy="3735492"/>
            <a:chOff x="3320450" y="1304875"/>
            <a:chExt cx="2632500" cy="3416400"/>
          </a:xfrm>
        </p:grpSpPr>
        <p:sp>
          <p:nvSpPr>
            <p:cNvPr id="148" name="Google Shape;148;p18"/>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GANs(Generative adversarial network) models consist of 2 networks. A generator and a discriminator. The generator, generates data that fools the discriminator </a:t>
              </a:r>
              <a:endParaRPr sz="1600">
                <a:latin typeface="Roboto"/>
                <a:ea typeface="Roboto"/>
                <a:cs typeface="Roboto"/>
                <a:sym typeface="Roboto"/>
              </a:endParaRPr>
            </a:p>
          </p:txBody>
        </p:sp>
      </p:grpSp>
      <p:sp>
        <p:nvSpPr>
          <p:cNvPr id="150" name="Google Shape;150;p18"/>
          <p:cNvSpPr txBox="1"/>
          <p:nvPr>
            <p:ph idx="4294967295" type="body"/>
          </p:nvPr>
        </p:nvSpPr>
        <p:spPr>
          <a:xfrm>
            <a:off x="3389450" y="10762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GANs</a:t>
            </a:r>
            <a:endParaRPr>
              <a:solidFill>
                <a:schemeClr val="lt1"/>
              </a:solidFill>
            </a:endParaRPr>
          </a:p>
        </p:txBody>
      </p:sp>
      <p:grpSp>
        <p:nvGrpSpPr>
          <p:cNvPr id="151" name="Google Shape;151;p18"/>
          <p:cNvGrpSpPr/>
          <p:nvPr/>
        </p:nvGrpSpPr>
        <p:grpSpPr>
          <a:xfrm>
            <a:off x="6212550" y="1017901"/>
            <a:ext cx="2632500" cy="3703378"/>
            <a:chOff x="6212550" y="1304875"/>
            <a:chExt cx="2632500" cy="3416400"/>
          </a:xfrm>
        </p:grpSpPr>
        <p:sp>
          <p:nvSpPr>
            <p:cNvPr id="152" name="Google Shape;152;p18"/>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8"/>
          <p:cNvSpPr txBox="1"/>
          <p:nvPr>
            <p:ph idx="4294967295" type="body"/>
          </p:nvPr>
        </p:nvSpPr>
        <p:spPr>
          <a:xfrm>
            <a:off x="6286500" y="10762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Markov Chain</a:t>
            </a:r>
            <a:endParaRPr>
              <a:solidFill>
                <a:schemeClr val="lt1"/>
              </a:solidFill>
            </a:endParaRPr>
          </a:p>
        </p:txBody>
      </p:sp>
      <p:sp>
        <p:nvSpPr>
          <p:cNvPr id="155" name="Google Shape;155;p18"/>
          <p:cNvSpPr txBox="1"/>
          <p:nvPr>
            <p:ph idx="4294967295" type="body"/>
          </p:nvPr>
        </p:nvSpPr>
        <p:spPr>
          <a:xfrm>
            <a:off x="6286400" y="15455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 old type of network(graph) used to model a dynamic system where each node is a probability.</a:t>
            </a:r>
            <a:endParaRPr sz="1600"/>
          </a:p>
        </p:txBody>
      </p:sp>
      <p:pic>
        <p:nvPicPr>
          <p:cNvPr id="156" name="Google Shape;156;p18"/>
          <p:cNvPicPr preferRelativeResize="0"/>
          <p:nvPr/>
        </p:nvPicPr>
        <p:blipFill>
          <a:blip r:embed="rId3">
            <a:alphaModFix/>
          </a:blip>
          <a:stretch>
            <a:fillRect/>
          </a:stretch>
        </p:blipFill>
        <p:spPr>
          <a:xfrm>
            <a:off x="3436900" y="3429675"/>
            <a:ext cx="2434975" cy="1292700"/>
          </a:xfrm>
          <a:prstGeom prst="rect">
            <a:avLst/>
          </a:prstGeom>
          <a:noFill/>
          <a:ln>
            <a:noFill/>
          </a:ln>
        </p:spPr>
      </p:pic>
      <p:pic>
        <p:nvPicPr>
          <p:cNvPr id="157" name="Google Shape;157;p18"/>
          <p:cNvPicPr preferRelativeResize="0"/>
          <p:nvPr/>
        </p:nvPicPr>
        <p:blipFill>
          <a:blip r:embed="rId4">
            <a:alphaModFix/>
          </a:blip>
          <a:stretch>
            <a:fillRect/>
          </a:stretch>
        </p:blipFill>
        <p:spPr>
          <a:xfrm>
            <a:off x="665775" y="3490813"/>
            <a:ext cx="2083076" cy="117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architectures</a:t>
            </a:r>
            <a:endParaRPr/>
          </a:p>
        </p:txBody>
      </p:sp>
      <p:sp>
        <p:nvSpPr>
          <p:cNvPr id="163" name="Google Shape;163;p19"/>
          <p:cNvSpPr txBox="1"/>
          <p:nvPr/>
        </p:nvSpPr>
        <p:spPr>
          <a:xfrm>
            <a:off x="160925" y="1307225"/>
            <a:ext cx="8946900" cy="28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Hopfield Network        	    Boltzmann Machine	               Extreme Learning Machine               Neural Turing                </a:t>
            </a:r>
            <a:endParaRPr b="1">
              <a:latin typeface="Roboto"/>
              <a:ea typeface="Roboto"/>
              <a:cs typeface="Roboto"/>
              <a:sym typeface="Roboto"/>
            </a:endParaRPr>
          </a:p>
          <a:p>
            <a:pPr indent="457200" lvl="0" marL="5486400" rtl="0" algn="l">
              <a:spcBef>
                <a:spcPts val="0"/>
              </a:spcBef>
              <a:spcAft>
                <a:spcPts val="0"/>
              </a:spcAft>
              <a:buNone/>
            </a:pPr>
            <a:r>
              <a:rPr b="1" lang="en">
                <a:latin typeface="Roboto"/>
                <a:ea typeface="Roboto"/>
                <a:cs typeface="Roboto"/>
                <a:sym typeface="Roboto"/>
              </a:rPr>
              <a:t>                                Machine 	  </a:t>
            </a:r>
            <a:endParaRPr b="1">
              <a:latin typeface="Roboto"/>
              <a:ea typeface="Roboto"/>
              <a:cs typeface="Roboto"/>
              <a:sym typeface="Roboto"/>
            </a:endParaRPr>
          </a:p>
        </p:txBody>
      </p:sp>
      <p:pic>
        <p:nvPicPr>
          <p:cNvPr id="164" name="Google Shape;164;p19"/>
          <p:cNvPicPr preferRelativeResize="0"/>
          <p:nvPr/>
        </p:nvPicPr>
        <p:blipFill>
          <a:blip r:embed="rId3">
            <a:alphaModFix/>
          </a:blip>
          <a:stretch>
            <a:fillRect/>
          </a:stretch>
        </p:blipFill>
        <p:spPr>
          <a:xfrm>
            <a:off x="7004925" y="2138625"/>
            <a:ext cx="2036800" cy="1502450"/>
          </a:xfrm>
          <a:prstGeom prst="rect">
            <a:avLst/>
          </a:prstGeom>
          <a:noFill/>
          <a:ln>
            <a:noFill/>
          </a:ln>
        </p:spPr>
      </p:pic>
      <p:pic>
        <p:nvPicPr>
          <p:cNvPr id="165" name="Google Shape;165;p19"/>
          <p:cNvPicPr preferRelativeResize="0"/>
          <p:nvPr/>
        </p:nvPicPr>
        <p:blipFill>
          <a:blip r:embed="rId4">
            <a:alphaModFix/>
          </a:blip>
          <a:stretch>
            <a:fillRect/>
          </a:stretch>
        </p:blipFill>
        <p:spPr>
          <a:xfrm>
            <a:off x="0" y="1955026"/>
            <a:ext cx="1796700" cy="1743702"/>
          </a:xfrm>
          <a:prstGeom prst="rect">
            <a:avLst/>
          </a:prstGeom>
          <a:noFill/>
          <a:ln>
            <a:noFill/>
          </a:ln>
        </p:spPr>
      </p:pic>
      <p:pic>
        <p:nvPicPr>
          <p:cNvPr id="166" name="Google Shape;166;p19"/>
          <p:cNvPicPr preferRelativeResize="0"/>
          <p:nvPr/>
        </p:nvPicPr>
        <p:blipFill>
          <a:blip r:embed="rId5">
            <a:alphaModFix/>
          </a:blip>
          <a:stretch>
            <a:fillRect/>
          </a:stretch>
        </p:blipFill>
        <p:spPr>
          <a:xfrm>
            <a:off x="2072950" y="2036423"/>
            <a:ext cx="1796700" cy="1706865"/>
          </a:xfrm>
          <a:prstGeom prst="rect">
            <a:avLst/>
          </a:prstGeom>
          <a:noFill/>
          <a:ln>
            <a:noFill/>
          </a:ln>
        </p:spPr>
      </p:pic>
      <p:pic>
        <p:nvPicPr>
          <p:cNvPr id="167" name="Google Shape;167;p19"/>
          <p:cNvPicPr preferRelativeResize="0"/>
          <p:nvPr/>
        </p:nvPicPr>
        <p:blipFill>
          <a:blip r:embed="rId6">
            <a:alphaModFix/>
          </a:blip>
          <a:stretch>
            <a:fillRect/>
          </a:stretch>
        </p:blipFill>
        <p:spPr>
          <a:xfrm>
            <a:off x="4364475" y="2026275"/>
            <a:ext cx="2476076" cy="160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simple</a:t>
            </a:r>
            <a:endParaRPr/>
          </a:p>
        </p:txBody>
      </p:sp>
      <p:sp>
        <p:nvSpPr>
          <p:cNvPr id="173" name="Google Shape;173;p20"/>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20"/>
          <p:cNvGrpSpPr/>
          <p:nvPr/>
        </p:nvGrpSpPr>
        <p:grpSpPr>
          <a:xfrm>
            <a:off x="506407" y="1304875"/>
            <a:ext cx="8092943" cy="3771025"/>
            <a:chOff x="431925" y="1304875"/>
            <a:chExt cx="2641386" cy="3771025"/>
          </a:xfrm>
        </p:grpSpPr>
        <p:sp>
          <p:nvSpPr>
            <p:cNvPr id="175" name="Google Shape;175;p20"/>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800">
                  <a:latin typeface="Roboto"/>
                  <a:ea typeface="Roboto"/>
                  <a:cs typeface="Roboto"/>
                  <a:sym typeface="Roboto"/>
                </a:rPr>
                <a:t>Structure of a network</a:t>
              </a:r>
              <a:endParaRPr b="1" sz="1800">
                <a:latin typeface="Roboto"/>
                <a:ea typeface="Roboto"/>
                <a:cs typeface="Roboto"/>
                <a:sym typeface="Roboto"/>
              </a:endParaRPr>
            </a:p>
            <a:p>
              <a:pPr indent="0" lvl="0" marL="0" rtl="0" algn="l">
                <a:spcBef>
                  <a:spcPts val="0"/>
                </a:spcBef>
                <a:spcAft>
                  <a:spcPts val="0"/>
                </a:spcAft>
                <a:buNone/>
              </a:pPr>
              <a:r>
                <a:t/>
              </a:r>
              <a:endParaRPr b="1" sz="1800"/>
            </a:p>
            <a:p>
              <a:pPr indent="0" lvl="0" marL="0" rtl="0" algn="l">
                <a:spcBef>
                  <a:spcPts val="0"/>
                </a:spcBef>
                <a:spcAft>
                  <a:spcPts val="0"/>
                </a:spcAft>
                <a:buNone/>
              </a:pPr>
              <a:r>
                <a:rPr lang="en">
                  <a:latin typeface="Roboto"/>
                  <a:ea typeface="Roboto"/>
                  <a:cs typeface="Roboto"/>
                  <a:sym typeface="Roboto"/>
                </a:rPr>
                <a:t>At a high level a neural network consists of a few different components: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Input Layer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Hidden Layers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Output Layer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Activation functions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Optimization algorithms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Loss or Cost Functions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Regularization</a:t>
              </a:r>
              <a:endParaRPr>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Layer</a:t>
            </a:r>
            <a:endParaRPr/>
          </a:p>
        </p:txBody>
      </p:sp>
      <p:sp>
        <p:nvSpPr>
          <p:cNvPr id="182" name="Google Shape;182;p21"/>
          <p:cNvSpPr txBox="1"/>
          <p:nvPr/>
        </p:nvSpPr>
        <p:spPr>
          <a:xfrm>
            <a:off x="582607" y="1304875"/>
            <a:ext cx="80547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21"/>
          <p:cNvGrpSpPr/>
          <p:nvPr/>
        </p:nvGrpSpPr>
        <p:grpSpPr>
          <a:xfrm>
            <a:off x="506407" y="1304875"/>
            <a:ext cx="8092943" cy="3771025"/>
            <a:chOff x="431925" y="1304875"/>
            <a:chExt cx="2641386" cy="3771025"/>
          </a:xfrm>
        </p:grpSpPr>
        <p:sp>
          <p:nvSpPr>
            <p:cNvPr id="184" name="Google Shape;184;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444411" y="1426700"/>
              <a:ext cx="2628900" cy="3649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b="1"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input layer is the first layer of any network and there in only one(for all known models)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input layer will have the dimensionality of your data(i.e 42 columns = input dim of 42(or units), similarly for CV (3,256,256).</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One important note, when using keras this layer is </a:t>
              </a:r>
              <a:r>
                <a:rPr i="1" lang="en" sz="1800">
                  <a:latin typeface="Roboto"/>
                  <a:ea typeface="Roboto"/>
                  <a:cs typeface="Roboto"/>
                  <a:sym typeface="Roboto"/>
                </a:rPr>
                <a:t>implicit</a:t>
              </a:r>
              <a:r>
                <a:rPr lang="en" sz="1800">
                  <a:latin typeface="Roboto"/>
                  <a:ea typeface="Roboto"/>
                  <a:cs typeface="Roboto"/>
                  <a:sym typeface="Roboto"/>
                </a:rPr>
                <a:t> and defined by input_dim or input_shape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The input layer does </a:t>
              </a:r>
              <a:r>
                <a:rPr i="1" lang="en" sz="1800">
                  <a:latin typeface="Roboto"/>
                  <a:ea typeface="Roboto"/>
                  <a:cs typeface="Roboto"/>
                  <a:sym typeface="Roboto"/>
                </a:rPr>
                <a:t>not</a:t>
              </a:r>
              <a:r>
                <a:rPr lang="en" sz="1800">
                  <a:latin typeface="Roboto"/>
                  <a:ea typeface="Roboto"/>
                  <a:cs typeface="Roboto"/>
                  <a:sym typeface="Roboto"/>
                </a:rPr>
                <a:t> perform any function on the data</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a:p>
              <a:pPr indent="0" lvl="0" marL="457200" rtl="0" algn="l">
                <a:spcBef>
                  <a:spcPts val="0"/>
                </a:spcBef>
                <a:spcAft>
                  <a:spcPts val="0"/>
                </a:spcAft>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