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60" r:id="rId4"/>
    <p:sldId id="264" r:id="rId5"/>
    <p:sldId id="262" r:id="rId6"/>
    <p:sldId id="263" r:id="rId7"/>
    <p:sldId id="269" r:id="rId8"/>
    <p:sldId id="274" r:id="rId9"/>
    <p:sldId id="265" r:id="rId10"/>
    <p:sldId id="266" r:id="rId11"/>
    <p:sldId id="267" r:id="rId12"/>
    <p:sldId id="268"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5/21/2020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5/21/2020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5/21/2020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5/21/2020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datos.gov.co/Salud-y-Protecci-n-Social/Casos-de-Varicela-notificados-en-SIVIGILA-Municipi/f7v2-z44z"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95EBF1-91A6-4EC2-AF4E-56461D95EE18}"/>
              </a:ext>
            </a:extLst>
          </p:cNvPr>
          <p:cNvSpPr>
            <a:spLocks noGrp="1"/>
          </p:cNvSpPr>
          <p:nvPr>
            <p:ph type="ctrTitle"/>
          </p:nvPr>
        </p:nvSpPr>
        <p:spPr/>
        <p:txBody>
          <a:bodyPr/>
          <a:lstStyle/>
          <a:p>
            <a:r>
              <a:rPr lang="es-MX" dirty="0"/>
              <a:t>Modelos SI , SIR y SIS (VARICELA)</a:t>
            </a:r>
            <a:endParaRPr lang="es-CO" dirty="0"/>
          </a:p>
        </p:txBody>
      </p:sp>
      <p:sp>
        <p:nvSpPr>
          <p:cNvPr id="3" name="Subtítulo 2">
            <a:extLst>
              <a:ext uri="{FF2B5EF4-FFF2-40B4-BE49-F238E27FC236}">
                <a16:creationId xmlns:a16="http://schemas.microsoft.com/office/drawing/2014/main" id="{D9C32EBE-612C-454D-8A87-E11A8F1C0AD4}"/>
              </a:ext>
            </a:extLst>
          </p:cNvPr>
          <p:cNvSpPr>
            <a:spLocks noGrp="1"/>
          </p:cNvSpPr>
          <p:nvPr>
            <p:ph type="subTitle" idx="1"/>
          </p:nvPr>
        </p:nvSpPr>
        <p:spPr/>
        <p:txBody>
          <a:bodyPr/>
          <a:lstStyle/>
          <a:p>
            <a:r>
              <a:rPr lang="es-MX" dirty="0"/>
              <a:t>SERGIO ANDRES PEÑARANDA TARAZONA</a:t>
            </a:r>
            <a:endParaRPr lang="es-CO" dirty="0"/>
          </a:p>
        </p:txBody>
      </p:sp>
    </p:spTree>
    <p:extLst>
      <p:ext uri="{BB962C8B-B14F-4D97-AF65-F5344CB8AC3E}">
        <p14:creationId xmlns:p14="http://schemas.microsoft.com/office/powerpoint/2010/main" val="2054975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9E0694-3E40-4CD9-BA8E-B688A00873E5}"/>
              </a:ext>
            </a:extLst>
          </p:cNvPr>
          <p:cNvSpPr>
            <a:spLocks noGrp="1"/>
          </p:cNvSpPr>
          <p:nvPr>
            <p:ph type="title"/>
          </p:nvPr>
        </p:nvSpPr>
        <p:spPr>
          <a:xfrm>
            <a:off x="888631" y="2352026"/>
            <a:ext cx="3501197" cy="925788"/>
          </a:xfrm>
        </p:spPr>
        <p:txBody>
          <a:bodyPr/>
          <a:lstStyle/>
          <a:p>
            <a:r>
              <a:rPr lang="es-MX" dirty="0"/>
              <a:t>MODELO SI</a:t>
            </a:r>
            <a:endParaRPr lang="es-CO" dirty="0"/>
          </a:p>
        </p:txBody>
      </p:sp>
      <p:pic>
        <p:nvPicPr>
          <p:cNvPr id="5" name="Marcador de contenido 4">
            <a:extLst>
              <a:ext uri="{FF2B5EF4-FFF2-40B4-BE49-F238E27FC236}">
                <a16:creationId xmlns:a16="http://schemas.microsoft.com/office/drawing/2014/main" id="{931B0048-5146-4AD9-8E2A-829FFFD1376A}"/>
              </a:ext>
            </a:extLst>
          </p:cNvPr>
          <p:cNvPicPr>
            <a:picLocks noGrp="1" noChangeAspect="1"/>
          </p:cNvPicPr>
          <p:nvPr>
            <p:ph idx="1"/>
          </p:nvPr>
        </p:nvPicPr>
        <p:blipFill>
          <a:blip r:embed="rId2"/>
          <a:stretch>
            <a:fillRect/>
          </a:stretch>
        </p:blipFill>
        <p:spPr>
          <a:xfrm>
            <a:off x="5110163" y="1768702"/>
            <a:ext cx="6275387" cy="3319009"/>
          </a:xfrm>
          <a:prstGeom prst="rect">
            <a:avLst/>
          </a:prstGeom>
        </p:spPr>
      </p:pic>
      <p:sp>
        <p:nvSpPr>
          <p:cNvPr id="4" name="Marcador de texto 3">
            <a:extLst>
              <a:ext uri="{FF2B5EF4-FFF2-40B4-BE49-F238E27FC236}">
                <a16:creationId xmlns:a16="http://schemas.microsoft.com/office/drawing/2014/main" id="{341DD07B-0CB0-47A2-9E68-9279913A2382}"/>
              </a:ext>
            </a:extLst>
          </p:cNvPr>
          <p:cNvSpPr>
            <a:spLocks noGrp="1"/>
          </p:cNvSpPr>
          <p:nvPr>
            <p:ph type="body" sz="half" idx="2"/>
          </p:nvPr>
        </p:nvSpPr>
        <p:spPr>
          <a:xfrm>
            <a:off x="888631" y="3277814"/>
            <a:ext cx="3501197" cy="1523536"/>
          </a:xfrm>
        </p:spPr>
        <p:txBody>
          <a:bodyPr>
            <a:normAutofit fontScale="85000" lnSpcReduction="10000"/>
          </a:bodyPr>
          <a:lstStyle/>
          <a:p>
            <a:r>
              <a:rPr lang="es-MX" b="0" i="0" dirty="0">
                <a:solidFill>
                  <a:schemeClr val="bg1"/>
                </a:solidFill>
                <a:effectLst/>
                <a:latin typeface="Helvetica Neue"/>
              </a:rPr>
              <a:t>Definimos la función SI que nos permite calcular las derivadas del modelo SI donde r y beta no son variables globales. A modo de ejemplo, consideraremos un modelo SI de parámetros r = 5, \(\beta = 0.2\), S = 999 e I = 1</a:t>
            </a:r>
            <a:endParaRPr lang="es-CO" dirty="0">
              <a:solidFill>
                <a:schemeClr val="bg1"/>
              </a:solidFill>
            </a:endParaRPr>
          </a:p>
        </p:txBody>
      </p:sp>
    </p:spTree>
    <p:extLst>
      <p:ext uri="{BB962C8B-B14F-4D97-AF65-F5344CB8AC3E}">
        <p14:creationId xmlns:p14="http://schemas.microsoft.com/office/powerpoint/2010/main" val="371864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A8CA18-718A-4A22-BB10-6BD148B59F98}"/>
              </a:ext>
            </a:extLst>
          </p:cNvPr>
          <p:cNvSpPr>
            <a:spLocks noGrp="1"/>
          </p:cNvSpPr>
          <p:nvPr>
            <p:ph type="title"/>
          </p:nvPr>
        </p:nvSpPr>
        <p:spPr>
          <a:xfrm>
            <a:off x="888631" y="2349925"/>
            <a:ext cx="3498979" cy="941915"/>
          </a:xfrm>
        </p:spPr>
        <p:txBody>
          <a:bodyPr>
            <a:normAutofit fontScale="90000"/>
          </a:bodyPr>
          <a:lstStyle/>
          <a:p>
            <a:r>
              <a:rPr lang="es-MX" dirty="0"/>
              <a:t>MODELO SIR </a:t>
            </a:r>
            <a:endParaRPr lang="es-CO" dirty="0"/>
          </a:p>
        </p:txBody>
      </p:sp>
      <p:pic>
        <p:nvPicPr>
          <p:cNvPr id="5" name="Marcador de contenido 4">
            <a:extLst>
              <a:ext uri="{FF2B5EF4-FFF2-40B4-BE49-F238E27FC236}">
                <a16:creationId xmlns:a16="http://schemas.microsoft.com/office/drawing/2014/main" id="{21CB6CE5-FC52-4197-A7DC-332A2DCEF062}"/>
              </a:ext>
            </a:extLst>
          </p:cNvPr>
          <p:cNvPicPr>
            <a:picLocks noGrp="1" noChangeAspect="1"/>
          </p:cNvPicPr>
          <p:nvPr>
            <p:ph idx="1"/>
          </p:nvPr>
        </p:nvPicPr>
        <p:blipFill>
          <a:blip r:embed="rId2"/>
          <a:stretch>
            <a:fillRect/>
          </a:stretch>
        </p:blipFill>
        <p:spPr>
          <a:xfrm>
            <a:off x="5118100" y="1955443"/>
            <a:ext cx="6281738" cy="2943938"/>
          </a:xfrm>
          <a:prstGeom prst="rect">
            <a:avLst/>
          </a:prstGeom>
        </p:spPr>
      </p:pic>
      <p:sp>
        <p:nvSpPr>
          <p:cNvPr id="6" name="Marcador de texto 3">
            <a:extLst>
              <a:ext uri="{FF2B5EF4-FFF2-40B4-BE49-F238E27FC236}">
                <a16:creationId xmlns:a16="http://schemas.microsoft.com/office/drawing/2014/main" id="{7ABC5DA5-5FD6-4D56-B496-AA2B6389BA8A}"/>
              </a:ext>
            </a:extLst>
          </p:cNvPr>
          <p:cNvSpPr txBox="1">
            <a:spLocks/>
          </p:cNvSpPr>
          <p:nvPr/>
        </p:nvSpPr>
        <p:spPr>
          <a:xfrm>
            <a:off x="888631" y="3277814"/>
            <a:ext cx="3501197" cy="1523536"/>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s-MX" dirty="0">
                <a:solidFill>
                  <a:schemeClr val="bg1"/>
                </a:solidFill>
                <a:latin typeface="Arial" panose="020B0604020202020204" pitchFamily="34" charset="0"/>
              </a:rPr>
              <a:t>E</a:t>
            </a:r>
            <a:r>
              <a:rPr lang="es-MX" b="0" i="0" dirty="0">
                <a:solidFill>
                  <a:schemeClr val="bg1"/>
                </a:solidFill>
                <a:effectLst/>
                <a:latin typeface="Arial" panose="020B0604020202020204" pitchFamily="34" charset="0"/>
              </a:rPr>
              <a:t>s un modelo capaz de capturar muchas de las características típicas de los brotes epidémicos. El nombre del modelo proviene de las iniciales S (población </a:t>
            </a:r>
            <a:r>
              <a:rPr lang="es-MX" b="1" i="0" dirty="0">
                <a:solidFill>
                  <a:schemeClr val="bg1"/>
                </a:solidFill>
                <a:effectLst/>
                <a:latin typeface="Arial" panose="020B0604020202020204" pitchFamily="34" charset="0"/>
              </a:rPr>
              <a:t>s</a:t>
            </a:r>
            <a:r>
              <a:rPr lang="es-MX" b="0" i="0" dirty="0">
                <a:solidFill>
                  <a:schemeClr val="bg1"/>
                </a:solidFill>
                <a:effectLst/>
                <a:latin typeface="Arial" panose="020B0604020202020204" pitchFamily="34" charset="0"/>
              </a:rPr>
              <a:t>usceptible), I (población </a:t>
            </a:r>
            <a:r>
              <a:rPr lang="es-MX" b="1" i="0" dirty="0">
                <a:solidFill>
                  <a:schemeClr val="bg1"/>
                </a:solidFill>
                <a:effectLst/>
                <a:latin typeface="Arial" panose="020B0604020202020204" pitchFamily="34" charset="0"/>
              </a:rPr>
              <a:t>i</a:t>
            </a:r>
            <a:r>
              <a:rPr lang="es-MX" b="0" i="0" dirty="0">
                <a:solidFill>
                  <a:schemeClr val="bg1"/>
                </a:solidFill>
                <a:effectLst/>
                <a:latin typeface="Arial" panose="020B0604020202020204" pitchFamily="34" charset="0"/>
              </a:rPr>
              <a:t>nfectada) y R (población </a:t>
            </a:r>
            <a:r>
              <a:rPr lang="es-MX" b="1" i="0" dirty="0">
                <a:solidFill>
                  <a:schemeClr val="bg1"/>
                </a:solidFill>
                <a:effectLst/>
                <a:latin typeface="Arial" panose="020B0604020202020204" pitchFamily="34" charset="0"/>
              </a:rPr>
              <a:t>r</a:t>
            </a:r>
            <a:r>
              <a:rPr lang="es-MX" b="0" i="0" dirty="0">
                <a:solidFill>
                  <a:schemeClr val="bg1"/>
                </a:solidFill>
                <a:effectLst/>
                <a:latin typeface="Arial" panose="020B0604020202020204" pitchFamily="34" charset="0"/>
              </a:rPr>
              <a:t>ecuperada). El modelo relaciona las variaciones de las tres poblaciones (Susceptible, Infectada y Recuperada) a través de la tasa de infección y el período infeccioso promedio</a:t>
            </a:r>
            <a:endParaRPr lang="es-CO" dirty="0">
              <a:solidFill>
                <a:schemeClr val="bg1"/>
              </a:solidFill>
            </a:endParaRPr>
          </a:p>
        </p:txBody>
      </p:sp>
    </p:spTree>
    <p:extLst>
      <p:ext uri="{BB962C8B-B14F-4D97-AF65-F5344CB8AC3E}">
        <p14:creationId xmlns:p14="http://schemas.microsoft.com/office/powerpoint/2010/main" val="101676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44032-2CC3-40B3-9314-6EBE91F2672D}"/>
              </a:ext>
            </a:extLst>
          </p:cNvPr>
          <p:cNvSpPr>
            <a:spLocks noGrp="1"/>
          </p:cNvSpPr>
          <p:nvPr>
            <p:ph type="title"/>
          </p:nvPr>
        </p:nvSpPr>
        <p:spPr>
          <a:xfrm>
            <a:off x="888631" y="2349925"/>
            <a:ext cx="3498979" cy="941915"/>
          </a:xfrm>
        </p:spPr>
        <p:txBody>
          <a:bodyPr>
            <a:normAutofit fontScale="90000"/>
          </a:bodyPr>
          <a:lstStyle/>
          <a:p>
            <a:r>
              <a:rPr lang="es-MX" dirty="0"/>
              <a:t>MODELO SIS</a:t>
            </a:r>
            <a:endParaRPr lang="es-CO" dirty="0"/>
          </a:p>
        </p:txBody>
      </p:sp>
      <p:pic>
        <p:nvPicPr>
          <p:cNvPr id="7" name="Marcador de contenido 6">
            <a:extLst>
              <a:ext uri="{FF2B5EF4-FFF2-40B4-BE49-F238E27FC236}">
                <a16:creationId xmlns:a16="http://schemas.microsoft.com/office/drawing/2014/main" id="{544C7821-9F83-4840-B66F-EAB0794F4FF9}"/>
              </a:ext>
            </a:extLst>
          </p:cNvPr>
          <p:cNvPicPr>
            <a:picLocks noGrp="1" noChangeAspect="1"/>
          </p:cNvPicPr>
          <p:nvPr>
            <p:ph idx="1"/>
          </p:nvPr>
        </p:nvPicPr>
        <p:blipFill>
          <a:blip r:embed="rId2"/>
          <a:stretch>
            <a:fillRect/>
          </a:stretch>
        </p:blipFill>
        <p:spPr>
          <a:xfrm>
            <a:off x="5118100" y="1843999"/>
            <a:ext cx="6281738" cy="3166826"/>
          </a:xfrm>
          <a:prstGeom prst="rect">
            <a:avLst/>
          </a:prstGeom>
        </p:spPr>
      </p:pic>
      <p:sp>
        <p:nvSpPr>
          <p:cNvPr id="8" name="Marcador de texto 3">
            <a:extLst>
              <a:ext uri="{FF2B5EF4-FFF2-40B4-BE49-F238E27FC236}">
                <a16:creationId xmlns:a16="http://schemas.microsoft.com/office/drawing/2014/main" id="{6E668E9D-62F8-49E2-ACD9-03BC56575C14}"/>
              </a:ext>
            </a:extLst>
          </p:cNvPr>
          <p:cNvSpPr txBox="1">
            <a:spLocks/>
          </p:cNvSpPr>
          <p:nvPr/>
        </p:nvSpPr>
        <p:spPr>
          <a:xfrm>
            <a:off x="888631" y="3277814"/>
            <a:ext cx="3501197" cy="1523536"/>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gn="l"/>
            <a:r>
              <a:rPr lang="es-MX" b="0" i="0" dirty="0">
                <a:solidFill>
                  <a:schemeClr val="bg1"/>
                </a:solidFill>
                <a:effectLst/>
                <a:latin typeface="ff5"/>
              </a:rPr>
              <a:t>Este modelo se centra en el estudio de la población afectada y no tienen cuenta la población transmisora de la enfermedad.</a:t>
            </a:r>
            <a:endParaRPr lang="es-MX" b="0" i="0" dirty="0">
              <a:solidFill>
                <a:schemeClr val="bg1"/>
              </a:solidFill>
              <a:effectLst/>
              <a:latin typeface="Source Sans Pro" panose="020B0604020202020204" pitchFamily="34" charset="0"/>
            </a:endParaRPr>
          </a:p>
        </p:txBody>
      </p:sp>
    </p:spTree>
    <p:extLst>
      <p:ext uri="{BB962C8B-B14F-4D97-AF65-F5344CB8AC3E}">
        <p14:creationId xmlns:p14="http://schemas.microsoft.com/office/powerpoint/2010/main" val="3934907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635C8-A790-4034-B2D2-29505AECD4C1}"/>
              </a:ext>
            </a:extLst>
          </p:cNvPr>
          <p:cNvSpPr>
            <a:spLocks noGrp="1"/>
          </p:cNvSpPr>
          <p:nvPr>
            <p:ph type="title"/>
          </p:nvPr>
        </p:nvSpPr>
        <p:spPr/>
        <p:txBody>
          <a:bodyPr>
            <a:normAutofit/>
          </a:bodyPr>
          <a:lstStyle/>
          <a:p>
            <a:r>
              <a:rPr lang="es-MX" dirty="0"/>
              <a:t>METODOS USADOS EN LOS MODELOS</a:t>
            </a:r>
            <a:endParaRPr lang="es-CO" dirty="0"/>
          </a:p>
        </p:txBody>
      </p:sp>
      <p:sp>
        <p:nvSpPr>
          <p:cNvPr id="3" name="Marcador de texto 2">
            <a:extLst>
              <a:ext uri="{FF2B5EF4-FFF2-40B4-BE49-F238E27FC236}">
                <a16:creationId xmlns:a16="http://schemas.microsoft.com/office/drawing/2014/main" id="{04B065CE-1A8F-42B4-A49F-8766C4B7C188}"/>
              </a:ext>
            </a:extLst>
          </p:cNvPr>
          <p:cNvSpPr>
            <a:spLocks noGrp="1"/>
          </p:cNvSpPr>
          <p:nvPr>
            <p:ph type="body" idx="1"/>
          </p:nvPr>
        </p:nvSpPr>
        <p:spPr/>
        <p:txBody>
          <a:bodyPr/>
          <a:lstStyle/>
          <a:p>
            <a:r>
              <a:rPr lang="es-MX" dirty="0"/>
              <a:t>Explicación de R </a:t>
            </a:r>
            <a:r>
              <a:rPr lang="es-MX" dirty="0" err="1"/>
              <a:t>studio</a:t>
            </a:r>
            <a:r>
              <a:rPr lang="es-MX" dirty="0"/>
              <a:t> (las librerías son usadas en </a:t>
            </a:r>
            <a:r>
              <a:rPr lang="es-MX" dirty="0" err="1"/>
              <a:t>deSolve</a:t>
            </a:r>
            <a:r>
              <a:rPr lang="es-MX" dirty="0"/>
              <a:t> y </a:t>
            </a:r>
            <a:r>
              <a:rPr lang="es-MX" dirty="0" err="1"/>
              <a:t>shiny</a:t>
            </a:r>
            <a:r>
              <a:rPr lang="es-MX" dirty="0"/>
              <a:t>)</a:t>
            </a:r>
            <a:endParaRPr lang="es-CO" dirty="0"/>
          </a:p>
        </p:txBody>
      </p:sp>
    </p:spTree>
    <p:extLst>
      <p:ext uri="{BB962C8B-B14F-4D97-AF65-F5344CB8AC3E}">
        <p14:creationId xmlns:p14="http://schemas.microsoft.com/office/powerpoint/2010/main" val="421919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A8CA18-718A-4A22-BB10-6BD148B59F98}"/>
              </a:ext>
            </a:extLst>
          </p:cNvPr>
          <p:cNvSpPr>
            <a:spLocks noGrp="1"/>
          </p:cNvSpPr>
          <p:nvPr>
            <p:ph type="title"/>
          </p:nvPr>
        </p:nvSpPr>
        <p:spPr>
          <a:xfrm>
            <a:off x="888631" y="2349925"/>
            <a:ext cx="3498979" cy="941915"/>
          </a:xfrm>
        </p:spPr>
        <p:txBody>
          <a:bodyPr>
            <a:normAutofit fontScale="90000"/>
          </a:bodyPr>
          <a:lstStyle/>
          <a:p>
            <a:r>
              <a:rPr lang="es-MX" dirty="0"/>
              <a:t>Método Euler</a:t>
            </a:r>
            <a:endParaRPr lang="es-CO" dirty="0"/>
          </a:p>
        </p:txBody>
      </p:sp>
      <p:pic>
        <p:nvPicPr>
          <p:cNvPr id="5" name="Marcador de contenido 4">
            <a:extLst>
              <a:ext uri="{FF2B5EF4-FFF2-40B4-BE49-F238E27FC236}">
                <a16:creationId xmlns:a16="http://schemas.microsoft.com/office/drawing/2014/main" id="{21CB6CE5-FC52-4197-A7DC-332A2DCEF062}"/>
              </a:ext>
            </a:extLst>
          </p:cNvPr>
          <p:cNvPicPr>
            <a:picLocks noGrp="1" noChangeAspect="1"/>
          </p:cNvPicPr>
          <p:nvPr>
            <p:ph idx="1"/>
          </p:nvPr>
        </p:nvPicPr>
        <p:blipFill>
          <a:blip r:embed="rId2"/>
          <a:stretch>
            <a:fillRect/>
          </a:stretch>
        </p:blipFill>
        <p:spPr>
          <a:xfrm>
            <a:off x="5118100" y="1955443"/>
            <a:ext cx="6281738" cy="2943938"/>
          </a:xfrm>
          <a:prstGeom prst="rect">
            <a:avLst/>
          </a:prstGeom>
        </p:spPr>
      </p:pic>
      <p:sp>
        <p:nvSpPr>
          <p:cNvPr id="6" name="Marcador de texto 3">
            <a:extLst>
              <a:ext uri="{FF2B5EF4-FFF2-40B4-BE49-F238E27FC236}">
                <a16:creationId xmlns:a16="http://schemas.microsoft.com/office/drawing/2014/main" id="{7ABC5DA5-5FD6-4D56-B496-AA2B6389BA8A}"/>
              </a:ext>
            </a:extLst>
          </p:cNvPr>
          <p:cNvSpPr txBox="1">
            <a:spLocks/>
          </p:cNvSpPr>
          <p:nvPr/>
        </p:nvSpPr>
        <p:spPr>
          <a:xfrm>
            <a:off x="888631" y="3277814"/>
            <a:ext cx="3501197" cy="1523536"/>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s-MX" b="0" i="0" dirty="0">
                <a:solidFill>
                  <a:schemeClr val="bg1"/>
                </a:solidFill>
                <a:effectLst/>
                <a:latin typeface="Verdana" panose="020B0604030504040204" pitchFamily="34" charset="0"/>
              </a:rPr>
              <a:t>El</a:t>
            </a:r>
            <a:r>
              <a:rPr lang="es-MX" b="1" i="0" dirty="0">
                <a:solidFill>
                  <a:schemeClr val="bg1"/>
                </a:solidFill>
                <a:effectLst/>
                <a:latin typeface="Verdana" panose="020B0604030504040204" pitchFamily="34" charset="0"/>
              </a:rPr>
              <a:t> método de Euler</a:t>
            </a:r>
            <a:r>
              <a:rPr lang="es-MX" b="0" i="0" dirty="0">
                <a:solidFill>
                  <a:schemeClr val="bg1"/>
                </a:solidFill>
                <a:effectLst/>
                <a:latin typeface="Verdana" panose="020B0604030504040204" pitchFamily="34" charset="0"/>
              </a:rPr>
              <a:t> es el más básico y sencillo de los procedimientos usados para encontrar soluciones numéricas aproximadas, a una ecuación diferencial ordinaria de primer orden, siempre que se conozca su condición inicial.</a:t>
            </a:r>
            <a:endParaRPr lang="es-CO" dirty="0">
              <a:solidFill>
                <a:schemeClr val="bg1"/>
              </a:solidFill>
            </a:endParaRPr>
          </a:p>
        </p:txBody>
      </p:sp>
    </p:spTree>
    <p:extLst>
      <p:ext uri="{BB962C8B-B14F-4D97-AF65-F5344CB8AC3E}">
        <p14:creationId xmlns:p14="http://schemas.microsoft.com/office/powerpoint/2010/main" val="181591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A8CA18-718A-4A22-BB10-6BD148B59F98}"/>
              </a:ext>
            </a:extLst>
          </p:cNvPr>
          <p:cNvSpPr>
            <a:spLocks noGrp="1"/>
          </p:cNvSpPr>
          <p:nvPr>
            <p:ph type="title"/>
          </p:nvPr>
        </p:nvSpPr>
        <p:spPr>
          <a:xfrm>
            <a:off x="888631" y="2349925"/>
            <a:ext cx="3498979" cy="941915"/>
          </a:xfrm>
        </p:spPr>
        <p:txBody>
          <a:bodyPr>
            <a:normAutofit fontScale="90000"/>
          </a:bodyPr>
          <a:lstStyle/>
          <a:p>
            <a:r>
              <a:rPr lang="es-MX" dirty="0"/>
              <a:t>Método Runge-</a:t>
            </a:r>
            <a:r>
              <a:rPr lang="es-MX" dirty="0" err="1"/>
              <a:t>Kutta</a:t>
            </a:r>
            <a:endParaRPr lang="es-CO" dirty="0"/>
          </a:p>
        </p:txBody>
      </p:sp>
      <p:pic>
        <p:nvPicPr>
          <p:cNvPr id="5" name="Marcador de contenido 4">
            <a:extLst>
              <a:ext uri="{FF2B5EF4-FFF2-40B4-BE49-F238E27FC236}">
                <a16:creationId xmlns:a16="http://schemas.microsoft.com/office/drawing/2014/main" id="{21CB6CE5-FC52-4197-A7DC-332A2DCEF062}"/>
              </a:ext>
            </a:extLst>
          </p:cNvPr>
          <p:cNvPicPr>
            <a:picLocks noGrp="1" noChangeAspect="1"/>
          </p:cNvPicPr>
          <p:nvPr>
            <p:ph idx="1"/>
          </p:nvPr>
        </p:nvPicPr>
        <p:blipFill>
          <a:blip r:embed="rId2"/>
          <a:stretch>
            <a:fillRect/>
          </a:stretch>
        </p:blipFill>
        <p:spPr>
          <a:xfrm>
            <a:off x="5118100" y="1955443"/>
            <a:ext cx="6281738" cy="2943938"/>
          </a:xfrm>
          <a:prstGeom prst="rect">
            <a:avLst/>
          </a:prstGeom>
        </p:spPr>
      </p:pic>
      <p:sp>
        <p:nvSpPr>
          <p:cNvPr id="6" name="Marcador de texto 3">
            <a:extLst>
              <a:ext uri="{FF2B5EF4-FFF2-40B4-BE49-F238E27FC236}">
                <a16:creationId xmlns:a16="http://schemas.microsoft.com/office/drawing/2014/main" id="{7ABC5DA5-5FD6-4D56-B496-AA2B6389BA8A}"/>
              </a:ext>
            </a:extLst>
          </p:cNvPr>
          <p:cNvSpPr txBox="1">
            <a:spLocks/>
          </p:cNvSpPr>
          <p:nvPr/>
        </p:nvSpPr>
        <p:spPr>
          <a:xfrm>
            <a:off x="888631" y="3277814"/>
            <a:ext cx="3501197" cy="1523536"/>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s-CO" b="0" i="0" dirty="0">
                <a:solidFill>
                  <a:srgbClr val="202122"/>
                </a:solidFill>
                <a:effectLst/>
                <a:latin typeface="Arial" panose="020B0604020202020204" pitchFamily="34" charset="0"/>
              </a:rPr>
              <a:t> </a:t>
            </a:r>
            <a:r>
              <a:rPr lang="es-CO" b="0" i="0" dirty="0">
                <a:solidFill>
                  <a:schemeClr val="bg1"/>
                </a:solidFill>
                <a:effectLst/>
                <a:latin typeface="Arial" panose="020B0604020202020204" pitchFamily="34" charset="0"/>
              </a:rPr>
              <a:t>familia Runge-</a:t>
            </a:r>
            <a:r>
              <a:rPr lang="es-CO" b="0" i="0" dirty="0" err="1">
                <a:solidFill>
                  <a:schemeClr val="bg1"/>
                </a:solidFill>
                <a:effectLst/>
                <a:latin typeface="Arial" panose="020B0604020202020204" pitchFamily="34" charset="0"/>
              </a:rPr>
              <a:t>Kutta</a:t>
            </a:r>
            <a:r>
              <a:rPr lang="es-CO" b="0" i="0" dirty="0">
                <a:solidFill>
                  <a:schemeClr val="bg1"/>
                </a:solidFill>
                <a:effectLst/>
                <a:latin typeface="Arial" panose="020B0604020202020204" pitchFamily="34" charset="0"/>
              </a:rPr>
              <a:t> se conoce generalmente como "RK4", el "método clásico Runge-</a:t>
            </a:r>
            <a:r>
              <a:rPr lang="es-CO" b="0" i="0" dirty="0" err="1">
                <a:solidFill>
                  <a:schemeClr val="bg1"/>
                </a:solidFill>
                <a:effectLst/>
                <a:latin typeface="Arial" panose="020B0604020202020204" pitchFamily="34" charset="0"/>
              </a:rPr>
              <a:t>Kutta</a:t>
            </a:r>
            <a:r>
              <a:rPr lang="es-CO" b="0" i="0" dirty="0">
                <a:solidFill>
                  <a:schemeClr val="bg1"/>
                </a:solidFill>
                <a:effectLst/>
                <a:latin typeface="Arial" panose="020B0604020202020204" pitchFamily="34" charset="0"/>
              </a:rPr>
              <a:t>" o simplemente como "el método Runge-</a:t>
            </a:r>
            <a:r>
              <a:rPr lang="es-CO" b="0" i="0" dirty="0" err="1">
                <a:solidFill>
                  <a:schemeClr val="bg1"/>
                </a:solidFill>
                <a:effectLst/>
                <a:latin typeface="Arial" panose="020B0604020202020204" pitchFamily="34" charset="0"/>
              </a:rPr>
              <a:t>Kutta</a:t>
            </a:r>
            <a:r>
              <a:rPr lang="es-CO" b="0" i="0" dirty="0">
                <a:solidFill>
                  <a:schemeClr val="bg1"/>
                </a:solidFill>
                <a:effectLst/>
                <a:latin typeface="Arial" panose="020B0604020202020204" pitchFamily="34" charset="0"/>
              </a:rPr>
              <a:t>"</a:t>
            </a:r>
            <a:endParaRPr lang="es-CO" dirty="0">
              <a:solidFill>
                <a:schemeClr val="bg1"/>
              </a:solidFill>
            </a:endParaRPr>
          </a:p>
        </p:txBody>
      </p:sp>
    </p:spTree>
    <p:extLst>
      <p:ext uri="{BB962C8B-B14F-4D97-AF65-F5344CB8AC3E}">
        <p14:creationId xmlns:p14="http://schemas.microsoft.com/office/powerpoint/2010/main" val="399814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81D0A-3E31-4EBE-83E4-45923F4E0B9A}"/>
              </a:ext>
            </a:extLst>
          </p:cNvPr>
          <p:cNvSpPr>
            <a:spLocks noGrp="1"/>
          </p:cNvSpPr>
          <p:nvPr>
            <p:ph type="ctrTitle"/>
          </p:nvPr>
        </p:nvSpPr>
        <p:spPr/>
        <p:txBody>
          <a:bodyPr/>
          <a:lstStyle/>
          <a:p>
            <a:r>
              <a:rPr lang="es-MX" dirty="0"/>
              <a:t>Gracias</a:t>
            </a:r>
            <a:endParaRPr lang="es-CO" dirty="0"/>
          </a:p>
        </p:txBody>
      </p:sp>
      <p:sp>
        <p:nvSpPr>
          <p:cNvPr id="3" name="Subtítulo 2">
            <a:extLst>
              <a:ext uri="{FF2B5EF4-FFF2-40B4-BE49-F238E27FC236}">
                <a16:creationId xmlns:a16="http://schemas.microsoft.com/office/drawing/2014/main" id="{063CCFE9-9ADE-444E-A319-18357686A5F5}"/>
              </a:ext>
            </a:extLst>
          </p:cNvPr>
          <p:cNvSpPr>
            <a:spLocks noGrp="1"/>
          </p:cNvSpPr>
          <p:nvPr>
            <p:ph type="subTitle" idx="1"/>
          </p:nvPr>
        </p:nvSpPr>
        <p:spPr/>
        <p:txBody>
          <a:bodyPr/>
          <a:lstStyle/>
          <a:p>
            <a:endParaRPr lang="es-CO" dirty="0"/>
          </a:p>
        </p:txBody>
      </p:sp>
    </p:spTree>
    <p:extLst>
      <p:ext uri="{BB962C8B-B14F-4D97-AF65-F5344CB8AC3E}">
        <p14:creationId xmlns:p14="http://schemas.microsoft.com/office/powerpoint/2010/main" val="409935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85CE1BB-0426-4563-BAA0-1CB9B9B20985}"/>
              </a:ext>
            </a:extLst>
          </p:cNvPr>
          <p:cNvSpPr>
            <a:spLocks noGrp="1"/>
          </p:cNvSpPr>
          <p:nvPr>
            <p:ph type="title"/>
          </p:nvPr>
        </p:nvSpPr>
        <p:spPr>
          <a:xfrm>
            <a:off x="807720" y="2349925"/>
            <a:ext cx="2441894" cy="2456442"/>
          </a:xfrm>
        </p:spPr>
        <p:txBody>
          <a:bodyPr>
            <a:normAutofit/>
          </a:bodyPr>
          <a:lstStyle/>
          <a:p>
            <a:pPr algn="l"/>
            <a:r>
              <a:rPr lang="es-MX" sz="3200"/>
              <a:t>IDEA PRINCIPAL DEL PROGRAMA</a:t>
            </a:r>
            <a:endParaRPr lang="es-CO" sz="3200"/>
          </a:p>
        </p:txBody>
      </p:sp>
      <p:sp>
        <p:nvSpPr>
          <p:cNvPr id="3" name="Marcador de contenido 2">
            <a:extLst>
              <a:ext uri="{FF2B5EF4-FFF2-40B4-BE49-F238E27FC236}">
                <a16:creationId xmlns:a16="http://schemas.microsoft.com/office/drawing/2014/main" id="{A4227FA0-6B61-48C4-93ED-7ED5845B42A8}"/>
              </a:ext>
            </a:extLst>
          </p:cNvPr>
          <p:cNvSpPr>
            <a:spLocks noGrp="1"/>
          </p:cNvSpPr>
          <p:nvPr>
            <p:ph idx="1"/>
          </p:nvPr>
        </p:nvSpPr>
        <p:spPr>
          <a:xfrm>
            <a:off x="4846319" y="1111249"/>
            <a:ext cx="6554001" cy="4635503"/>
          </a:xfrm>
        </p:spPr>
        <p:txBody>
          <a:bodyPr>
            <a:normAutofit/>
          </a:bodyPr>
          <a:lstStyle/>
          <a:p>
            <a:r>
              <a:rPr lang="es-MX" dirty="0"/>
              <a:t>Según los datos que recopilé para buscar un análisis mas detallado encontré datos de un sitio en especifico en este caso Medellín y compare junto a datos arrojados en ese año en Colombia, con esto en mente cree un modelo basado en este virus infeccioso tomando en cuenta los balances de esa época, ya que borraron algunos registros recientes es difícil realizarlo con datos aun mas actuales ya que no se encuentran del todo copilado en el sistema de salud colombiano. </a:t>
            </a:r>
          </a:p>
          <a:p>
            <a:pPr>
              <a:buFont typeface="Wingdings" panose="05000000000000000000" pitchFamily="2" charset="2"/>
              <a:buChar char="q"/>
            </a:pPr>
            <a:endParaRPr lang="es-CO" dirty="0"/>
          </a:p>
        </p:txBody>
      </p:sp>
    </p:spTree>
    <p:extLst>
      <p:ext uri="{BB962C8B-B14F-4D97-AF65-F5344CB8AC3E}">
        <p14:creationId xmlns:p14="http://schemas.microsoft.com/office/powerpoint/2010/main" val="35223945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DD4A2388-491D-4215-AEAF-D2792C058A94}"/>
              </a:ext>
            </a:extLst>
          </p:cNvPr>
          <p:cNvSpPr>
            <a:spLocks noGrp="1"/>
          </p:cNvSpPr>
          <p:nvPr>
            <p:ph type="title"/>
          </p:nvPr>
        </p:nvSpPr>
        <p:spPr>
          <a:xfrm>
            <a:off x="7269686" y="795527"/>
            <a:ext cx="4123738" cy="1433323"/>
          </a:xfrm>
        </p:spPr>
        <p:txBody>
          <a:bodyPr>
            <a:normAutofit/>
          </a:bodyPr>
          <a:lstStyle/>
          <a:p>
            <a:pPr algn="l"/>
            <a:r>
              <a:rPr lang="es-MX" sz="3200" dirty="0">
                <a:solidFill>
                  <a:schemeClr val="tx2"/>
                </a:solidFill>
              </a:rPr>
              <a:t>Varicela en Colombia</a:t>
            </a:r>
            <a:endParaRPr lang="es-CO" sz="3200" dirty="0">
              <a:solidFill>
                <a:schemeClr val="tx2"/>
              </a:solidFill>
            </a:endParaRPr>
          </a:p>
        </p:txBody>
      </p:sp>
      <p:sp>
        <p:nvSpPr>
          <p:cNvPr id="34" name="Rectangle 3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E1FB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9706E18-B7EB-4981-90BC-CE3AD30528C9}"/>
              </a:ext>
            </a:extLst>
          </p:cNvPr>
          <p:cNvSpPr>
            <a:spLocks noGrp="1"/>
          </p:cNvSpPr>
          <p:nvPr>
            <p:ph idx="1"/>
          </p:nvPr>
        </p:nvSpPr>
        <p:spPr>
          <a:xfrm>
            <a:off x="7293817" y="2338388"/>
            <a:ext cx="4099607" cy="3678237"/>
          </a:xfrm>
        </p:spPr>
        <p:txBody>
          <a:bodyPr>
            <a:normAutofit/>
          </a:bodyPr>
          <a:lstStyle/>
          <a:p>
            <a:pPr>
              <a:buClr>
                <a:srgbClr val="E1FB00"/>
              </a:buClr>
            </a:pPr>
            <a:r>
              <a:rPr lang="es-MX" dirty="0"/>
              <a:t>La varicela  es una enfermedad infecciosa  por  el virus varicela-zoster, es un virus que se puede incorporar a otras personas por medio del tacto o piel,  </a:t>
            </a:r>
            <a:endParaRPr lang="es-CO" dirty="0"/>
          </a:p>
        </p:txBody>
      </p:sp>
      <p:pic>
        <p:nvPicPr>
          <p:cNvPr id="33" name="Imagen 32">
            <a:extLst>
              <a:ext uri="{FF2B5EF4-FFF2-40B4-BE49-F238E27FC236}">
                <a16:creationId xmlns:a16="http://schemas.microsoft.com/office/drawing/2014/main" id="{B181A4D7-B226-4CB1-A95A-B569E0E22A1A}"/>
              </a:ext>
            </a:extLst>
          </p:cNvPr>
          <p:cNvPicPr>
            <a:picLocks noChangeAspect="1"/>
          </p:cNvPicPr>
          <p:nvPr/>
        </p:nvPicPr>
        <p:blipFill rotWithShape="1">
          <a:blip r:embed="rId2"/>
          <a:srcRect t="4194" b="3591"/>
          <a:stretch/>
        </p:blipFill>
        <p:spPr>
          <a:xfrm>
            <a:off x="1033858" y="835726"/>
            <a:ext cx="5641848" cy="4919472"/>
          </a:xfrm>
          <a:prstGeom prst="rect">
            <a:avLst/>
          </a:prstGeom>
          <a:ln w="12700">
            <a:noFill/>
          </a:ln>
        </p:spPr>
      </p:pic>
    </p:spTree>
    <p:extLst>
      <p:ext uri="{BB962C8B-B14F-4D97-AF65-F5344CB8AC3E}">
        <p14:creationId xmlns:p14="http://schemas.microsoft.com/office/powerpoint/2010/main" val="309110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D17D1-49E3-4B3E-9129-FD64F56C8B10}"/>
              </a:ext>
            </a:extLst>
          </p:cNvPr>
          <p:cNvSpPr>
            <a:spLocks noGrp="1"/>
          </p:cNvSpPr>
          <p:nvPr>
            <p:ph type="title"/>
          </p:nvPr>
        </p:nvSpPr>
        <p:spPr/>
        <p:txBody>
          <a:bodyPr/>
          <a:lstStyle/>
          <a:p>
            <a:r>
              <a:rPr lang="es-MX" dirty="0"/>
              <a:t>Datos de varicela en Colombia</a:t>
            </a:r>
            <a:endParaRPr lang="es-CO" dirty="0"/>
          </a:p>
        </p:txBody>
      </p:sp>
      <p:sp>
        <p:nvSpPr>
          <p:cNvPr id="3" name="Marcador de contenido 2">
            <a:extLst>
              <a:ext uri="{FF2B5EF4-FFF2-40B4-BE49-F238E27FC236}">
                <a16:creationId xmlns:a16="http://schemas.microsoft.com/office/drawing/2014/main" id="{71DD4FF4-C89D-4E04-BB12-CFCB74002E25}"/>
              </a:ext>
            </a:extLst>
          </p:cNvPr>
          <p:cNvSpPr>
            <a:spLocks noGrp="1"/>
          </p:cNvSpPr>
          <p:nvPr>
            <p:ph sz="half" idx="1"/>
          </p:nvPr>
        </p:nvSpPr>
        <p:spPr/>
        <p:txBody>
          <a:bodyPr>
            <a:normAutofit fontScale="92500" lnSpcReduction="20000"/>
          </a:bodyPr>
          <a:lstStyle/>
          <a:p>
            <a:pPr marL="457200" lvl="1" indent="0">
              <a:buNone/>
            </a:pPr>
            <a:r>
              <a:rPr lang="es-MX" sz="3000" dirty="0"/>
              <a:t>Según Sivigila se notificaron 43.813 casos de varicela en 2018 , en Medellín se noto durante 52 semanas u incremento de 10% en cada semana</a:t>
            </a:r>
            <a:endParaRPr lang="es-CO" sz="3000" dirty="0"/>
          </a:p>
        </p:txBody>
      </p:sp>
      <p:sp>
        <p:nvSpPr>
          <p:cNvPr id="4" name="Marcador de contenido 3">
            <a:extLst>
              <a:ext uri="{FF2B5EF4-FFF2-40B4-BE49-F238E27FC236}">
                <a16:creationId xmlns:a16="http://schemas.microsoft.com/office/drawing/2014/main" id="{A64937AA-EA07-4729-94DC-DE48FBB5D5B9}"/>
              </a:ext>
            </a:extLst>
          </p:cNvPr>
          <p:cNvSpPr>
            <a:spLocks noGrp="1"/>
          </p:cNvSpPr>
          <p:nvPr>
            <p:ph sz="half" idx="2"/>
          </p:nvPr>
        </p:nvSpPr>
        <p:spPr/>
        <p:txBody>
          <a:bodyPr>
            <a:normAutofit fontScale="92500" lnSpcReduction="20000"/>
          </a:bodyPr>
          <a:lstStyle/>
          <a:p>
            <a:r>
              <a:rPr lang="es-MX" sz="2800" b="1" dirty="0"/>
              <a:t>En 2017 se presentaron 51.025 casos una disminución del 14%</a:t>
            </a:r>
            <a:endParaRPr lang="es-CO" sz="2800" b="1" dirty="0"/>
          </a:p>
        </p:txBody>
      </p:sp>
    </p:spTree>
    <p:extLst>
      <p:ext uri="{BB962C8B-B14F-4D97-AF65-F5344CB8AC3E}">
        <p14:creationId xmlns:p14="http://schemas.microsoft.com/office/powerpoint/2010/main" val="14917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3C3B2F-51C5-4ADA-BFCC-1E64CEA9B24D}"/>
              </a:ext>
            </a:extLst>
          </p:cNvPr>
          <p:cNvSpPr>
            <a:spLocks noGrp="1"/>
          </p:cNvSpPr>
          <p:nvPr>
            <p:ph type="title"/>
          </p:nvPr>
        </p:nvSpPr>
        <p:spPr/>
        <p:txBody>
          <a:bodyPr/>
          <a:lstStyle/>
          <a:p>
            <a:r>
              <a:rPr lang="es-MX" dirty="0"/>
              <a:t>Grafica de Comportamiento de la Varicela</a:t>
            </a:r>
            <a:endParaRPr lang="es-CO" dirty="0"/>
          </a:p>
        </p:txBody>
      </p:sp>
      <p:pic>
        <p:nvPicPr>
          <p:cNvPr id="5" name="Marcador de contenido 4">
            <a:extLst>
              <a:ext uri="{FF2B5EF4-FFF2-40B4-BE49-F238E27FC236}">
                <a16:creationId xmlns:a16="http://schemas.microsoft.com/office/drawing/2014/main" id="{2E0514F4-34A3-4A19-BCE2-6F0436418D22}"/>
              </a:ext>
            </a:extLst>
          </p:cNvPr>
          <p:cNvPicPr>
            <a:picLocks noGrp="1" noChangeAspect="1"/>
          </p:cNvPicPr>
          <p:nvPr>
            <p:ph idx="1"/>
          </p:nvPr>
        </p:nvPicPr>
        <p:blipFill>
          <a:blip r:embed="rId2"/>
          <a:stretch>
            <a:fillRect/>
          </a:stretch>
        </p:blipFill>
        <p:spPr>
          <a:xfrm>
            <a:off x="4778448" y="1679055"/>
            <a:ext cx="7162211" cy="3122295"/>
          </a:xfrm>
          <a:prstGeom prst="rect">
            <a:avLst/>
          </a:prstGeom>
        </p:spPr>
      </p:pic>
      <p:sp>
        <p:nvSpPr>
          <p:cNvPr id="4" name="Marcador de texto 3">
            <a:extLst>
              <a:ext uri="{FF2B5EF4-FFF2-40B4-BE49-F238E27FC236}">
                <a16:creationId xmlns:a16="http://schemas.microsoft.com/office/drawing/2014/main" id="{1DF4682F-1DE8-44F7-8097-548CC444928B}"/>
              </a:ext>
            </a:extLst>
          </p:cNvPr>
          <p:cNvSpPr>
            <a:spLocks noGrp="1"/>
          </p:cNvSpPr>
          <p:nvPr>
            <p:ph type="body" sz="half" idx="2"/>
          </p:nvPr>
        </p:nvSpPr>
        <p:spPr/>
        <p:txBody>
          <a:bodyPr/>
          <a:lstStyle/>
          <a:p>
            <a:endParaRPr lang="es-CO" dirty="0"/>
          </a:p>
        </p:txBody>
      </p:sp>
    </p:spTree>
    <p:extLst>
      <p:ext uri="{BB962C8B-B14F-4D97-AF65-F5344CB8AC3E}">
        <p14:creationId xmlns:p14="http://schemas.microsoft.com/office/powerpoint/2010/main" val="236521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7"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5"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66">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8" name="Rectangle 67">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Isosceles Triangle 68">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72" name="Rectangle 71">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 name="Título 4">
            <a:extLst>
              <a:ext uri="{FF2B5EF4-FFF2-40B4-BE49-F238E27FC236}">
                <a16:creationId xmlns:a16="http://schemas.microsoft.com/office/drawing/2014/main" id="{A337509D-F85C-48C6-A223-3F483F418398}"/>
              </a:ext>
            </a:extLst>
          </p:cNvPr>
          <p:cNvSpPr>
            <a:spLocks noGrp="1"/>
          </p:cNvSpPr>
          <p:nvPr>
            <p:ph type="title"/>
          </p:nvPr>
        </p:nvSpPr>
        <p:spPr>
          <a:xfrm>
            <a:off x="1350375" y="5598252"/>
            <a:ext cx="9435152" cy="789673"/>
          </a:xfrm>
        </p:spPr>
        <p:txBody>
          <a:bodyPr vert="horz" lIns="228600" tIns="228600" rIns="228600" bIns="0" rtlCol="0" anchor="ctr">
            <a:normAutofit fontScale="90000"/>
          </a:bodyPr>
          <a:lstStyle/>
          <a:p>
            <a:pPr>
              <a:lnSpc>
                <a:spcPct val="80000"/>
              </a:lnSpc>
            </a:pPr>
            <a:r>
              <a:rPr lang="en-US" sz="4000" dirty="0" err="1">
                <a:solidFill>
                  <a:schemeClr val="bg1"/>
                </a:solidFill>
              </a:rPr>
              <a:t>En</a:t>
            </a:r>
            <a:r>
              <a:rPr lang="en-US" sz="4000" dirty="0">
                <a:solidFill>
                  <a:schemeClr val="bg1"/>
                </a:solidFill>
              </a:rPr>
              <a:t> 2018 los </a:t>
            </a:r>
            <a:r>
              <a:rPr lang="en-US" sz="4000" dirty="0" err="1">
                <a:solidFill>
                  <a:schemeClr val="bg1"/>
                </a:solidFill>
              </a:rPr>
              <a:t>casos</a:t>
            </a:r>
            <a:r>
              <a:rPr lang="en-US" sz="4000" dirty="0">
                <a:solidFill>
                  <a:schemeClr val="bg1"/>
                </a:solidFill>
              </a:rPr>
              <a:t> se </a:t>
            </a:r>
            <a:r>
              <a:rPr lang="en-US" sz="4000" dirty="0" err="1">
                <a:solidFill>
                  <a:schemeClr val="bg1"/>
                </a:solidFill>
              </a:rPr>
              <a:t>incrementaron</a:t>
            </a:r>
            <a:r>
              <a:rPr lang="en-US" sz="4000" dirty="0">
                <a:solidFill>
                  <a:schemeClr val="bg1"/>
                </a:solidFill>
              </a:rPr>
              <a:t> un 51% entre el primer al 5 period </a:t>
            </a:r>
            <a:r>
              <a:rPr lang="en-US" sz="4000" dirty="0" err="1">
                <a:solidFill>
                  <a:schemeClr val="bg1"/>
                </a:solidFill>
              </a:rPr>
              <a:t>epidemiológicos</a:t>
            </a:r>
            <a:br>
              <a:rPr lang="en-US" sz="4000" dirty="0">
                <a:solidFill>
                  <a:schemeClr val="bg1"/>
                </a:solidFill>
              </a:rPr>
            </a:br>
            <a:endParaRPr lang="en-US" sz="4000" dirty="0">
              <a:solidFill>
                <a:schemeClr val="bg1"/>
              </a:solidFill>
            </a:endParaRPr>
          </a:p>
        </p:txBody>
      </p:sp>
      <p:sp>
        <p:nvSpPr>
          <p:cNvPr id="95" name="Freeform: Shape 94">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Imagen 6" descr="Captura de pantalla de un celular con letras&#10;&#10;Descripción generada automáticamente">
            <a:extLst>
              <a:ext uri="{FF2B5EF4-FFF2-40B4-BE49-F238E27FC236}">
                <a16:creationId xmlns:a16="http://schemas.microsoft.com/office/drawing/2014/main" id="{7CE36B74-737B-4C82-B399-CAC49A25A668}"/>
              </a:ext>
            </a:extLst>
          </p:cNvPr>
          <p:cNvPicPr>
            <a:picLocks noChangeAspect="1"/>
          </p:cNvPicPr>
          <p:nvPr/>
        </p:nvPicPr>
        <p:blipFill>
          <a:blip r:embed="rId2"/>
          <a:stretch>
            <a:fillRect/>
          </a:stretch>
        </p:blipFill>
        <p:spPr>
          <a:xfrm>
            <a:off x="2437420" y="626940"/>
            <a:ext cx="7326154" cy="3864547"/>
          </a:xfrm>
          <a:prstGeom prst="rect">
            <a:avLst/>
          </a:prstGeom>
        </p:spPr>
      </p:pic>
      <p:sp>
        <p:nvSpPr>
          <p:cNvPr id="9" name="Marcador de texto 8">
            <a:extLst>
              <a:ext uri="{FF2B5EF4-FFF2-40B4-BE49-F238E27FC236}">
                <a16:creationId xmlns:a16="http://schemas.microsoft.com/office/drawing/2014/main" id="{C7F29F06-B9D2-4D8C-89FC-CDD37AD8B6D8}"/>
              </a:ext>
            </a:extLst>
          </p:cNvPr>
          <p:cNvSpPr>
            <a:spLocks noGrp="1"/>
          </p:cNvSpPr>
          <p:nvPr>
            <p:ph type="body" idx="1"/>
          </p:nvPr>
        </p:nvSpPr>
        <p:spPr/>
        <p:txBody>
          <a:bodyPr/>
          <a:lstStyle/>
          <a:p>
            <a:endParaRPr lang="es-CO"/>
          </a:p>
        </p:txBody>
      </p:sp>
    </p:spTree>
    <p:extLst>
      <p:ext uri="{BB962C8B-B14F-4D97-AF65-F5344CB8AC3E}">
        <p14:creationId xmlns:p14="http://schemas.microsoft.com/office/powerpoint/2010/main" val="191885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4F5BD-8609-48B8-AC1D-97FC32357B99}"/>
              </a:ext>
            </a:extLst>
          </p:cNvPr>
          <p:cNvSpPr>
            <a:spLocks noGrp="1"/>
          </p:cNvSpPr>
          <p:nvPr>
            <p:ph type="ctrTitle"/>
          </p:nvPr>
        </p:nvSpPr>
        <p:spPr/>
        <p:txBody>
          <a:bodyPr/>
          <a:lstStyle/>
          <a:p>
            <a:r>
              <a:rPr lang="es-MX" dirty="0"/>
              <a:t>DATOS DE MEDELLIN</a:t>
            </a:r>
            <a:endParaRPr lang="es-CO" dirty="0"/>
          </a:p>
        </p:txBody>
      </p:sp>
      <p:sp>
        <p:nvSpPr>
          <p:cNvPr id="3" name="Subtítulo 2">
            <a:extLst>
              <a:ext uri="{FF2B5EF4-FFF2-40B4-BE49-F238E27FC236}">
                <a16:creationId xmlns:a16="http://schemas.microsoft.com/office/drawing/2014/main" id="{FF92582B-64D6-4D8F-AB52-3673A3833F58}"/>
              </a:ext>
            </a:extLst>
          </p:cNvPr>
          <p:cNvSpPr>
            <a:spLocks noGrp="1"/>
          </p:cNvSpPr>
          <p:nvPr>
            <p:ph type="subTitle" idx="1"/>
          </p:nvPr>
        </p:nvSpPr>
        <p:spPr/>
        <p:txBody>
          <a:bodyPr/>
          <a:lstStyle/>
          <a:p>
            <a:r>
              <a:rPr lang="es-CO" dirty="0">
                <a:solidFill>
                  <a:schemeClr val="tx1"/>
                </a:solidFill>
                <a:hlinkClick r:id="rId2">
                  <a:extLst>
                    <a:ext uri="{A12FA001-AC4F-418D-AE19-62706E023703}">
                      <ahyp:hlinkClr xmlns:ahyp="http://schemas.microsoft.com/office/drawing/2018/hyperlinkcolor" val="tx"/>
                    </a:ext>
                  </a:extLst>
                </a:hlinkClick>
              </a:rPr>
              <a:t>https://www.datos.gov.co/Salud-y-Protecci-n-Social/Casos-de-Varicela-notificados-en-SIVIGILA-Municipi/f7v2-z44z</a:t>
            </a:r>
            <a:endParaRPr lang="es-CO" dirty="0">
              <a:solidFill>
                <a:schemeClr val="tx1"/>
              </a:solidFill>
            </a:endParaRPr>
          </a:p>
        </p:txBody>
      </p:sp>
    </p:spTree>
    <p:extLst>
      <p:ext uri="{BB962C8B-B14F-4D97-AF65-F5344CB8AC3E}">
        <p14:creationId xmlns:p14="http://schemas.microsoft.com/office/powerpoint/2010/main" val="65686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ítulo 1">
            <a:extLst>
              <a:ext uri="{FF2B5EF4-FFF2-40B4-BE49-F238E27FC236}">
                <a16:creationId xmlns:a16="http://schemas.microsoft.com/office/drawing/2014/main" id="{78F346A4-37E7-48A8-B602-9110FD3B2999}"/>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sz="3400">
                <a:solidFill>
                  <a:schemeClr val="bg1"/>
                </a:solidFill>
              </a:rPr>
              <a:t>DATOS DE LA PAGINA PRINCIPAL DE USO DEL APLICATIVO</a:t>
            </a:r>
          </a:p>
        </p:txBody>
      </p:sp>
      <p:pic>
        <p:nvPicPr>
          <p:cNvPr id="4" name="Marcador de contenido 3">
            <a:extLst>
              <a:ext uri="{FF2B5EF4-FFF2-40B4-BE49-F238E27FC236}">
                <a16:creationId xmlns:a16="http://schemas.microsoft.com/office/drawing/2014/main" id="{00CBBAD4-4613-4EA8-9527-DE0A9058F915}"/>
              </a:ext>
            </a:extLst>
          </p:cNvPr>
          <p:cNvPicPr>
            <a:picLocks noGrp="1" noChangeAspect="1"/>
          </p:cNvPicPr>
          <p:nvPr>
            <p:ph idx="1"/>
          </p:nvPr>
        </p:nvPicPr>
        <p:blipFill rotWithShape="1">
          <a:blip r:embed="rId2"/>
          <a:srcRect b="14002"/>
          <a:stretch/>
        </p:blipFill>
        <p:spPr>
          <a:xfrm>
            <a:off x="20" y="10"/>
            <a:ext cx="12191980" cy="5058947"/>
          </a:xfrm>
          <a:custGeom>
            <a:avLst/>
            <a:gdLst/>
            <a:ahLst/>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p:spPr>
      </p:pic>
    </p:spTree>
    <p:extLst>
      <p:ext uri="{BB962C8B-B14F-4D97-AF65-F5344CB8AC3E}">
        <p14:creationId xmlns:p14="http://schemas.microsoft.com/office/powerpoint/2010/main" val="339000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635C8-A790-4034-B2D2-29505AECD4C1}"/>
              </a:ext>
            </a:extLst>
          </p:cNvPr>
          <p:cNvSpPr>
            <a:spLocks noGrp="1"/>
          </p:cNvSpPr>
          <p:nvPr>
            <p:ph type="title"/>
          </p:nvPr>
        </p:nvSpPr>
        <p:spPr/>
        <p:txBody>
          <a:bodyPr>
            <a:normAutofit fontScale="90000"/>
          </a:bodyPr>
          <a:lstStyle/>
          <a:p>
            <a:r>
              <a:rPr lang="es-MX" dirty="0"/>
              <a:t>EXPLICACIÓN DEL USO DEL PROGRAMA EN RSTUDIO</a:t>
            </a:r>
            <a:endParaRPr lang="es-CO" dirty="0"/>
          </a:p>
        </p:txBody>
      </p:sp>
      <p:sp>
        <p:nvSpPr>
          <p:cNvPr id="3" name="Marcador de texto 2">
            <a:extLst>
              <a:ext uri="{FF2B5EF4-FFF2-40B4-BE49-F238E27FC236}">
                <a16:creationId xmlns:a16="http://schemas.microsoft.com/office/drawing/2014/main" id="{04B065CE-1A8F-42B4-A49F-8766C4B7C188}"/>
              </a:ext>
            </a:extLst>
          </p:cNvPr>
          <p:cNvSpPr>
            <a:spLocks noGrp="1"/>
          </p:cNvSpPr>
          <p:nvPr>
            <p:ph type="body" idx="1"/>
          </p:nvPr>
        </p:nvSpPr>
        <p:spPr/>
        <p:txBody>
          <a:bodyPr/>
          <a:lstStyle/>
          <a:p>
            <a:r>
              <a:rPr lang="es-MX" dirty="0"/>
              <a:t>Explicación de R </a:t>
            </a:r>
            <a:r>
              <a:rPr lang="es-MX" dirty="0" err="1"/>
              <a:t>studio</a:t>
            </a:r>
            <a:r>
              <a:rPr lang="es-MX" dirty="0"/>
              <a:t> (las librerías son usadas en </a:t>
            </a:r>
            <a:r>
              <a:rPr lang="es-MX" dirty="0" err="1"/>
              <a:t>deSolve</a:t>
            </a:r>
            <a:r>
              <a:rPr lang="es-MX" dirty="0"/>
              <a:t>)</a:t>
            </a:r>
            <a:endParaRPr lang="es-CO" dirty="0"/>
          </a:p>
        </p:txBody>
      </p:sp>
    </p:spTree>
    <p:extLst>
      <p:ext uri="{BB962C8B-B14F-4D97-AF65-F5344CB8AC3E}">
        <p14:creationId xmlns:p14="http://schemas.microsoft.com/office/powerpoint/2010/main" val="69306404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13</TotalTime>
  <Words>473</Words>
  <Application>Microsoft Office PowerPoint</Application>
  <PresentationFormat>Panorámica</PresentationFormat>
  <Paragraphs>29</Paragraphs>
  <Slides>16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Calibri Light</vt:lpstr>
      <vt:lpstr>ff5</vt:lpstr>
      <vt:lpstr>Helvetica Neue</vt:lpstr>
      <vt:lpstr>Rockwell</vt:lpstr>
      <vt:lpstr>Source Sans Pro</vt:lpstr>
      <vt:lpstr>Verdana</vt:lpstr>
      <vt:lpstr>Wingdings</vt:lpstr>
      <vt:lpstr>Atlas</vt:lpstr>
      <vt:lpstr>Modelos SI , SIR y SIS (VARICELA)</vt:lpstr>
      <vt:lpstr>IDEA PRINCIPAL DEL PROGRAMA</vt:lpstr>
      <vt:lpstr>Varicela en Colombia</vt:lpstr>
      <vt:lpstr>Datos de varicela en Colombia</vt:lpstr>
      <vt:lpstr>Grafica de Comportamiento de la Varicela</vt:lpstr>
      <vt:lpstr>En 2018 los casos se incrementaron un 51% entre el primer al 5 period epidemiológicos </vt:lpstr>
      <vt:lpstr>DATOS DE MEDELLIN</vt:lpstr>
      <vt:lpstr>DATOS DE LA PAGINA PRINCIPAL DE USO DEL APLICATIVO</vt:lpstr>
      <vt:lpstr>EXPLICACIÓN DEL USO DEL PROGRAMA EN RSTUDIO</vt:lpstr>
      <vt:lpstr>MODELO SI</vt:lpstr>
      <vt:lpstr>MODELO SIR </vt:lpstr>
      <vt:lpstr>MODELO SIS</vt:lpstr>
      <vt:lpstr>METODOS USADOS EN LOS MODELOS</vt:lpstr>
      <vt:lpstr>Método Euler</vt:lpstr>
      <vt:lpstr>Método Runge-Kutta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SI , SIR y SIS (VARICELA)</dc:title>
  <dc:creator>Sergio Andrés Peñaranda Tarazona</dc:creator>
  <cp:lastModifiedBy>Sergio Andrés Peñaranda Tarazona</cp:lastModifiedBy>
  <cp:revision>2</cp:revision>
  <dcterms:created xsi:type="dcterms:W3CDTF">2020-05-21T11:08:02Z</dcterms:created>
  <dcterms:modified xsi:type="dcterms:W3CDTF">2020-05-21T11:21:48Z</dcterms:modified>
</cp:coreProperties>
</file>