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9" r:id="rId4"/>
    <p:sldId id="257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77" r:id="rId22"/>
    <p:sldId id="295" r:id="rId23"/>
    <p:sldId id="278" r:id="rId24"/>
    <p:sldId id="279" r:id="rId25"/>
    <p:sldId id="280" r:id="rId26"/>
    <p:sldId id="287" r:id="rId27"/>
    <p:sldId id="288" r:id="rId28"/>
    <p:sldId id="289" r:id="rId29"/>
    <p:sldId id="290" r:id="rId30"/>
    <p:sldId id="291" r:id="rId31"/>
    <p:sldId id="296" r:id="rId32"/>
    <p:sldId id="281" r:id="rId33"/>
    <p:sldId id="282" r:id="rId34"/>
    <p:sldId id="283" r:id="rId35"/>
    <p:sldId id="284" r:id="rId36"/>
    <p:sldId id="285" r:id="rId37"/>
    <p:sldId id="292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E2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0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9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12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0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99A0-F87C-4DE5-B0D8-31BF738CE7A9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637A-285C-4C3F-AD0D-5842873F28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Bruno Diniz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925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r>
              <a:rPr lang="pt-BR" sz="4000" b="1" dirty="0" smtClean="0"/>
              <a:t>Marketing </a:t>
            </a:r>
            <a:r>
              <a:rPr lang="pt-BR" sz="4000" b="1" dirty="0" smtClean="0"/>
              <a:t>Viral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Abrange </a:t>
            </a:r>
            <a:r>
              <a:rPr lang="pt-BR" sz="3200" b="1" dirty="0"/>
              <a:t>o planejamento e a execução de ações que têm como objetivo principal estimular o marketing boca a boca da empresa pela internet, aproveitando-se das redes virtuais de </a:t>
            </a:r>
            <a:r>
              <a:rPr lang="pt-BR" sz="3200" b="1" dirty="0" smtClean="0"/>
              <a:t>contato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0855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endParaRPr lang="pt-BR" sz="3200" b="1" dirty="0" smtClean="0"/>
          </a:p>
          <a:p>
            <a:r>
              <a:rPr lang="pt-BR" sz="3200" b="1" dirty="0" smtClean="0"/>
              <a:t>O </a:t>
            </a:r>
            <a:r>
              <a:rPr lang="pt-BR" sz="3200" b="1" dirty="0"/>
              <a:t>desafio de um viral é desenvolver uma mensagem que carregue informações da marca e mesmo assim motive as pessoas a passarem sua comunicação adiante pela internet</a:t>
            </a:r>
          </a:p>
        </p:txBody>
      </p:sp>
    </p:spTree>
    <p:extLst>
      <p:ext uri="{BB962C8B-B14F-4D97-AF65-F5344CB8AC3E}">
        <p14:creationId xmlns:p14="http://schemas.microsoft.com/office/powerpoint/2010/main" val="22179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r>
              <a:rPr lang="pt-BR" sz="4000" b="1" dirty="0" smtClean="0"/>
              <a:t>Familiaridade </a:t>
            </a:r>
            <a:r>
              <a:rPr lang="pt-BR" sz="4000" b="1" dirty="0"/>
              <a:t>com a marca da empresa que realiza a ação de marketing viral</a:t>
            </a:r>
            <a:endParaRPr lang="pt-BR" sz="4000" b="1" dirty="0" smtClean="0"/>
          </a:p>
          <a:p>
            <a:endParaRPr lang="pt-BR" sz="3200" b="1" dirty="0" smtClean="0"/>
          </a:p>
          <a:p>
            <a:endParaRPr lang="pt-BR" sz="3200" b="1" dirty="0"/>
          </a:p>
          <a:p>
            <a:endParaRPr lang="pt-BR" sz="3200" b="1" dirty="0" smtClean="0"/>
          </a:p>
          <a:p>
            <a:endParaRPr lang="pt-BR" sz="3200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683568" y="3212976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b="1" dirty="0" smtClean="0"/>
          </a:p>
          <a:p>
            <a:r>
              <a:rPr lang="pt-BR" sz="3200" b="1" dirty="0" smtClean="0"/>
              <a:t>Isso </a:t>
            </a:r>
            <a:r>
              <a:rPr lang="pt-BR" sz="3200" b="1" dirty="0"/>
              <a:t>funciona por imaginarmos que nossos grupos de referência também conhecem e gostam daquela marca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8402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" y="-3696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49126" y="1628800"/>
            <a:ext cx="83505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Desenvolvimento de uma massa</a:t>
            </a:r>
          </a:p>
          <a:p>
            <a:pPr algn="ctr"/>
            <a:r>
              <a:rPr lang="pt-BR" sz="3600" b="1" dirty="0"/>
              <a:t>crítica de amplificadores da </a:t>
            </a:r>
            <a:r>
              <a:rPr lang="pt-BR" sz="3600" b="1" dirty="0" smtClean="0"/>
              <a:t>mensagem</a:t>
            </a:r>
          </a:p>
          <a:p>
            <a:endParaRPr lang="pt-BR" sz="3200" b="1" dirty="0" smtClean="0"/>
          </a:p>
          <a:p>
            <a:endParaRPr lang="pt-BR" sz="32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436685" y="3690903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Quanto maior o número inicial de pessoas dispostas a retransmitirem uma mensagem virtual, mais veloz é a sua propagação pela internet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166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249127" y="1705450"/>
            <a:ext cx="8499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b="1" dirty="0"/>
          </a:p>
          <a:p>
            <a:r>
              <a:rPr lang="pt-BR" sz="3200" b="1" dirty="0" smtClean="0"/>
              <a:t>Desta </a:t>
            </a:r>
            <a:r>
              <a:rPr lang="pt-BR" sz="3200" b="1" dirty="0"/>
              <a:t>forma o desafio consiste em cativar uma quantidade inicial de usuários que, pelo seu perfil e hábitos de consumo, podem ser potenciais amplificadores virtuais da mensagem</a:t>
            </a:r>
          </a:p>
        </p:txBody>
      </p:sp>
    </p:spTree>
    <p:extLst>
      <p:ext uri="{BB962C8B-B14F-4D97-AF65-F5344CB8AC3E}">
        <p14:creationId xmlns:p14="http://schemas.microsoft.com/office/powerpoint/2010/main" val="20248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395536" y="1413063"/>
            <a:ext cx="8364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Baixa </a:t>
            </a:r>
            <a:r>
              <a:rPr lang="pt-BR" sz="4000" b="1" dirty="0" smtClean="0"/>
              <a:t>complexidade </a:t>
            </a:r>
            <a:r>
              <a:rPr lang="pt-BR" sz="4000" b="1" dirty="0" smtClean="0"/>
              <a:t>da mensagem</a:t>
            </a:r>
          </a:p>
          <a:p>
            <a:pPr algn="ctr"/>
            <a:endParaRPr lang="pt-BR" sz="4000" b="1" dirty="0" smtClean="0"/>
          </a:p>
          <a:p>
            <a:r>
              <a:rPr lang="pt-BR" sz="3200" b="1" dirty="0" smtClean="0"/>
              <a:t>Quanto </a:t>
            </a:r>
            <a:r>
              <a:rPr lang="pt-BR" sz="3200" b="1" dirty="0"/>
              <a:t>maior </a:t>
            </a:r>
            <a:r>
              <a:rPr lang="pt-BR" sz="3200" b="1" dirty="0" smtClean="0"/>
              <a:t>a sua </a:t>
            </a:r>
            <a:r>
              <a:rPr lang="pt-BR" sz="3200" b="1" dirty="0"/>
              <a:t>complexidade, menor tende a ser a rapidez com que </a:t>
            </a:r>
            <a:r>
              <a:rPr lang="pt-BR" sz="3200" b="1" dirty="0" smtClean="0"/>
              <a:t>a mensagem </a:t>
            </a:r>
            <a:r>
              <a:rPr lang="pt-BR" sz="3200" b="1" dirty="0"/>
              <a:t>on-line se </a:t>
            </a:r>
            <a:r>
              <a:rPr lang="pt-BR" sz="3200" b="1" dirty="0" smtClean="0"/>
              <a:t>difunde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Assim</a:t>
            </a:r>
            <a:r>
              <a:rPr lang="pt-BR" sz="3200" b="1" dirty="0"/>
              <a:t>, a mensagem </a:t>
            </a:r>
            <a:r>
              <a:rPr lang="pt-BR" sz="3200" b="1" dirty="0" smtClean="0"/>
              <a:t>virtual</a:t>
            </a:r>
            <a:r>
              <a:rPr lang="pt-BR" sz="3200" b="1" dirty="0" smtClean="0"/>
              <a:t>, apesar </a:t>
            </a:r>
            <a:r>
              <a:rPr lang="pt-BR" sz="3200" b="1" dirty="0"/>
              <a:t>de toda tecnologia que pode estar envolvida, deve</a:t>
            </a:r>
          </a:p>
          <a:p>
            <a:r>
              <a:rPr lang="pt-BR" sz="3200" b="1" dirty="0"/>
              <a:t>remeter a imagens familiares a todo usuário</a:t>
            </a:r>
          </a:p>
        </p:txBody>
      </p:sp>
    </p:spTree>
    <p:extLst>
      <p:ext uri="{BB962C8B-B14F-4D97-AF65-F5344CB8AC3E}">
        <p14:creationId xmlns:p14="http://schemas.microsoft.com/office/powerpoint/2010/main" val="26272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260959" y="1413063"/>
            <a:ext cx="849933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dirty="0" smtClean="0"/>
          </a:p>
          <a:p>
            <a:pPr algn="ctr"/>
            <a:r>
              <a:rPr lang="pt-BR" sz="4000" b="1" dirty="0" smtClean="0"/>
              <a:t>Existência </a:t>
            </a:r>
            <a:r>
              <a:rPr lang="pt-BR" sz="4000" b="1" dirty="0" smtClean="0"/>
              <a:t>de incentivos para replicação da mensagem</a:t>
            </a:r>
          </a:p>
          <a:p>
            <a:pPr algn="ctr"/>
            <a:endParaRPr lang="pt-BR" sz="4000" b="1" dirty="0" smtClean="0"/>
          </a:p>
          <a:p>
            <a:endParaRPr lang="pt-BR" sz="3200" b="1" dirty="0" smtClean="0"/>
          </a:p>
          <a:p>
            <a:pPr algn="r"/>
            <a:r>
              <a:rPr lang="pt-BR" sz="3200" b="1" dirty="0" smtClean="0"/>
              <a:t>Um </a:t>
            </a:r>
            <a:r>
              <a:rPr lang="pt-BR" sz="3200" b="1" dirty="0"/>
              <a:t>modelo de incentivo financeiro muito utilizado são os chamados programas de afiliados</a:t>
            </a:r>
            <a:endParaRPr lang="pt-B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42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04065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544271" y="2170571"/>
            <a:ext cx="7911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A ideia básica desse modelo é simples: </a:t>
            </a:r>
            <a:r>
              <a:rPr lang="pt-BR" sz="3200" b="1" dirty="0" smtClean="0"/>
              <a:t>se a recomendação </a:t>
            </a:r>
            <a:r>
              <a:rPr lang="pt-BR" sz="3200" b="1" dirty="0"/>
              <a:t>de um consumidor resultar em venda ele é comissionado por essa 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149080"/>
            <a:ext cx="7632848" cy="22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Componentes de diversão da mensagem</a:t>
            </a:r>
          </a:p>
          <a:p>
            <a:pPr algn="ctr"/>
            <a:endParaRPr lang="pt-BR" sz="4000" b="1" dirty="0" smtClean="0"/>
          </a:p>
          <a:p>
            <a:r>
              <a:rPr lang="pt-BR" sz="3600" b="1" dirty="0"/>
              <a:t>A importância de aspectos lúdicos e de entretenimento como jogos, concursos, </a:t>
            </a:r>
            <a:r>
              <a:rPr lang="pt-BR" sz="3600" b="1" dirty="0" smtClean="0"/>
              <a:t>adivinhações e </a:t>
            </a:r>
            <a:r>
              <a:rPr lang="pt-BR" sz="3600" b="1" dirty="0"/>
              <a:t>fatos engraçados </a:t>
            </a:r>
            <a:r>
              <a:rPr lang="pt-BR" sz="3600" b="1" dirty="0" smtClean="0"/>
              <a:t>ajudam a replicar a imagem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58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A ECONOMIA DA RECOMENDAÇÃO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Cases de marketing viral</a:t>
            </a:r>
          </a:p>
          <a:p>
            <a:pPr algn="ctr"/>
            <a:endParaRPr lang="pt-BR" sz="4000" b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8" y="2860458"/>
            <a:ext cx="6390456" cy="35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Pensar o consumidor como </a:t>
            </a:r>
            <a:r>
              <a:rPr lang="pt-BR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mutiplicador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8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411414"/>
            <a:ext cx="8208912" cy="23938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3300"/>
              </a:lnSpc>
            </a:pPr>
            <a:r>
              <a:rPr lang="pt-B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Exercício :</a:t>
            </a:r>
          </a:p>
          <a:p>
            <a:pPr>
              <a:lnSpc>
                <a:spcPts val="3300"/>
              </a:lnSpc>
            </a:pPr>
            <a:endParaRPr lang="pt-BR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  <a:p>
            <a:pPr algn="r">
              <a:lnSpc>
                <a:spcPts val="3300"/>
              </a:lnSpc>
            </a:pPr>
            <a:r>
              <a:rPr lang="pt-BR" sz="4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Em dupla, crie uma campanha com fundamentos para um viral e indique quais as mídias digitais seriam usadas e porque.</a:t>
            </a:r>
            <a:endParaRPr lang="pt-BR" sz="4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342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INTERVALO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468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Mídias Digitais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8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4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85615" y="1705450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O que é mídia digital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70401" y="250392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É a mídia eletrônica, ou os meios  de veiculação e/ou comunicação eletrônico baseados </a:t>
            </a:r>
            <a:endParaRPr lang="pt-BR" sz="3600" b="1" dirty="0" smtClean="0"/>
          </a:p>
          <a:p>
            <a:r>
              <a:rPr lang="pt-BR" sz="3600" b="1" dirty="0" smtClean="0"/>
              <a:t>em </a:t>
            </a:r>
            <a:r>
              <a:rPr lang="pt-BR" sz="3600" b="1" dirty="0"/>
              <a:t>tecnologia </a:t>
            </a:r>
            <a:r>
              <a:rPr lang="pt-BR" sz="3600" b="1" dirty="0" smtClean="0"/>
              <a:t>digital</a:t>
            </a:r>
            <a:endParaRPr lang="pt-BR" sz="36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88" y="3725582"/>
            <a:ext cx="4314056" cy="2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Tipos de mídias digitais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39552" y="2867228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Sites, Blogs, Banners, E-mail marketing, Redes sociais, </a:t>
            </a:r>
            <a:r>
              <a:rPr lang="pt-BR" sz="3600" b="1" dirty="0" err="1" smtClean="0"/>
              <a:t>Poadcast</a:t>
            </a:r>
            <a:r>
              <a:rPr lang="pt-BR" sz="3600" b="1" dirty="0"/>
              <a:t>, Mobile Marketing 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25" y="285293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345651" y="1556792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702590" y="2490412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 smtClean="0"/>
              <a:t>Site</a:t>
            </a:r>
          </a:p>
          <a:p>
            <a:pPr fontAlgn="base"/>
            <a:endParaRPr lang="pt-BR" sz="1200" b="1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Canais oficiais com informação da marca produtos ou serviços da </a:t>
            </a:r>
            <a:r>
              <a:rPr lang="pt-BR" sz="3600" b="1" dirty="0" smtClean="0"/>
              <a:t>empresa 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 smtClean="0"/>
              <a:t>Geralmente </a:t>
            </a:r>
            <a:r>
              <a:rPr lang="pt-BR" sz="3600" b="1" dirty="0"/>
              <a:t>utilizados de forma mais corporativa</a:t>
            </a:r>
          </a:p>
        </p:txBody>
      </p:sp>
    </p:spTree>
    <p:extLst>
      <p:ext uri="{BB962C8B-B14F-4D97-AF65-F5344CB8AC3E}">
        <p14:creationId xmlns:p14="http://schemas.microsoft.com/office/powerpoint/2010/main" val="1943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683568" y="2690336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 smtClean="0"/>
              <a:t>Blogs</a:t>
            </a:r>
          </a:p>
          <a:p>
            <a:pPr fontAlgn="base"/>
            <a:endParaRPr lang="pt-BR" sz="2400" b="1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Mais focado em informações </a:t>
            </a:r>
            <a:r>
              <a:rPr lang="pt-BR" sz="3600" b="1" dirty="0" smtClean="0"/>
              <a:t>recentes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 smtClean="0"/>
              <a:t>Maior </a:t>
            </a:r>
            <a:r>
              <a:rPr lang="pt-BR" sz="3600" b="1" dirty="0"/>
              <a:t>frequência de atualização de </a:t>
            </a:r>
            <a:r>
              <a:rPr lang="pt-BR" sz="3600" b="1" dirty="0" smtClean="0"/>
              <a:t>conteúdo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9825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6" y="2690336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 smtClean="0"/>
              <a:t>Banners</a:t>
            </a:r>
          </a:p>
          <a:p>
            <a:pPr fontAlgn="base"/>
            <a:endParaRPr lang="pt-BR" sz="1600" b="1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Forma mais antiga de publicidade na </a:t>
            </a:r>
            <a:r>
              <a:rPr lang="pt-BR" sz="3600" b="1" dirty="0" smtClean="0"/>
              <a:t>internet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 smtClean="0"/>
              <a:t>Alto </a:t>
            </a:r>
            <a:r>
              <a:rPr lang="pt-BR" sz="3600" b="1" dirty="0"/>
              <a:t>poder </a:t>
            </a:r>
            <a:r>
              <a:rPr lang="pt-BR" sz="3600" b="1" dirty="0" smtClean="0"/>
              <a:t>de segmentação </a:t>
            </a:r>
            <a:r>
              <a:rPr lang="pt-BR" sz="3600" b="1" dirty="0"/>
              <a:t>em </a:t>
            </a:r>
            <a:r>
              <a:rPr lang="pt-BR" sz="3600" b="1" dirty="0" smtClean="0"/>
              <a:t>portais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656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395535" y="2690336"/>
            <a:ext cx="820412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/>
              <a:t>E-mail </a:t>
            </a:r>
            <a:r>
              <a:rPr lang="pt-BR" sz="4800" b="1" dirty="0" smtClean="0"/>
              <a:t>Marketing</a:t>
            </a:r>
          </a:p>
          <a:p>
            <a:pPr fontAlgn="base"/>
            <a:endParaRPr lang="pt-BR" sz="1600" b="1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Alto retorno  para envios </a:t>
            </a:r>
            <a:r>
              <a:rPr lang="pt-BR" sz="3600" b="1" dirty="0" smtClean="0"/>
              <a:t>segmentados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 smtClean="0"/>
              <a:t>Comunicação </a:t>
            </a:r>
            <a:r>
              <a:rPr lang="pt-BR" sz="3600" b="1" dirty="0"/>
              <a:t>ágil, personalizada e focada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M</a:t>
            </a:r>
            <a:r>
              <a:rPr lang="pt-BR" sz="3600" b="1" dirty="0" smtClean="0"/>
              <a:t>ensuração </a:t>
            </a:r>
            <a:r>
              <a:rPr lang="pt-BR" sz="3600" b="1" dirty="0"/>
              <a:t>precisa, inclusive de quem abriu o </a:t>
            </a:r>
            <a:r>
              <a:rPr lang="pt-BR" sz="3600" b="1" dirty="0" smtClean="0"/>
              <a:t>e-mail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7825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556792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467542" y="2470705"/>
            <a:ext cx="82041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/>
              <a:t>Mídias </a:t>
            </a:r>
            <a:r>
              <a:rPr lang="pt-BR" sz="4800" b="1" dirty="0" smtClean="0"/>
              <a:t>Sociais</a:t>
            </a:r>
          </a:p>
          <a:p>
            <a:pPr fontAlgn="base"/>
            <a:endParaRPr lang="pt-BR" sz="1400" dirty="0"/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Interação Social através da </a:t>
            </a:r>
            <a:r>
              <a:rPr lang="pt-BR" sz="3600" b="1" dirty="0" smtClean="0"/>
              <a:t>colaboração, compartilhamento </a:t>
            </a:r>
            <a:r>
              <a:rPr lang="pt-BR" sz="3600" b="1" dirty="0"/>
              <a:t>de informações e conteúdos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600" b="1" dirty="0"/>
              <a:t>Produção e disseminação de conteúdo pelo </a:t>
            </a:r>
            <a:r>
              <a:rPr lang="pt-BR" sz="3600" b="1" dirty="0" smtClean="0"/>
              <a:t>usuário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706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3" name="Retângulo 2"/>
          <p:cNvSpPr/>
          <p:nvPr/>
        </p:nvSpPr>
        <p:spPr>
          <a:xfrm>
            <a:off x="251520" y="1484784"/>
            <a:ext cx="770485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 </a:t>
            </a:r>
            <a:r>
              <a:rPr lang="pt-BR" sz="4400" b="1" dirty="0" smtClean="0"/>
              <a:t>O boca </a:t>
            </a:r>
            <a:r>
              <a:rPr lang="pt-BR" sz="4400" b="1" dirty="0"/>
              <a:t>a boca </a:t>
            </a:r>
            <a:r>
              <a:rPr lang="pt-BR" sz="4400" b="1" dirty="0" smtClean="0"/>
              <a:t>online</a:t>
            </a:r>
          </a:p>
          <a:p>
            <a:pPr algn="ctr"/>
            <a:endParaRPr lang="pt-BR" b="1" dirty="0" smtClean="0"/>
          </a:p>
          <a:p>
            <a:r>
              <a:rPr lang="pt-BR" sz="3200" b="1" dirty="0" smtClean="0"/>
              <a:t>Caracteriza-se </a:t>
            </a:r>
            <a:r>
              <a:rPr lang="pt-BR" sz="3200" b="1" dirty="0"/>
              <a:t>pela divulgação de produtos e serviços por canais interpessoais e consiste em um componente essencial </a:t>
            </a:r>
            <a:endParaRPr lang="pt-BR" sz="3200" b="1" dirty="0" smtClean="0"/>
          </a:p>
          <a:p>
            <a:r>
              <a:rPr lang="pt-BR" sz="3200" b="1" dirty="0" smtClean="0"/>
              <a:t>de </a:t>
            </a:r>
            <a:r>
              <a:rPr lang="pt-BR" sz="3200" b="1" dirty="0"/>
              <a:t>comunicação </a:t>
            </a:r>
            <a:r>
              <a:rPr lang="pt-BR" sz="3200" b="1" dirty="0" smtClean="0"/>
              <a:t>de </a:t>
            </a:r>
            <a:r>
              <a:rPr lang="pt-BR" sz="3200" b="1" dirty="0"/>
              <a:t>diversas </a:t>
            </a:r>
            <a:endParaRPr lang="pt-BR" sz="3200" b="1" dirty="0" smtClean="0"/>
          </a:p>
          <a:p>
            <a:r>
              <a:rPr lang="pt-BR" sz="3200" b="1" dirty="0" smtClean="0"/>
              <a:t>empresas</a:t>
            </a:r>
            <a:r>
              <a:rPr lang="pt-BR" sz="3200" b="1" dirty="0" smtClean="0"/>
              <a:t>.</a:t>
            </a:r>
          </a:p>
          <a:p>
            <a:r>
              <a:rPr lang="pt-BR" sz="2800" b="1" dirty="0" smtClean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45" y="3468619"/>
            <a:ext cx="3164926" cy="29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MÍDIAS DIGITAIS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556792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Principais características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467542" y="2470705"/>
            <a:ext cx="82041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800" b="1" dirty="0" err="1" smtClean="0"/>
              <a:t>Poadcast</a:t>
            </a:r>
            <a:endParaRPr lang="pt-BR" sz="4800" b="1" dirty="0" smtClean="0"/>
          </a:p>
          <a:p>
            <a:pPr fontAlgn="base"/>
            <a:endParaRPr lang="pt-BR" sz="1400" b="1" dirty="0" smtClean="0"/>
          </a:p>
          <a:p>
            <a:pPr marL="685800" indent="-685800" fontAlgn="base">
              <a:buFont typeface="Arial" pitchFamily="34" charset="0"/>
              <a:buChar char="•"/>
            </a:pPr>
            <a:r>
              <a:rPr lang="pt-BR" sz="3600" b="1" dirty="0" smtClean="0"/>
              <a:t>Programa </a:t>
            </a:r>
            <a:r>
              <a:rPr lang="pt-BR" sz="3600" b="1" dirty="0"/>
              <a:t>de áudio </a:t>
            </a:r>
            <a:endParaRPr lang="pt-BR" sz="3600" b="1" dirty="0" smtClean="0"/>
          </a:p>
          <a:p>
            <a:pPr fontAlgn="base"/>
            <a:r>
              <a:rPr lang="pt-BR" sz="3600" b="1" dirty="0" smtClean="0"/>
              <a:t>produzido </a:t>
            </a:r>
            <a:r>
              <a:rPr lang="pt-BR" sz="3600" b="1" dirty="0"/>
              <a:t>e veiculado </a:t>
            </a:r>
            <a:endParaRPr lang="pt-BR" sz="3600" b="1" dirty="0" smtClean="0"/>
          </a:p>
          <a:p>
            <a:pPr fontAlgn="base"/>
            <a:r>
              <a:rPr lang="pt-BR" sz="3600" b="1" dirty="0" smtClean="0"/>
              <a:t>pela Internet</a:t>
            </a:r>
          </a:p>
          <a:p>
            <a:pPr fontAlgn="base"/>
            <a:endParaRPr lang="pt-BR" sz="3600" b="1" dirty="0"/>
          </a:p>
          <a:p>
            <a:pPr marL="685800" indent="-685800" fontAlgn="base">
              <a:buFont typeface="Arial" pitchFamily="34" charset="0"/>
              <a:buChar char="•"/>
            </a:pPr>
            <a:r>
              <a:rPr lang="pt-BR" sz="3600" b="1" dirty="0"/>
              <a:t>Comunicação </a:t>
            </a:r>
            <a:r>
              <a:rPr lang="pt-BR" sz="3600" b="1" dirty="0" err="1" smtClean="0"/>
              <a:t>on-demand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880231"/>
            <a:ext cx="2626492" cy="26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A importância das mídias digitais como parte da comunicação de marca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8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600" dirty="0" smtClean="0">
                <a:solidFill>
                  <a:schemeClr val="bg1"/>
                </a:solidFill>
              </a:rPr>
              <a:t>A IMPORTÂNCIA DAS MÍDIAS DIGITAIS COMO PARTE DA COMUNICAÇÃO DE MARCA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endParaRPr lang="pt-BR" sz="4000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413359" y="1673513"/>
            <a:ext cx="7911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Estar onde o consumidor está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095737" y="2996952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Hoje todo mundo está nas redes sociais. É o local onde o consumidor de qualquer empresa está. Nenhuma outra ação na internet se sustenta sem o uso compartilhado nas redes sociais.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790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600" dirty="0" smtClean="0">
                <a:solidFill>
                  <a:schemeClr val="bg1"/>
                </a:solidFill>
              </a:rPr>
              <a:t>A IMPORTÂNCIA DAS MÍDIAS DIGITAIS COMO PARTE DA COMUNICAÇÃO DE MARCA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endParaRPr lang="pt-BR" sz="4000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413358" y="1705450"/>
            <a:ext cx="7911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Maior interação e poder de convencimento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39553" y="3182502"/>
            <a:ext cx="7785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Com uma rede bem estruturada, uma base de usuários bem segmentadas e focadas em potenciais consumidores você terá a oportunidade de conversar com esse público diariamente a um custo muito baixo em relação a mídias tradicionais e de massa.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1145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600" dirty="0" smtClean="0">
                <a:solidFill>
                  <a:schemeClr val="bg1"/>
                </a:solidFill>
              </a:rPr>
              <a:t>A IMPORTÂNCIA DAS MÍDIAS DIGITAIS COMO PARTE DA COMUNICAÇÃO DE MARCA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endParaRPr lang="pt-BR" sz="4000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403352" y="1705450"/>
            <a:ext cx="7911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Renovação do consumidor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753182" y="3009947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Como a média de idade dos usuários que usam mídias digitais diariamente é baixa, é estrategicamente importante que as empresas comecem a estabelecer um relacionamento com esses futuros clientes como forma de se manter no </a:t>
            </a:r>
            <a:r>
              <a:rPr lang="pt-BR" sz="3200" b="1" dirty="0" smtClean="0"/>
              <a:t>mercado.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933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600" dirty="0" smtClean="0">
                <a:solidFill>
                  <a:schemeClr val="bg1"/>
                </a:solidFill>
              </a:rPr>
              <a:t>A IMPORTÂNCIA DAS MÍDIAS DIGITAIS COMO PARTE DA COMUNICAÇÃO DE MARCA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endParaRPr lang="pt-BR" sz="4000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413359" y="1700317"/>
            <a:ext cx="7911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Feedback do cliente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676982" y="2708920"/>
            <a:ext cx="7785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Com o relacionamento diário que ocorre entre empresa e cliente nas Redes Sociais o </a:t>
            </a:r>
            <a:r>
              <a:rPr lang="pt-BR" sz="3200" b="1" dirty="0" err="1"/>
              <a:t>FeedBack</a:t>
            </a:r>
            <a:r>
              <a:rPr lang="pt-BR" sz="3200" b="1" dirty="0"/>
              <a:t> </a:t>
            </a:r>
            <a:r>
              <a:rPr lang="pt-BR" sz="3200" b="1" dirty="0" smtClean="0"/>
              <a:t>passado é importantíssimo para o </a:t>
            </a:r>
            <a:r>
              <a:rPr lang="pt-BR" sz="3200" b="1" dirty="0"/>
              <a:t>aperfeiçoamento das ações da empresa, seja na evolução do atendimento como do próprio produto ou serviço.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010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600" dirty="0" smtClean="0">
                <a:solidFill>
                  <a:schemeClr val="bg1"/>
                </a:solidFill>
              </a:rPr>
              <a:t>A IMPORTÂNCIA DAS MÍDIAS DIGITAIS COMO PARTE DA COMUNICAÇÃO DE MARCA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49126" y="141306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" name="Retângulo 2"/>
          <p:cNvSpPr/>
          <p:nvPr/>
        </p:nvSpPr>
        <p:spPr>
          <a:xfrm>
            <a:off x="260959" y="1844825"/>
            <a:ext cx="7911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000" b="1" dirty="0" smtClean="0"/>
          </a:p>
          <a:p>
            <a:pPr algn="ctr"/>
            <a:endParaRPr lang="pt-BR" sz="4000" b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396591" y="1556792"/>
            <a:ext cx="7911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Gestão de crises</a:t>
            </a:r>
          </a:p>
          <a:p>
            <a:pPr algn="ctr"/>
            <a:endParaRPr lang="pt-BR" sz="4000" b="1" dirty="0" smtClean="0"/>
          </a:p>
        </p:txBody>
      </p:sp>
      <p:sp>
        <p:nvSpPr>
          <p:cNvPr id="7" name="Retângulo 6"/>
          <p:cNvSpPr/>
          <p:nvPr/>
        </p:nvSpPr>
        <p:spPr>
          <a:xfrm>
            <a:off x="562384" y="2470705"/>
            <a:ext cx="76328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b="1" dirty="0"/>
              <a:t>Estar nas redes é importante para que as empresas possam antecipar </a:t>
            </a:r>
            <a:r>
              <a:rPr lang="pt-BR" sz="3200" b="1" dirty="0" smtClean="0"/>
              <a:t>crises </a:t>
            </a:r>
            <a:r>
              <a:rPr lang="pt-BR" sz="3200" b="1" dirty="0"/>
              <a:t>e principalmente </a:t>
            </a:r>
            <a:r>
              <a:rPr lang="pt-BR" sz="3200" b="1" dirty="0" smtClean="0"/>
              <a:t>para apresentar, </a:t>
            </a:r>
            <a:r>
              <a:rPr lang="pt-BR" sz="3200" b="1" dirty="0"/>
              <a:t>de forma </a:t>
            </a:r>
            <a:endParaRPr lang="pt-BR" sz="3200" b="1" dirty="0" smtClean="0"/>
          </a:p>
          <a:p>
            <a:pPr algn="r"/>
            <a:r>
              <a:rPr lang="pt-BR" sz="3200" b="1" dirty="0"/>
              <a:t>r</a:t>
            </a:r>
            <a:r>
              <a:rPr lang="pt-BR" sz="3200" b="1" dirty="0" smtClean="0"/>
              <a:t>ápida, </a:t>
            </a:r>
            <a:r>
              <a:rPr lang="pt-BR" sz="3200" b="1" dirty="0"/>
              <a:t>soluções para os </a:t>
            </a:r>
            <a:endParaRPr lang="pt-BR" sz="3200" b="1" dirty="0"/>
          </a:p>
          <a:p>
            <a:pPr algn="r"/>
            <a:r>
              <a:rPr lang="pt-BR" sz="3200" b="1" dirty="0" smtClean="0"/>
              <a:t>Problemas.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6" y="4384505"/>
            <a:ext cx="4266254" cy="24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Por hoje é só pessoal!!</a:t>
            </a:r>
          </a:p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Até amanhã!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62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7" name="Retângulo 6"/>
          <p:cNvSpPr/>
          <p:nvPr/>
        </p:nvSpPr>
        <p:spPr>
          <a:xfrm>
            <a:off x="395536" y="1844824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b="1" dirty="0" smtClean="0"/>
          </a:p>
          <a:p>
            <a:pPr algn="just"/>
            <a:r>
              <a:rPr lang="pt-BR" sz="3200" b="1" dirty="0" smtClean="0"/>
              <a:t>Nesse </a:t>
            </a:r>
            <a:r>
              <a:rPr lang="pt-BR" sz="3200" b="1" dirty="0"/>
              <a:t>sentido, o crescimento do número de consumidores conectados à Internet motiva as empresas a buscarem caminhos para maximizar o marketing boca a boca por meio de ferramentas on-line, como o marketing viral.</a:t>
            </a:r>
          </a:p>
        </p:txBody>
      </p:sp>
    </p:spTree>
    <p:extLst>
      <p:ext uri="{BB962C8B-B14F-4D97-AF65-F5344CB8AC3E}">
        <p14:creationId xmlns:p14="http://schemas.microsoft.com/office/powerpoint/2010/main" val="28510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3" name="Retângulo 2"/>
          <p:cNvSpPr/>
          <p:nvPr/>
        </p:nvSpPr>
        <p:spPr>
          <a:xfrm>
            <a:off x="251520" y="1484784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 </a:t>
            </a:r>
            <a:r>
              <a:rPr lang="pt-BR" sz="4400" b="1" dirty="0" smtClean="0"/>
              <a:t>Credibilidade da fonte de informação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A </a:t>
            </a:r>
            <a:r>
              <a:rPr lang="pt-BR" sz="2800" b="1" dirty="0"/>
              <a:t>credibilidade da fonte de informação representa um fator importante para a eficiência da difusão por canais interpessoais. </a:t>
            </a:r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Isso </a:t>
            </a:r>
            <a:r>
              <a:rPr lang="pt-BR" sz="2800" b="1" dirty="0"/>
              <a:t>ocorre porque a fonte é considerada imparcial e objetiva, uma vez que ela não está ligada comercialmente à empresa que promove </a:t>
            </a:r>
            <a:r>
              <a:rPr lang="pt-BR" sz="2800" b="1" dirty="0" smtClean="0"/>
              <a:t>o produto.</a:t>
            </a:r>
          </a:p>
        </p:txBody>
      </p:sp>
    </p:spTree>
    <p:extLst>
      <p:ext uri="{BB962C8B-B14F-4D97-AF65-F5344CB8AC3E}">
        <p14:creationId xmlns:p14="http://schemas.microsoft.com/office/powerpoint/2010/main" val="27290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3" name="Retângulo 2"/>
          <p:cNvSpPr/>
          <p:nvPr/>
        </p:nvSpPr>
        <p:spPr>
          <a:xfrm>
            <a:off x="251520" y="148478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 </a:t>
            </a:r>
            <a:r>
              <a:rPr lang="pt-BR" sz="3600" b="1" dirty="0"/>
              <a:t>A ocorrência simultânea de mensagens</a:t>
            </a:r>
          </a:p>
          <a:p>
            <a:pPr algn="ctr"/>
            <a:r>
              <a:rPr lang="pt-BR" sz="3600" b="1" dirty="0"/>
              <a:t>p</a:t>
            </a:r>
            <a:r>
              <a:rPr lang="pt-BR" sz="3600" b="1" dirty="0" smtClean="0"/>
              <a:t>ositivas e negativas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A </a:t>
            </a:r>
            <a:r>
              <a:rPr lang="pt-BR" sz="2800" b="1" dirty="0"/>
              <a:t>informação originada de mensagens de comunicação de massa mostra-se invariavelmente positiva em relação ao novo produto. </a:t>
            </a:r>
            <a:endParaRPr lang="pt-BR" sz="2800" b="1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Assim</a:t>
            </a:r>
            <a:r>
              <a:rPr lang="pt-BR" sz="2800" b="1" dirty="0"/>
              <a:t>, o fato de líderes de opinião </a:t>
            </a:r>
            <a:r>
              <a:rPr lang="pt-BR" sz="2800" b="1" dirty="0" smtClean="0"/>
              <a:t>fornecerem </a:t>
            </a:r>
            <a:r>
              <a:rPr lang="pt-BR" sz="2800" b="1" dirty="0"/>
              <a:t>tanto informações positivas como negativas sobre o mesmo produto acaba contribuindo ainda mais </a:t>
            </a:r>
            <a:r>
              <a:rPr lang="pt-BR" sz="2800" b="1" dirty="0" smtClean="0"/>
              <a:t>para a </a:t>
            </a:r>
            <a:r>
              <a:rPr lang="pt-BR" sz="2800" b="1" dirty="0"/>
              <a:t>confiabilidade do processo.</a:t>
            </a:r>
            <a:endParaRPr lang="pt-B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129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3" name="Retângulo 2"/>
          <p:cNvSpPr/>
          <p:nvPr/>
        </p:nvSpPr>
        <p:spPr>
          <a:xfrm>
            <a:off x="251520" y="1484784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A</a:t>
            </a:r>
            <a:r>
              <a:rPr lang="pt-BR" sz="3600" b="1" dirty="0" smtClean="0"/>
              <a:t> </a:t>
            </a:r>
            <a:r>
              <a:rPr lang="pt-BR" sz="3600" b="1" dirty="0"/>
              <a:t>importância da </a:t>
            </a:r>
            <a:r>
              <a:rPr lang="pt-BR" sz="3600" b="1" dirty="0" smtClean="0"/>
              <a:t>opinião dos </a:t>
            </a:r>
            <a:r>
              <a:rPr lang="pt-BR" sz="3600" b="1" dirty="0"/>
              <a:t>grupos de referência</a:t>
            </a:r>
            <a:endParaRPr lang="pt-BR" sz="3600" b="1" dirty="0" smtClean="0"/>
          </a:p>
          <a:p>
            <a:endParaRPr lang="pt-BR" sz="2800" b="1" dirty="0" smtClean="0"/>
          </a:p>
          <a:p>
            <a:r>
              <a:rPr lang="pt-BR" sz="3200" b="1" dirty="0" smtClean="0"/>
              <a:t>E </a:t>
            </a:r>
            <a:r>
              <a:rPr lang="pt-BR" sz="3200" b="1" dirty="0"/>
              <a:t>bastante estudada a influência </a:t>
            </a:r>
            <a:r>
              <a:rPr lang="pt-BR" sz="3200" b="1" dirty="0" smtClean="0"/>
              <a:t>no</a:t>
            </a:r>
          </a:p>
          <a:p>
            <a:r>
              <a:rPr lang="pt-BR" sz="3200" b="1" dirty="0" smtClean="0"/>
              <a:t>comportamento </a:t>
            </a:r>
            <a:r>
              <a:rPr lang="pt-BR" sz="3200" b="1" dirty="0"/>
              <a:t>do consumidor dos chamados grupos de referência. Os grupos de referência, basicamente são formados por amigos e familiares.</a:t>
            </a:r>
            <a:endParaRPr lang="pt-B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453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603448"/>
            <a:ext cx="8435280" cy="2021086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000" dirty="0" smtClean="0">
                <a:solidFill>
                  <a:schemeClr val="bg1"/>
                </a:solidFill>
              </a:rPr>
              <a:t>PENSAR O CONSUMIDOR COMO MULTIPLICADOR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1227774"/>
            <a:ext cx="8060109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9000" dirty="0"/>
          </a:p>
        </p:txBody>
      </p:sp>
      <p:sp>
        <p:nvSpPr>
          <p:cNvPr id="5" name="Retângulo 4"/>
          <p:cNvSpPr/>
          <p:nvPr/>
        </p:nvSpPr>
        <p:spPr>
          <a:xfrm>
            <a:off x="251520" y="2008004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3200" b="1" dirty="0" smtClean="0"/>
          </a:p>
          <a:p>
            <a:r>
              <a:rPr lang="pt-BR" sz="3200" b="1" dirty="0" smtClean="0"/>
              <a:t>Alguns </a:t>
            </a:r>
            <a:r>
              <a:rPr lang="pt-BR" sz="3200" b="1" dirty="0"/>
              <a:t>modelos, por exemplo, que tentam prever o comportamento do consumidor, baseiam-se, essencialmente, em dois fatores: a consequência imaginada pelo consumidor para o seu ato e o que ele acredita que será a opinião dos seus grupos de referências sobre o seu ato.</a:t>
            </a:r>
          </a:p>
        </p:txBody>
      </p:sp>
    </p:spTree>
    <p:extLst>
      <p:ext uri="{BB962C8B-B14F-4D97-AF65-F5344CB8AC3E}">
        <p14:creationId xmlns:p14="http://schemas.microsoft.com/office/powerpoint/2010/main" val="8486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51112" y="397525"/>
            <a:ext cx="11948541" cy="2485863"/>
          </a:xfrm>
        </p:spPr>
        <p:txBody>
          <a:bodyPr>
            <a:normAutofit/>
          </a:bodyPr>
          <a:lstStyle/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MÍDIAS</a:t>
            </a:r>
            <a:endParaRPr lang="pt-BR" sz="9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1640" y="3411415"/>
            <a:ext cx="6400800" cy="1752600"/>
          </a:xfrm>
        </p:spPr>
        <p:txBody>
          <a:bodyPr>
            <a:normAutofit/>
          </a:bodyPr>
          <a:lstStyle/>
          <a:p>
            <a:pPr algn="r">
              <a:lnSpc>
                <a:spcPts val="3300"/>
              </a:lnSpc>
            </a:pP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zuka Gothic Pr6N R" pitchFamily="34" charset="-128"/>
              </a:rPr>
              <a:t>Economia da recomendação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zuka Gothic Pr6N R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3348880" y="1227774"/>
            <a:ext cx="11948541" cy="24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r>
              <a:rPr lang="pt-BR" sz="9000" b="1" i="1" dirty="0" smtClean="0">
                <a:solidFill>
                  <a:schemeClr val="bg1"/>
                </a:solidFill>
              </a:rPr>
              <a:t>SOCIAIS</a:t>
            </a:r>
            <a:endParaRPr lang="pt-BR" sz="9000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932040" y="3232646"/>
            <a:ext cx="4211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889836" y="3194974"/>
            <a:ext cx="88877" cy="88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8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939</Words>
  <Application>Microsoft Office PowerPoint</Application>
  <PresentationFormat>Apresentação na tela (4:3)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MÍDIAS</vt:lpstr>
      <vt:lpstr>MÍDIAS</vt:lpstr>
      <vt:lpstr> PENSAR O CONSUMIDOR COMO MULTIPLICADOR</vt:lpstr>
      <vt:lpstr> PENSAR O CONSUMIDOR COMO MULTIPLICADOR</vt:lpstr>
      <vt:lpstr> PENSAR O CONSUMIDOR COMO MULTIPLICADOR</vt:lpstr>
      <vt:lpstr> PENSAR O CONSUMIDOR COMO MULTIPLICADOR</vt:lpstr>
      <vt:lpstr> PENSAR O CONSUMIDOR COMO MULTIPLICADOR</vt:lpstr>
      <vt:lpstr> PENSAR O CONSUMIDOR COMO MULTIPLICADOR</vt:lpstr>
      <vt:lpstr>MÍDIAS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 A ECONOMIA DA RECOMENDAÇÃO</vt:lpstr>
      <vt:lpstr>MÍDIAS</vt:lpstr>
      <vt:lpstr>MÍDIAS</vt:lpstr>
      <vt:lpstr>MÍDIAS</vt:lpstr>
      <vt:lpstr> MÍDIAS DIGITAIS</vt:lpstr>
      <vt:lpstr> MÍDIAS DIGITAIS</vt:lpstr>
      <vt:lpstr> MÍDIAS DIGITAIS</vt:lpstr>
      <vt:lpstr> MÍDIAS DIGITAIS</vt:lpstr>
      <vt:lpstr> MÍDIAS DIGITAIS</vt:lpstr>
      <vt:lpstr> MÍDIAS DIGITAIS</vt:lpstr>
      <vt:lpstr> MÍDIAS DIGITAIS</vt:lpstr>
      <vt:lpstr> MÍDIAS DIGITAIS</vt:lpstr>
      <vt:lpstr>MÍDIAS</vt:lpstr>
      <vt:lpstr> A IMPORTÂNCIA DAS MÍDIAS DIGITAIS COMO PARTE DA COMUNICAÇÃO DE MARCA</vt:lpstr>
      <vt:lpstr> A IMPORTÂNCIA DAS MÍDIAS DIGITAIS COMO PARTE DA COMUNICAÇÃO DE MARCA</vt:lpstr>
      <vt:lpstr> A IMPORTÂNCIA DAS MÍDIAS DIGITAIS COMO PARTE DA COMUNICAÇÃO DE MARCA</vt:lpstr>
      <vt:lpstr> A IMPORTÂNCIA DAS MÍDIAS DIGITAIS COMO PARTE DA COMUNICAÇÃO DE MARCA</vt:lpstr>
      <vt:lpstr> A IMPORTÂNCIA DAS MÍDIAS DIGITAIS COMO PARTE DA COMUNICAÇÃO DE MARCA</vt:lpstr>
      <vt:lpstr>MÍDIAS</vt:lpstr>
    </vt:vector>
  </TitlesOfParts>
  <Company>Maturi Comunicação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MÍDIAS</dc:title>
  <dc:creator>Joao Paulo Angelim</dc:creator>
  <cp:lastModifiedBy>Maturi2</cp:lastModifiedBy>
  <cp:revision>76</cp:revision>
  <dcterms:created xsi:type="dcterms:W3CDTF">2014-07-22T17:16:32Z</dcterms:created>
  <dcterms:modified xsi:type="dcterms:W3CDTF">2014-07-24T05:01:02Z</dcterms:modified>
</cp:coreProperties>
</file>