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58" r:id="rId3"/>
    <p:sldId id="260" r:id="rId4"/>
    <p:sldId id="261" r:id="rId5"/>
    <p:sldId id="262" r:id="rId6"/>
    <p:sldId id="311" r:id="rId7"/>
    <p:sldId id="328" r:id="rId8"/>
    <p:sldId id="314" r:id="rId9"/>
    <p:sldId id="333" r:id="rId10"/>
    <p:sldId id="315" r:id="rId11"/>
    <p:sldId id="316" r:id="rId12"/>
    <p:sldId id="334" r:id="rId13"/>
    <p:sldId id="335" r:id="rId14"/>
    <p:sldId id="336" r:id="rId15"/>
    <p:sldId id="337" r:id="rId16"/>
    <p:sldId id="338" r:id="rId17"/>
    <p:sldId id="321" r:id="rId18"/>
    <p:sldId id="312" r:id="rId19"/>
    <p:sldId id="263" r:id="rId20"/>
    <p:sldId id="264" r:id="rId21"/>
    <p:sldId id="322" r:id="rId22"/>
    <p:sldId id="265" r:id="rId23"/>
    <p:sldId id="323" r:id="rId24"/>
    <p:sldId id="324" r:id="rId25"/>
    <p:sldId id="326" r:id="rId26"/>
    <p:sldId id="266" r:id="rId27"/>
    <p:sldId id="267" r:id="rId28"/>
    <p:sldId id="329" r:id="rId29"/>
    <p:sldId id="332" r:id="rId30"/>
    <p:sldId id="331" r:id="rId31"/>
    <p:sldId id="33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9D93C7-4EAD-478F-B374-F808333385B3}">
          <p14:sldIdLst>
            <p14:sldId id="256"/>
            <p14:sldId id="258"/>
            <p14:sldId id="260"/>
            <p14:sldId id="261"/>
            <p14:sldId id="262"/>
            <p14:sldId id="311"/>
            <p14:sldId id="328"/>
            <p14:sldId id="314"/>
            <p14:sldId id="333"/>
            <p14:sldId id="315"/>
            <p14:sldId id="316"/>
            <p14:sldId id="334"/>
            <p14:sldId id="335"/>
            <p14:sldId id="336"/>
            <p14:sldId id="337"/>
          </p14:sldIdLst>
        </p14:section>
        <p14:section name="Sección sin título" id="{A492F62F-70D2-4AB4-9DFC-DC8B80FC5049}">
          <p14:sldIdLst>
            <p14:sldId id="338"/>
            <p14:sldId id="321"/>
            <p14:sldId id="312"/>
            <p14:sldId id="263"/>
            <p14:sldId id="264"/>
            <p14:sldId id="322"/>
            <p14:sldId id="265"/>
            <p14:sldId id="323"/>
            <p14:sldId id="324"/>
            <p14:sldId id="326"/>
            <p14:sldId id="266"/>
            <p14:sldId id="267"/>
            <p14:sldId id="329"/>
            <p14:sldId id="332"/>
            <p14:sldId id="331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0992B4-E457-47B5-AC85-22F5C8D33FF6}">
  <a:tblStyle styleId="{CB0992B4-E457-47B5-AC85-22F5C8D33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6074C6-5FAC-4651-B106-266E8A799A6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0577" autoAdjust="0"/>
  </p:normalViewPr>
  <p:slideViewPr>
    <p:cSldViewPr snapToGrid="0">
      <p:cViewPr>
        <p:scale>
          <a:sx n="100" d="100"/>
          <a:sy n="100" d="100"/>
        </p:scale>
        <p:origin x="56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a371246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a371246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>
          <a:extLst>
            <a:ext uri="{FF2B5EF4-FFF2-40B4-BE49-F238E27FC236}">
              <a16:creationId xmlns:a16="http://schemas.microsoft.com/office/drawing/2014/main" id="{029390FF-7B57-1236-8C23-68E7887F0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54dda1946d_6_308:notes">
            <a:extLst>
              <a:ext uri="{FF2B5EF4-FFF2-40B4-BE49-F238E27FC236}">
                <a16:creationId xmlns:a16="http://schemas.microsoft.com/office/drawing/2014/main" id="{139D92DA-40E6-E822-9C65-69F01C03C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54dda1946d_6_308:notes">
            <a:extLst>
              <a:ext uri="{FF2B5EF4-FFF2-40B4-BE49-F238E27FC236}">
                <a16:creationId xmlns:a16="http://schemas.microsoft.com/office/drawing/2014/main" id="{871E3D01-D835-C5D2-9EF7-D8DB1D1FF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19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>
          <a:extLst>
            <a:ext uri="{FF2B5EF4-FFF2-40B4-BE49-F238E27FC236}">
              <a16:creationId xmlns:a16="http://schemas.microsoft.com/office/drawing/2014/main" id="{F864C55D-6407-BC35-9C4E-F61D850C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d5260bdd85_0_256:notes">
            <a:extLst>
              <a:ext uri="{FF2B5EF4-FFF2-40B4-BE49-F238E27FC236}">
                <a16:creationId xmlns:a16="http://schemas.microsoft.com/office/drawing/2014/main" id="{83EBCDBD-6691-C521-BC96-EF5C9E545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d5260bdd85_0_256:notes">
            <a:extLst>
              <a:ext uri="{FF2B5EF4-FFF2-40B4-BE49-F238E27FC236}">
                <a16:creationId xmlns:a16="http://schemas.microsoft.com/office/drawing/2014/main" id="{6F6F4B60-8265-FC37-048D-2D4C5F098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Añadir el enlace al </a:t>
            </a:r>
            <a:r>
              <a:rPr lang="es-ES" dirty="0" err="1"/>
              <a:t>cheat</a:t>
            </a:r>
            <a:r>
              <a:rPr lang="es-ES" dirty="0"/>
              <a:t> </a:t>
            </a:r>
            <a:r>
              <a:rPr lang="es-ES" dirty="0" err="1"/>
              <a:t>sheet</a:t>
            </a:r>
            <a:r>
              <a:rPr lang="es-ES" dirty="0"/>
              <a:t>. Lo mismo para ggplot2.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00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>
          <a:extLst>
            <a:ext uri="{FF2B5EF4-FFF2-40B4-BE49-F238E27FC236}">
              <a16:creationId xmlns:a16="http://schemas.microsoft.com/office/drawing/2014/main" id="{2E7CEDD1-52E6-609A-C006-9B6C88C1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d5260bdd85_0_256:notes">
            <a:extLst>
              <a:ext uri="{FF2B5EF4-FFF2-40B4-BE49-F238E27FC236}">
                <a16:creationId xmlns:a16="http://schemas.microsoft.com/office/drawing/2014/main" id="{207BD347-EF93-8B49-DC4A-4D1D53742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d5260bdd85_0_256:notes">
            <a:extLst>
              <a:ext uri="{FF2B5EF4-FFF2-40B4-BE49-F238E27FC236}">
                <a16:creationId xmlns:a16="http://schemas.microsoft.com/office/drawing/2014/main" id="{327124E8-5EA6-C829-74EB-B8D1700037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4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>
          <a:extLst>
            <a:ext uri="{FF2B5EF4-FFF2-40B4-BE49-F238E27FC236}">
              <a16:creationId xmlns:a16="http://schemas.microsoft.com/office/drawing/2014/main" id="{2EF5C52D-F2D9-6EB1-EACA-1051EDC0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d5260bdd85_0_256:notes">
            <a:extLst>
              <a:ext uri="{FF2B5EF4-FFF2-40B4-BE49-F238E27FC236}">
                <a16:creationId xmlns:a16="http://schemas.microsoft.com/office/drawing/2014/main" id="{63112717-B92E-ED17-D77A-E5EBE9CF3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d5260bdd85_0_256:notes">
            <a:extLst>
              <a:ext uri="{FF2B5EF4-FFF2-40B4-BE49-F238E27FC236}">
                <a16:creationId xmlns:a16="http://schemas.microsoft.com/office/drawing/2014/main" id="{C3F902F0-1B3A-754B-3077-37BC42B0D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35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2a5f8f5c035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2a5f8f5c035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>
          <a:extLst>
            <a:ext uri="{FF2B5EF4-FFF2-40B4-BE49-F238E27FC236}">
              <a16:creationId xmlns:a16="http://schemas.microsoft.com/office/drawing/2014/main" id="{DD76DF47-B21C-995A-37F5-C56FA0FE5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2a5f8f5c035_0_788:notes">
            <a:extLst>
              <a:ext uri="{FF2B5EF4-FFF2-40B4-BE49-F238E27FC236}">
                <a16:creationId xmlns:a16="http://schemas.microsoft.com/office/drawing/2014/main" id="{5DE4F4EB-D848-7AF4-CB23-E3F69F5BE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2a5f8f5c035_0_788:notes">
            <a:extLst>
              <a:ext uri="{FF2B5EF4-FFF2-40B4-BE49-F238E27FC236}">
                <a16:creationId xmlns:a16="http://schemas.microsoft.com/office/drawing/2014/main" id="{621A2880-EB67-C7C2-29C2-E7BF7ED54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2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>
          <a:extLst>
            <a:ext uri="{FF2B5EF4-FFF2-40B4-BE49-F238E27FC236}">
              <a16:creationId xmlns:a16="http://schemas.microsoft.com/office/drawing/2014/main" id="{14993D48-E090-C7A4-E931-F8F1B099C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2a5f8f5c035_0_788:notes">
            <a:extLst>
              <a:ext uri="{FF2B5EF4-FFF2-40B4-BE49-F238E27FC236}">
                <a16:creationId xmlns:a16="http://schemas.microsoft.com/office/drawing/2014/main" id="{92A32BF4-2FB2-0C3F-5469-AEC05735A7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2a5f8f5c035_0_788:notes">
            <a:extLst>
              <a:ext uri="{FF2B5EF4-FFF2-40B4-BE49-F238E27FC236}">
                <a16:creationId xmlns:a16="http://schemas.microsoft.com/office/drawing/2014/main" id="{076F9A74-2B19-8B62-4894-DEAF48027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85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>
          <a:extLst>
            <a:ext uri="{FF2B5EF4-FFF2-40B4-BE49-F238E27FC236}">
              <a16:creationId xmlns:a16="http://schemas.microsoft.com/office/drawing/2014/main" id="{BE815F77-FDF8-1779-ACB4-0387D63A8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2a5f8f5c035_0_788:notes">
            <a:extLst>
              <a:ext uri="{FF2B5EF4-FFF2-40B4-BE49-F238E27FC236}">
                <a16:creationId xmlns:a16="http://schemas.microsoft.com/office/drawing/2014/main" id="{482D3236-460F-7B7E-DFA3-1645D6567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2a5f8f5c035_0_788:notes">
            <a:extLst>
              <a:ext uri="{FF2B5EF4-FFF2-40B4-BE49-F238E27FC236}">
                <a16:creationId xmlns:a16="http://schemas.microsoft.com/office/drawing/2014/main" id="{21E62043-EB46-58DE-7F46-9B89544C2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24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>
          <a:extLst>
            <a:ext uri="{FF2B5EF4-FFF2-40B4-BE49-F238E27FC236}">
              <a16:creationId xmlns:a16="http://schemas.microsoft.com/office/drawing/2014/main" id="{D42EBAB8-42BA-E89C-DB6F-D0339C21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35e18421cc_13_10:notes">
            <a:extLst>
              <a:ext uri="{FF2B5EF4-FFF2-40B4-BE49-F238E27FC236}">
                <a16:creationId xmlns:a16="http://schemas.microsoft.com/office/drawing/2014/main" id="{5A627A4D-5BD0-2649-9BB1-ACF257EDC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35e18421cc_13_10:notes">
            <a:extLst>
              <a:ext uri="{FF2B5EF4-FFF2-40B4-BE49-F238E27FC236}">
                <a16:creationId xmlns:a16="http://schemas.microsoft.com/office/drawing/2014/main" id="{1975BE3B-B3C8-8D1C-0141-78FBCD295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0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El término “entorno” se refiere a que es un sistema planificado y coherente, en lugar de una acumulación de herramientas específicas y poco flexibles.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R es un lenguaje y un entorno.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No es tanto un sistema estadístico (no es Stata) como un entorno o un ambiente en el cual se emplean técnicas estadísticas.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R es un software libre, debido a que cuenta con la libertad que garantiza GNU. (Correrlo con cualquier propósito, estudiar el programa y adaptarlo a sus necesidades, redistribuir copias y mejorar el programa).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Desventajas: por su estructura, R consume mucho recurso de memoria. Si se utilizan datos enormes, el programa es lento y, en el peor de los casos, no podría procesarlos.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>
          <a:extLst>
            <a:ext uri="{FF2B5EF4-FFF2-40B4-BE49-F238E27FC236}">
              <a16:creationId xmlns:a16="http://schemas.microsoft.com/office/drawing/2014/main" id="{474707C3-879E-A931-B8E5-65C9005B6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54dda1946d_6_322:notes">
            <a:extLst>
              <a:ext uri="{FF2B5EF4-FFF2-40B4-BE49-F238E27FC236}">
                <a16:creationId xmlns:a16="http://schemas.microsoft.com/office/drawing/2014/main" id="{E492254D-6E44-C0A5-C1A4-A38DCAE67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54dda1946d_6_322:notes">
            <a:extLst>
              <a:ext uri="{FF2B5EF4-FFF2-40B4-BE49-F238E27FC236}">
                <a16:creationId xmlns:a16="http://schemas.microsoft.com/office/drawing/2014/main" id="{03E4C7DC-03AE-01F1-E31D-4C6C57334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Después de esta diapositiva, vamos a ver la interfaz.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49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>
          <a:extLst>
            <a:ext uri="{FF2B5EF4-FFF2-40B4-BE49-F238E27FC236}">
              <a16:creationId xmlns:a16="http://schemas.microsoft.com/office/drawing/2014/main" id="{B8235679-1B04-0C1F-7545-E3447B47D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54dda1946d_6_308:notes">
            <a:extLst>
              <a:ext uri="{FF2B5EF4-FFF2-40B4-BE49-F238E27FC236}">
                <a16:creationId xmlns:a16="http://schemas.microsoft.com/office/drawing/2014/main" id="{CA3E99B8-096A-7C38-F083-A6D0E770B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54dda1946d_6_308:notes">
            <a:extLst>
              <a:ext uri="{FF2B5EF4-FFF2-40B4-BE49-F238E27FC236}">
                <a16:creationId xmlns:a16="http://schemas.microsoft.com/office/drawing/2014/main" id="{2AB6EF60-B2D8-AC4F-2AD5-3790D5B2F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1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>
          <a:extLst>
            <a:ext uri="{FF2B5EF4-FFF2-40B4-BE49-F238E27FC236}">
              <a16:creationId xmlns:a16="http://schemas.microsoft.com/office/drawing/2014/main" id="{EAD2FAEF-4CBA-23C1-E785-8A7B21087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54dda1946d_6_322:notes">
            <a:extLst>
              <a:ext uri="{FF2B5EF4-FFF2-40B4-BE49-F238E27FC236}">
                <a16:creationId xmlns:a16="http://schemas.microsoft.com/office/drawing/2014/main" id="{AB17178A-D6C1-692C-BE0B-F1740B4F1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54dda1946d_6_322:notes">
            <a:extLst>
              <a:ext uri="{FF2B5EF4-FFF2-40B4-BE49-F238E27FC236}">
                <a16:creationId xmlns:a16="http://schemas.microsoft.com/office/drawing/2014/main" id="{B0BAEBFD-C9F9-3AF6-4CA3-0708BE6892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Escucharán hablar de “arreglos”. Un arreglo (array) es una matriz con varias capaz, pero nosotros no nos preocuparemos por ellas.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8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>
          <a:extLst>
            <a:ext uri="{FF2B5EF4-FFF2-40B4-BE49-F238E27FC236}">
              <a16:creationId xmlns:a16="http://schemas.microsoft.com/office/drawing/2014/main" id="{5BF5E2C3-D288-6B97-C9C8-D2FEEEA6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54dda1946d_6_322:notes">
            <a:extLst>
              <a:ext uri="{FF2B5EF4-FFF2-40B4-BE49-F238E27FC236}">
                <a16:creationId xmlns:a16="http://schemas.microsoft.com/office/drawing/2014/main" id="{180B9A21-FBF6-D269-0A42-4045083E9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54dda1946d_6_322:notes">
            <a:extLst>
              <a:ext uri="{FF2B5EF4-FFF2-40B4-BE49-F238E27FC236}">
                <a16:creationId xmlns:a16="http://schemas.microsoft.com/office/drawing/2014/main" id="{EAB4C350-3654-B882-FF5F-E32E86C53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Escucharán hablar de “arreglos”. Un arreglo (array) es una matriz con varias capaz, pero nosotros no nos preocuparemos por ellas.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Por “</a:t>
            </a:r>
            <a:r>
              <a:rPr lang="es-ES" dirty="0" err="1"/>
              <a:t>double</a:t>
            </a:r>
            <a:r>
              <a:rPr lang="es-ES" dirty="0"/>
              <a:t>” entendemos tipos reales que ocupan 64 bits (mientras que los flotantes ocupan 32 bits).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92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713225" y="1316713"/>
            <a:ext cx="77175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 b="0"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425" y="3350987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179287" y="170548"/>
            <a:ext cx="797563" cy="1051691"/>
            <a:chOff x="-2065687" y="1646185"/>
            <a:chExt cx="717426" cy="946021"/>
          </a:xfrm>
        </p:grpSpPr>
        <p:sp>
          <p:nvSpPr>
            <p:cNvPr id="42" name="Google Shape;42;p2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-79789" y="4272648"/>
            <a:ext cx="9303578" cy="1548182"/>
            <a:chOff x="2149076" y="3978078"/>
            <a:chExt cx="6995171" cy="1172865"/>
          </a:xfrm>
        </p:grpSpPr>
        <p:grpSp>
          <p:nvGrpSpPr>
            <p:cNvPr id="47" name="Google Shape;47;p2"/>
            <p:cNvGrpSpPr/>
            <p:nvPr/>
          </p:nvGrpSpPr>
          <p:grpSpPr>
            <a:xfrm flipH="1">
              <a:off x="4660505" y="3978078"/>
              <a:ext cx="4483742" cy="1165511"/>
              <a:chOff x="3225813" y="2142172"/>
              <a:chExt cx="2920624" cy="759142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5605898" y="2153602"/>
                <a:ext cx="54053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540538" h="661987" extrusionOk="0">
                    <a:moveTo>
                      <a:pt x="0" y="0"/>
                    </a:moveTo>
                    <a:lnTo>
                      <a:pt x="540539" y="234315"/>
                    </a:lnTo>
                    <a:lnTo>
                      <a:pt x="190331" y="66198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25813" y="2271712"/>
                <a:ext cx="764177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505777" extrusionOk="0">
                    <a:moveTo>
                      <a:pt x="0" y="505778"/>
                    </a:moveTo>
                    <a:lnTo>
                      <a:pt x="764178" y="0"/>
                    </a:lnTo>
                    <a:lnTo>
                      <a:pt x="639511" y="32766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989991" y="2271712"/>
                <a:ext cx="262656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62656" h="386715" extrusionOk="0">
                    <a:moveTo>
                      <a:pt x="262656" y="20955"/>
                    </a:moveTo>
                    <a:lnTo>
                      <a:pt x="157023" y="386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147013" y="2212657"/>
                <a:ext cx="415872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15872" h="445770" extrusionOk="0">
                    <a:moveTo>
                      <a:pt x="415872" y="0"/>
                    </a:moveTo>
                    <a:lnTo>
                      <a:pt x="0" y="445770"/>
                    </a:lnTo>
                    <a:lnTo>
                      <a:pt x="105634" y="8001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562886" y="2212657"/>
                <a:ext cx="644269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44269" h="677227" extrusionOk="0">
                    <a:moveTo>
                      <a:pt x="441567" y="294322"/>
                    </a:moveTo>
                    <a:lnTo>
                      <a:pt x="644269" y="677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004453" y="2153602"/>
                <a:ext cx="601445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601445" h="736282" extrusionOk="0">
                    <a:moveTo>
                      <a:pt x="601445" y="0"/>
                    </a:moveTo>
                    <a:lnTo>
                      <a:pt x="202702" y="736282"/>
                    </a:lnTo>
                    <a:lnTo>
                      <a:pt x="0" y="3533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7155" y="2153602"/>
                <a:ext cx="433002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433002" h="736282" extrusionOk="0">
                    <a:moveTo>
                      <a:pt x="433002" y="412432"/>
                    </a:moveTo>
                    <a:lnTo>
                      <a:pt x="398743" y="0"/>
                    </a:lnTo>
                    <a:lnTo>
                      <a:pt x="0" y="73628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25813" y="2271712"/>
                <a:ext cx="764177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505777" extrusionOk="0">
                    <a:moveTo>
                      <a:pt x="764178" y="0"/>
                    </a:moveTo>
                    <a:lnTo>
                      <a:pt x="295013" y="125730"/>
                    </a:lnTo>
                    <a:lnTo>
                      <a:pt x="0" y="5057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865324" y="2271712"/>
                <a:ext cx="281689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81689" h="386715" extrusionOk="0">
                    <a:moveTo>
                      <a:pt x="281689" y="386715"/>
                    </a:moveTo>
                    <a:lnTo>
                      <a:pt x="0" y="327660"/>
                    </a:lnTo>
                    <a:lnTo>
                      <a:pt x="12466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605898" y="2153602"/>
                <a:ext cx="190330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190330" h="661987" extrusionOk="0">
                    <a:moveTo>
                      <a:pt x="190331" y="661988"/>
                    </a:moveTo>
                    <a:lnTo>
                      <a:pt x="0" y="0"/>
                    </a:lnTo>
                    <a:lnTo>
                      <a:pt x="34260" y="41243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47013" y="2212657"/>
                <a:ext cx="415872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15872" h="445770" extrusionOk="0">
                    <a:moveTo>
                      <a:pt x="415872" y="0"/>
                    </a:moveTo>
                    <a:lnTo>
                      <a:pt x="374952" y="345758"/>
                    </a:lnTo>
                    <a:lnTo>
                      <a:pt x="0" y="4457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521965" y="2212657"/>
                <a:ext cx="685190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85190" h="677227" extrusionOk="0">
                    <a:moveTo>
                      <a:pt x="685190" y="677227"/>
                    </a:moveTo>
                    <a:lnTo>
                      <a:pt x="0" y="345758"/>
                    </a:lnTo>
                    <a:lnTo>
                      <a:pt x="409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225813" y="2218372"/>
                <a:ext cx="764177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179069" extrusionOk="0">
                    <a:moveTo>
                      <a:pt x="0" y="0"/>
                    </a:moveTo>
                    <a:lnTo>
                      <a:pt x="764178" y="53340"/>
                    </a:lnTo>
                    <a:lnTo>
                      <a:pt x="295013" y="1790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225813" y="2218372"/>
                <a:ext cx="295012" cy="559117"/>
              </a:xfrm>
              <a:custGeom>
                <a:avLst/>
                <a:gdLst/>
                <a:ahLst/>
                <a:cxnLst/>
                <a:rect l="l" t="t" r="r" b="b"/>
                <a:pathLst>
                  <a:path w="295012" h="559117" extrusionOk="0">
                    <a:moveTo>
                      <a:pt x="0" y="559118"/>
                    </a:moveTo>
                    <a:lnTo>
                      <a:pt x="0" y="0"/>
                    </a:lnTo>
                    <a:lnTo>
                      <a:pt x="295013" y="1790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796229" y="2387917"/>
                <a:ext cx="350208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350208" h="427672" extrusionOk="0">
                    <a:moveTo>
                      <a:pt x="0" y="427673"/>
                    </a:moveTo>
                    <a:lnTo>
                      <a:pt x="350208" y="352425"/>
                    </a:lnTo>
                    <a:lnTo>
                      <a:pt x="35020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78322" y="2260033"/>
                <a:ext cx="23336" cy="23357"/>
              </a:xfrm>
              <a:custGeom>
                <a:avLst/>
                <a:gdLst/>
                <a:ahLst/>
                <a:cxnLst/>
                <a:rect l="l" t="t" r="r" b="b"/>
                <a:pathLst>
                  <a:path w="23336" h="23357" extrusionOk="0">
                    <a:moveTo>
                      <a:pt x="20233" y="3106"/>
                    </a:moveTo>
                    <a:cubicBezTo>
                      <a:pt x="29750" y="15489"/>
                      <a:pt x="15475" y="29776"/>
                      <a:pt x="3104" y="20251"/>
                    </a:cubicBezTo>
                    <a:cubicBezTo>
                      <a:pt x="-6413" y="7869"/>
                      <a:pt x="7862" y="-6419"/>
                      <a:pt x="20233" y="310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509406" y="2386012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854856" y="259080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6545" y="26498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238372" y="22802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550219" y="2203757"/>
                <a:ext cx="23431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23514" extrusionOk="0">
                    <a:moveTo>
                      <a:pt x="23135" y="9852"/>
                    </a:moveTo>
                    <a:cubicBezTo>
                      <a:pt x="25039" y="18425"/>
                      <a:pt x="17425" y="25092"/>
                      <a:pt x="9812" y="23187"/>
                    </a:cubicBezTo>
                    <a:cubicBezTo>
                      <a:pt x="5054" y="22235"/>
                      <a:pt x="1247" y="18425"/>
                      <a:pt x="296" y="13662"/>
                    </a:cubicBezTo>
                    <a:cubicBezTo>
                      <a:pt x="-1608" y="5090"/>
                      <a:pt x="6006" y="-1578"/>
                      <a:pt x="13619" y="327"/>
                    </a:cubicBezTo>
                    <a:cubicBezTo>
                      <a:pt x="18377" y="1280"/>
                      <a:pt x="22184" y="5090"/>
                      <a:pt x="23135" y="985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10545" y="25469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195735" y="28784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93033" y="249555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94478" y="2142172"/>
                <a:ext cx="22839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60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628738" y="255460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784809" y="280416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2149076" y="3985432"/>
              <a:ext cx="2511421" cy="1165511"/>
              <a:chOff x="4510545" y="2142172"/>
              <a:chExt cx="1635892" cy="759142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605898" y="2153602"/>
                <a:ext cx="54053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540538" h="661987" extrusionOk="0">
                    <a:moveTo>
                      <a:pt x="0" y="0"/>
                    </a:moveTo>
                    <a:lnTo>
                      <a:pt x="540539" y="234315"/>
                    </a:lnTo>
                    <a:lnTo>
                      <a:pt x="190331" y="66198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562886" y="2212657"/>
                <a:ext cx="644269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44269" h="677227" extrusionOk="0">
                    <a:moveTo>
                      <a:pt x="441567" y="294322"/>
                    </a:moveTo>
                    <a:lnTo>
                      <a:pt x="644269" y="677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004453" y="2153602"/>
                <a:ext cx="601445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601445" h="736282" extrusionOk="0">
                    <a:moveTo>
                      <a:pt x="601445" y="0"/>
                    </a:moveTo>
                    <a:lnTo>
                      <a:pt x="202702" y="736282"/>
                    </a:lnTo>
                    <a:lnTo>
                      <a:pt x="0" y="3533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207155" y="2153602"/>
                <a:ext cx="433002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433002" h="736282" extrusionOk="0">
                    <a:moveTo>
                      <a:pt x="433002" y="412432"/>
                    </a:moveTo>
                    <a:lnTo>
                      <a:pt x="398743" y="0"/>
                    </a:lnTo>
                    <a:lnTo>
                      <a:pt x="0" y="73628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605898" y="2153602"/>
                <a:ext cx="190330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190330" h="661987" extrusionOk="0">
                    <a:moveTo>
                      <a:pt x="190331" y="661988"/>
                    </a:moveTo>
                    <a:lnTo>
                      <a:pt x="0" y="0"/>
                    </a:lnTo>
                    <a:lnTo>
                      <a:pt x="34260" y="41243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521965" y="2212657"/>
                <a:ext cx="685190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85190" h="677227" extrusionOk="0">
                    <a:moveTo>
                      <a:pt x="685190" y="677227"/>
                    </a:moveTo>
                    <a:lnTo>
                      <a:pt x="0" y="345758"/>
                    </a:lnTo>
                    <a:lnTo>
                      <a:pt x="409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796229" y="2387917"/>
                <a:ext cx="350208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350208" h="427672" extrusionOk="0">
                    <a:moveTo>
                      <a:pt x="0" y="427673"/>
                    </a:moveTo>
                    <a:lnTo>
                      <a:pt x="350208" y="352425"/>
                    </a:lnTo>
                    <a:lnTo>
                      <a:pt x="35020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550219" y="2203757"/>
                <a:ext cx="23431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23514" extrusionOk="0">
                    <a:moveTo>
                      <a:pt x="23135" y="9852"/>
                    </a:moveTo>
                    <a:cubicBezTo>
                      <a:pt x="25039" y="18425"/>
                      <a:pt x="17425" y="25092"/>
                      <a:pt x="9812" y="23187"/>
                    </a:cubicBezTo>
                    <a:cubicBezTo>
                      <a:pt x="5054" y="22235"/>
                      <a:pt x="1247" y="18425"/>
                      <a:pt x="296" y="13662"/>
                    </a:cubicBezTo>
                    <a:cubicBezTo>
                      <a:pt x="-1608" y="5090"/>
                      <a:pt x="6006" y="-1578"/>
                      <a:pt x="13619" y="327"/>
                    </a:cubicBezTo>
                    <a:cubicBezTo>
                      <a:pt x="18377" y="1280"/>
                      <a:pt x="22184" y="5090"/>
                      <a:pt x="23135" y="985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510545" y="25469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195735" y="28784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993033" y="249555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594478" y="2142172"/>
                <a:ext cx="22839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60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628738" y="255460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784809" y="280416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7"/>
          <p:cNvGrpSpPr/>
          <p:nvPr/>
        </p:nvGrpSpPr>
        <p:grpSpPr>
          <a:xfrm flipH="1"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675" name="Google Shape;1675;p27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676" name="Google Shape;1676;p27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27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27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27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27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27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27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27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27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27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27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27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27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27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27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2" name="Google Shape;1702;p27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7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4" name="Google Shape;1704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5" name="Google Shape;1705;p27"/>
          <p:cNvSpPr txBox="1">
            <a:spLocks noGrp="1"/>
          </p:cNvSpPr>
          <p:nvPr>
            <p:ph type="subTitle" idx="1"/>
          </p:nvPr>
        </p:nvSpPr>
        <p:spPr>
          <a:xfrm>
            <a:off x="914375" y="2066027"/>
            <a:ext cx="209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27"/>
          <p:cNvSpPr txBox="1">
            <a:spLocks noGrp="1"/>
          </p:cNvSpPr>
          <p:nvPr>
            <p:ph type="subTitle" idx="2"/>
          </p:nvPr>
        </p:nvSpPr>
        <p:spPr>
          <a:xfrm>
            <a:off x="3523350" y="2066027"/>
            <a:ext cx="209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7" name="Google Shape;1707;p27"/>
          <p:cNvSpPr txBox="1">
            <a:spLocks noGrp="1"/>
          </p:cNvSpPr>
          <p:nvPr>
            <p:ph type="subTitle" idx="3"/>
          </p:nvPr>
        </p:nvSpPr>
        <p:spPr>
          <a:xfrm>
            <a:off x="914375" y="3411706"/>
            <a:ext cx="209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27"/>
          <p:cNvSpPr txBox="1">
            <a:spLocks noGrp="1"/>
          </p:cNvSpPr>
          <p:nvPr>
            <p:ph type="subTitle" idx="4"/>
          </p:nvPr>
        </p:nvSpPr>
        <p:spPr>
          <a:xfrm>
            <a:off x="3523350" y="3411706"/>
            <a:ext cx="209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9" name="Google Shape;1709;p27"/>
          <p:cNvSpPr txBox="1">
            <a:spLocks noGrp="1"/>
          </p:cNvSpPr>
          <p:nvPr>
            <p:ph type="subTitle" idx="5"/>
          </p:nvPr>
        </p:nvSpPr>
        <p:spPr>
          <a:xfrm>
            <a:off x="6132325" y="2066027"/>
            <a:ext cx="209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27"/>
          <p:cNvSpPr txBox="1">
            <a:spLocks noGrp="1"/>
          </p:cNvSpPr>
          <p:nvPr>
            <p:ph type="subTitle" idx="6"/>
          </p:nvPr>
        </p:nvSpPr>
        <p:spPr>
          <a:xfrm>
            <a:off x="6132325" y="3411706"/>
            <a:ext cx="209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1" name="Google Shape;1711;p27"/>
          <p:cNvSpPr txBox="1">
            <a:spLocks noGrp="1"/>
          </p:cNvSpPr>
          <p:nvPr>
            <p:ph type="subTitle" idx="7"/>
          </p:nvPr>
        </p:nvSpPr>
        <p:spPr>
          <a:xfrm>
            <a:off x="915326" y="1656733"/>
            <a:ext cx="209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2" name="Google Shape;1712;p27"/>
          <p:cNvSpPr txBox="1">
            <a:spLocks noGrp="1"/>
          </p:cNvSpPr>
          <p:nvPr>
            <p:ph type="subTitle" idx="8"/>
          </p:nvPr>
        </p:nvSpPr>
        <p:spPr>
          <a:xfrm>
            <a:off x="3524300" y="1656733"/>
            <a:ext cx="209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3" name="Google Shape;1713;p27"/>
          <p:cNvSpPr txBox="1">
            <a:spLocks noGrp="1"/>
          </p:cNvSpPr>
          <p:nvPr>
            <p:ph type="subTitle" idx="9"/>
          </p:nvPr>
        </p:nvSpPr>
        <p:spPr>
          <a:xfrm>
            <a:off x="6133275" y="1656733"/>
            <a:ext cx="209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4" name="Google Shape;1714;p27"/>
          <p:cNvSpPr txBox="1">
            <a:spLocks noGrp="1"/>
          </p:cNvSpPr>
          <p:nvPr>
            <p:ph type="subTitle" idx="13"/>
          </p:nvPr>
        </p:nvSpPr>
        <p:spPr>
          <a:xfrm>
            <a:off x="915326" y="3002388"/>
            <a:ext cx="209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5" name="Google Shape;1715;p27"/>
          <p:cNvSpPr txBox="1">
            <a:spLocks noGrp="1"/>
          </p:cNvSpPr>
          <p:nvPr>
            <p:ph type="subTitle" idx="14"/>
          </p:nvPr>
        </p:nvSpPr>
        <p:spPr>
          <a:xfrm>
            <a:off x="3524300" y="3002388"/>
            <a:ext cx="209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6" name="Google Shape;1716;p27"/>
          <p:cNvSpPr txBox="1">
            <a:spLocks noGrp="1"/>
          </p:cNvSpPr>
          <p:nvPr>
            <p:ph type="subTitle" idx="15"/>
          </p:nvPr>
        </p:nvSpPr>
        <p:spPr>
          <a:xfrm>
            <a:off x="6133275" y="3002388"/>
            <a:ext cx="209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7" name="Google Shape;1717;p27"/>
          <p:cNvGrpSpPr/>
          <p:nvPr/>
        </p:nvGrpSpPr>
        <p:grpSpPr>
          <a:xfrm rot="10800000" flipH="1">
            <a:off x="-777124" y="-669650"/>
            <a:ext cx="2981249" cy="1266398"/>
            <a:chOff x="350304" y="4374911"/>
            <a:chExt cx="2451080" cy="1041189"/>
          </a:xfrm>
        </p:grpSpPr>
        <p:sp>
          <p:nvSpPr>
            <p:cNvPr id="1718" name="Google Shape;1718;p27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7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7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7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7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7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7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7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7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7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7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27"/>
          <p:cNvGrpSpPr/>
          <p:nvPr/>
        </p:nvGrpSpPr>
        <p:grpSpPr>
          <a:xfrm rot="10800000" flipH="1">
            <a:off x="6349801" y="4257300"/>
            <a:ext cx="2981249" cy="1266398"/>
            <a:chOff x="350304" y="4374911"/>
            <a:chExt cx="2451080" cy="1041189"/>
          </a:xfrm>
        </p:grpSpPr>
        <p:sp>
          <p:nvSpPr>
            <p:cNvPr id="1732" name="Google Shape;1732;p27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7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7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7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7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7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7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7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27"/>
          <p:cNvGrpSpPr/>
          <p:nvPr/>
        </p:nvGrpSpPr>
        <p:grpSpPr>
          <a:xfrm flipH="1">
            <a:off x="179259" y="4068253"/>
            <a:ext cx="466614" cy="615292"/>
            <a:chOff x="-2065687" y="1646185"/>
            <a:chExt cx="717426" cy="946021"/>
          </a:xfrm>
        </p:grpSpPr>
        <p:sp>
          <p:nvSpPr>
            <p:cNvPr id="1746" name="Google Shape;1746;p27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" name="Google Shape;1751;p28"/>
          <p:cNvGrpSpPr/>
          <p:nvPr/>
        </p:nvGrpSpPr>
        <p:grpSpPr>
          <a:xfrm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752" name="Google Shape;1752;p28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753" name="Google Shape;1753;p28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28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8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8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8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8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8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8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8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8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8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8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28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9" name="Google Shape;1779;p28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1" name="Google Shape;1781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8"/>
          <p:cNvSpPr txBox="1">
            <a:spLocks noGrp="1"/>
          </p:cNvSpPr>
          <p:nvPr>
            <p:ph type="subTitle" idx="1"/>
          </p:nvPr>
        </p:nvSpPr>
        <p:spPr>
          <a:xfrm>
            <a:off x="720051" y="2066028"/>
            <a:ext cx="2208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3" name="Google Shape;1783;p28"/>
          <p:cNvSpPr txBox="1">
            <a:spLocks noGrp="1"/>
          </p:cNvSpPr>
          <p:nvPr>
            <p:ph type="subTitle" idx="2"/>
          </p:nvPr>
        </p:nvSpPr>
        <p:spPr>
          <a:xfrm>
            <a:off x="3467700" y="2066028"/>
            <a:ext cx="2208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8"/>
          <p:cNvSpPr txBox="1">
            <a:spLocks noGrp="1"/>
          </p:cNvSpPr>
          <p:nvPr>
            <p:ph type="subTitle" idx="3"/>
          </p:nvPr>
        </p:nvSpPr>
        <p:spPr>
          <a:xfrm>
            <a:off x="2093875" y="3397492"/>
            <a:ext cx="2208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28"/>
          <p:cNvSpPr txBox="1">
            <a:spLocks noGrp="1"/>
          </p:cNvSpPr>
          <p:nvPr>
            <p:ph type="subTitle" idx="4"/>
          </p:nvPr>
        </p:nvSpPr>
        <p:spPr>
          <a:xfrm>
            <a:off x="4841525" y="3397492"/>
            <a:ext cx="2208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8"/>
          <p:cNvSpPr txBox="1">
            <a:spLocks noGrp="1"/>
          </p:cNvSpPr>
          <p:nvPr>
            <p:ph type="subTitle" idx="5"/>
          </p:nvPr>
        </p:nvSpPr>
        <p:spPr>
          <a:xfrm>
            <a:off x="6215349" y="2066028"/>
            <a:ext cx="2208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28"/>
          <p:cNvSpPr txBox="1">
            <a:spLocks noGrp="1"/>
          </p:cNvSpPr>
          <p:nvPr>
            <p:ph type="subTitle" idx="6"/>
          </p:nvPr>
        </p:nvSpPr>
        <p:spPr>
          <a:xfrm>
            <a:off x="721052" y="1678058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88" name="Google Shape;1788;p28"/>
          <p:cNvSpPr txBox="1">
            <a:spLocks noGrp="1"/>
          </p:cNvSpPr>
          <p:nvPr>
            <p:ph type="subTitle" idx="7"/>
          </p:nvPr>
        </p:nvSpPr>
        <p:spPr>
          <a:xfrm>
            <a:off x="3468701" y="1678058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89" name="Google Shape;1789;p28"/>
          <p:cNvSpPr txBox="1">
            <a:spLocks noGrp="1"/>
          </p:cNvSpPr>
          <p:nvPr>
            <p:ph type="subTitle" idx="8"/>
          </p:nvPr>
        </p:nvSpPr>
        <p:spPr>
          <a:xfrm>
            <a:off x="6215350" y="1678058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0" name="Google Shape;1790;p28"/>
          <p:cNvSpPr txBox="1">
            <a:spLocks noGrp="1"/>
          </p:cNvSpPr>
          <p:nvPr>
            <p:ph type="subTitle" idx="9"/>
          </p:nvPr>
        </p:nvSpPr>
        <p:spPr>
          <a:xfrm>
            <a:off x="2094876" y="3009498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1" name="Google Shape;1791;p28"/>
          <p:cNvSpPr txBox="1">
            <a:spLocks noGrp="1"/>
          </p:cNvSpPr>
          <p:nvPr>
            <p:ph type="subTitle" idx="13"/>
          </p:nvPr>
        </p:nvSpPr>
        <p:spPr>
          <a:xfrm>
            <a:off x="4842526" y="3009498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92" name="Google Shape;1792;p28"/>
          <p:cNvGrpSpPr/>
          <p:nvPr/>
        </p:nvGrpSpPr>
        <p:grpSpPr>
          <a:xfrm rot="10800000">
            <a:off x="6349801" y="-669650"/>
            <a:ext cx="2981249" cy="1266398"/>
            <a:chOff x="350304" y="4374911"/>
            <a:chExt cx="2451080" cy="1041189"/>
          </a:xfrm>
        </p:grpSpPr>
        <p:sp>
          <p:nvSpPr>
            <p:cNvPr id="1793" name="Google Shape;1793;p28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8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8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8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8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8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8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8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8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8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8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8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8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6" name="Google Shape;1806;p28"/>
          <p:cNvGrpSpPr/>
          <p:nvPr/>
        </p:nvGrpSpPr>
        <p:grpSpPr>
          <a:xfrm rot="10800000">
            <a:off x="-777124" y="4257300"/>
            <a:ext cx="2981249" cy="1266398"/>
            <a:chOff x="350304" y="4374911"/>
            <a:chExt cx="2451080" cy="1041189"/>
          </a:xfrm>
        </p:grpSpPr>
        <p:sp>
          <p:nvSpPr>
            <p:cNvPr id="1807" name="Google Shape;1807;p28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8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8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8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8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8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8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8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8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8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8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8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8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0" name="Google Shape;1820;p28"/>
          <p:cNvGrpSpPr/>
          <p:nvPr/>
        </p:nvGrpSpPr>
        <p:grpSpPr>
          <a:xfrm flipH="1">
            <a:off x="179259" y="4068253"/>
            <a:ext cx="466614" cy="615292"/>
            <a:chOff x="-2065687" y="1646185"/>
            <a:chExt cx="717426" cy="946021"/>
          </a:xfrm>
        </p:grpSpPr>
        <p:sp>
          <p:nvSpPr>
            <p:cNvPr id="1821" name="Google Shape;1821;p28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1" name="Google Shape;1891;p30"/>
          <p:cNvGrpSpPr/>
          <p:nvPr/>
        </p:nvGrpSpPr>
        <p:grpSpPr>
          <a:xfrm>
            <a:off x="-675" y="-586710"/>
            <a:ext cx="9144088" cy="1521675"/>
            <a:chOff x="2149076" y="3978078"/>
            <a:chExt cx="6995171" cy="1172865"/>
          </a:xfrm>
        </p:grpSpPr>
        <p:grpSp>
          <p:nvGrpSpPr>
            <p:cNvPr id="1892" name="Google Shape;1892;p30"/>
            <p:cNvGrpSpPr/>
            <p:nvPr/>
          </p:nvGrpSpPr>
          <p:grpSpPr>
            <a:xfrm flipH="1">
              <a:off x="4660505" y="3978078"/>
              <a:ext cx="4483742" cy="1165511"/>
              <a:chOff x="3225813" y="2142172"/>
              <a:chExt cx="2920624" cy="759142"/>
            </a:xfrm>
          </p:grpSpPr>
          <p:sp>
            <p:nvSpPr>
              <p:cNvPr id="1893" name="Google Shape;1893;p30"/>
              <p:cNvSpPr/>
              <p:nvPr/>
            </p:nvSpPr>
            <p:spPr>
              <a:xfrm>
                <a:off x="5605898" y="2153602"/>
                <a:ext cx="54053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540538" h="661987" extrusionOk="0">
                    <a:moveTo>
                      <a:pt x="0" y="0"/>
                    </a:moveTo>
                    <a:lnTo>
                      <a:pt x="540539" y="234315"/>
                    </a:lnTo>
                    <a:lnTo>
                      <a:pt x="190331" y="66198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3225813" y="2271712"/>
                <a:ext cx="764177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505777" extrusionOk="0">
                    <a:moveTo>
                      <a:pt x="0" y="505778"/>
                    </a:moveTo>
                    <a:lnTo>
                      <a:pt x="764178" y="0"/>
                    </a:lnTo>
                    <a:lnTo>
                      <a:pt x="639511" y="32766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3989991" y="2271712"/>
                <a:ext cx="262656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62656" h="386715" extrusionOk="0">
                    <a:moveTo>
                      <a:pt x="262656" y="20955"/>
                    </a:moveTo>
                    <a:lnTo>
                      <a:pt x="157023" y="386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47013" y="2212657"/>
                <a:ext cx="415872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15872" h="445770" extrusionOk="0">
                    <a:moveTo>
                      <a:pt x="415872" y="0"/>
                    </a:moveTo>
                    <a:lnTo>
                      <a:pt x="0" y="445770"/>
                    </a:lnTo>
                    <a:lnTo>
                      <a:pt x="105634" y="8001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562886" y="2212657"/>
                <a:ext cx="644269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44269" h="677227" extrusionOk="0">
                    <a:moveTo>
                      <a:pt x="441567" y="294322"/>
                    </a:moveTo>
                    <a:lnTo>
                      <a:pt x="644269" y="677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5004453" y="2153602"/>
                <a:ext cx="601445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601445" h="736282" extrusionOk="0">
                    <a:moveTo>
                      <a:pt x="601445" y="0"/>
                    </a:moveTo>
                    <a:lnTo>
                      <a:pt x="202702" y="736282"/>
                    </a:lnTo>
                    <a:lnTo>
                      <a:pt x="0" y="3533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5207155" y="2153602"/>
                <a:ext cx="433002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433002" h="736282" extrusionOk="0">
                    <a:moveTo>
                      <a:pt x="433002" y="412432"/>
                    </a:moveTo>
                    <a:lnTo>
                      <a:pt x="398743" y="0"/>
                    </a:lnTo>
                    <a:lnTo>
                      <a:pt x="0" y="73628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3225813" y="2271712"/>
                <a:ext cx="764177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505777" extrusionOk="0">
                    <a:moveTo>
                      <a:pt x="764178" y="0"/>
                    </a:moveTo>
                    <a:lnTo>
                      <a:pt x="295013" y="125730"/>
                    </a:lnTo>
                    <a:lnTo>
                      <a:pt x="0" y="5057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3865324" y="2271712"/>
                <a:ext cx="281689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81689" h="386715" extrusionOk="0">
                    <a:moveTo>
                      <a:pt x="281689" y="386715"/>
                    </a:moveTo>
                    <a:lnTo>
                      <a:pt x="0" y="327660"/>
                    </a:lnTo>
                    <a:lnTo>
                      <a:pt x="12466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5605898" y="2153602"/>
                <a:ext cx="190330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190330" h="661987" extrusionOk="0">
                    <a:moveTo>
                      <a:pt x="190331" y="661988"/>
                    </a:moveTo>
                    <a:lnTo>
                      <a:pt x="0" y="0"/>
                    </a:lnTo>
                    <a:lnTo>
                      <a:pt x="34260" y="41243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147013" y="2212657"/>
                <a:ext cx="415872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15872" h="445770" extrusionOk="0">
                    <a:moveTo>
                      <a:pt x="415872" y="0"/>
                    </a:moveTo>
                    <a:lnTo>
                      <a:pt x="374952" y="345758"/>
                    </a:lnTo>
                    <a:lnTo>
                      <a:pt x="0" y="4457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521965" y="2212657"/>
                <a:ext cx="685190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85190" h="677227" extrusionOk="0">
                    <a:moveTo>
                      <a:pt x="685190" y="677227"/>
                    </a:moveTo>
                    <a:lnTo>
                      <a:pt x="0" y="345758"/>
                    </a:lnTo>
                    <a:lnTo>
                      <a:pt x="409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3225813" y="2218372"/>
                <a:ext cx="764177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179069" extrusionOk="0">
                    <a:moveTo>
                      <a:pt x="0" y="0"/>
                    </a:moveTo>
                    <a:lnTo>
                      <a:pt x="764178" y="53340"/>
                    </a:lnTo>
                    <a:lnTo>
                      <a:pt x="295013" y="1790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3225813" y="2218372"/>
                <a:ext cx="295012" cy="559117"/>
              </a:xfrm>
              <a:custGeom>
                <a:avLst/>
                <a:gdLst/>
                <a:ahLst/>
                <a:cxnLst/>
                <a:rect l="l" t="t" r="r" b="b"/>
                <a:pathLst>
                  <a:path w="295012" h="559117" extrusionOk="0">
                    <a:moveTo>
                      <a:pt x="0" y="559118"/>
                    </a:moveTo>
                    <a:lnTo>
                      <a:pt x="0" y="0"/>
                    </a:lnTo>
                    <a:lnTo>
                      <a:pt x="295013" y="1790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5796229" y="2387917"/>
                <a:ext cx="350208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350208" h="427672" extrusionOk="0">
                    <a:moveTo>
                      <a:pt x="0" y="427673"/>
                    </a:moveTo>
                    <a:lnTo>
                      <a:pt x="350208" y="352425"/>
                    </a:lnTo>
                    <a:lnTo>
                      <a:pt x="35020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30"/>
              <p:cNvSpPr/>
              <p:nvPr/>
            </p:nvSpPr>
            <p:spPr>
              <a:xfrm>
                <a:off x="3978322" y="2260033"/>
                <a:ext cx="23336" cy="23357"/>
              </a:xfrm>
              <a:custGeom>
                <a:avLst/>
                <a:gdLst/>
                <a:ahLst/>
                <a:cxnLst/>
                <a:rect l="l" t="t" r="r" b="b"/>
                <a:pathLst>
                  <a:path w="23336" h="23357" extrusionOk="0">
                    <a:moveTo>
                      <a:pt x="20233" y="3106"/>
                    </a:moveTo>
                    <a:cubicBezTo>
                      <a:pt x="29750" y="15489"/>
                      <a:pt x="15475" y="29776"/>
                      <a:pt x="3104" y="20251"/>
                    </a:cubicBezTo>
                    <a:cubicBezTo>
                      <a:pt x="-6413" y="7869"/>
                      <a:pt x="7862" y="-6419"/>
                      <a:pt x="20233" y="310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30"/>
              <p:cNvSpPr/>
              <p:nvPr/>
            </p:nvSpPr>
            <p:spPr>
              <a:xfrm>
                <a:off x="3509406" y="2386012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3854856" y="259080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4136545" y="26498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4238372" y="22802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4550219" y="2203757"/>
                <a:ext cx="23431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23514" extrusionOk="0">
                    <a:moveTo>
                      <a:pt x="23135" y="9852"/>
                    </a:moveTo>
                    <a:cubicBezTo>
                      <a:pt x="25039" y="18425"/>
                      <a:pt x="17425" y="25092"/>
                      <a:pt x="9812" y="23187"/>
                    </a:cubicBezTo>
                    <a:cubicBezTo>
                      <a:pt x="5054" y="22235"/>
                      <a:pt x="1247" y="18425"/>
                      <a:pt x="296" y="13662"/>
                    </a:cubicBezTo>
                    <a:cubicBezTo>
                      <a:pt x="-1608" y="5090"/>
                      <a:pt x="6006" y="-1578"/>
                      <a:pt x="13619" y="327"/>
                    </a:cubicBezTo>
                    <a:cubicBezTo>
                      <a:pt x="18377" y="1280"/>
                      <a:pt x="22184" y="5090"/>
                      <a:pt x="23135" y="985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4510545" y="25469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195735" y="28784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4993033" y="249555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5594478" y="2142172"/>
                <a:ext cx="22839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60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5628738" y="255460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5784809" y="280416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0" name="Google Shape;1920;p30"/>
            <p:cNvGrpSpPr/>
            <p:nvPr/>
          </p:nvGrpSpPr>
          <p:grpSpPr>
            <a:xfrm>
              <a:off x="2149076" y="3985432"/>
              <a:ext cx="2511421" cy="1165511"/>
              <a:chOff x="4510545" y="2142172"/>
              <a:chExt cx="1635892" cy="759142"/>
            </a:xfrm>
          </p:grpSpPr>
          <p:sp>
            <p:nvSpPr>
              <p:cNvPr id="1921" name="Google Shape;1921;p30"/>
              <p:cNvSpPr/>
              <p:nvPr/>
            </p:nvSpPr>
            <p:spPr>
              <a:xfrm>
                <a:off x="5605898" y="2153602"/>
                <a:ext cx="54053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540538" h="661987" extrusionOk="0">
                    <a:moveTo>
                      <a:pt x="0" y="0"/>
                    </a:moveTo>
                    <a:lnTo>
                      <a:pt x="540539" y="234315"/>
                    </a:lnTo>
                    <a:lnTo>
                      <a:pt x="190331" y="66198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4562886" y="2212657"/>
                <a:ext cx="644269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44269" h="677227" extrusionOk="0">
                    <a:moveTo>
                      <a:pt x="441567" y="294322"/>
                    </a:moveTo>
                    <a:lnTo>
                      <a:pt x="644269" y="677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004453" y="2153602"/>
                <a:ext cx="601445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601445" h="736282" extrusionOk="0">
                    <a:moveTo>
                      <a:pt x="601445" y="0"/>
                    </a:moveTo>
                    <a:lnTo>
                      <a:pt x="202702" y="736282"/>
                    </a:lnTo>
                    <a:lnTo>
                      <a:pt x="0" y="3533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207155" y="2153602"/>
                <a:ext cx="433002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433002" h="736282" extrusionOk="0">
                    <a:moveTo>
                      <a:pt x="433002" y="412432"/>
                    </a:moveTo>
                    <a:lnTo>
                      <a:pt x="398743" y="0"/>
                    </a:lnTo>
                    <a:lnTo>
                      <a:pt x="0" y="73628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605898" y="2153602"/>
                <a:ext cx="190330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190330" h="661987" extrusionOk="0">
                    <a:moveTo>
                      <a:pt x="190331" y="661988"/>
                    </a:moveTo>
                    <a:lnTo>
                      <a:pt x="0" y="0"/>
                    </a:lnTo>
                    <a:lnTo>
                      <a:pt x="34260" y="41243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30"/>
              <p:cNvSpPr/>
              <p:nvPr/>
            </p:nvSpPr>
            <p:spPr>
              <a:xfrm>
                <a:off x="4521965" y="2212657"/>
                <a:ext cx="685190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85190" h="677227" extrusionOk="0">
                    <a:moveTo>
                      <a:pt x="685190" y="677227"/>
                    </a:moveTo>
                    <a:lnTo>
                      <a:pt x="0" y="345758"/>
                    </a:lnTo>
                    <a:lnTo>
                      <a:pt x="409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30"/>
              <p:cNvSpPr/>
              <p:nvPr/>
            </p:nvSpPr>
            <p:spPr>
              <a:xfrm>
                <a:off x="5796229" y="2387917"/>
                <a:ext cx="350208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350208" h="427672" extrusionOk="0">
                    <a:moveTo>
                      <a:pt x="0" y="427673"/>
                    </a:moveTo>
                    <a:lnTo>
                      <a:pt x="350208" y="352425"/>
                    </a:lnTo>
                    <a:lnTo>
                      <a:pt x="35020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30"/>
              <p:cNvSpPr/>
              <p:nvPr/>
            </p:nvSpPr>
            <p:spPr>
              <a:xfrm>
                <a:off x="4550219" y="2203757"/>
                <a:ext cx="23431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23514" extrusionOk="0">
                    <a:moveTo>
                      <a:pt x="23135" y="9852"/>
                    </a:moveTo>
                    <a:cubicBezTo>
                      <a:pt x="25039" y="18425"/>
                      <a:pt x="17425" y="25092"/>
                      <a:pt x="9812" y="23187"/>
                    </a:cubicBezTo>
                    <a:cubicBezTo>
                      <a:pt x="5054" y="22235"/>
                      <a:pt x="1247" y="18425"/>
                      <a:pt x="296" y="13662"/>
                    </a:cubicBezTo>
                    <a:cubicBezTo>
                      <a:pt x="-1608" y="5090"/>
                      <a:pt x="6006" y="-1578"/>
                      <a:pt x="13619" y="327"/>
                    </a:cubicBezTo>
                    <a:cubicBezTo>
                      <a:pt x="18377" y="1280"/>
                      <a:pt x="22184" y="5090"/>
                      <a:pt x="23135" y="985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30"/>
              <p:cNvSpPr/>
              <p:nvPr/>
            </p:nvSpPr>
            <p:spPr>
              <a:xfrm>
                <a:off x="4510545" y="25469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30"/>
              <p:cNvSpPr/>
              <p:nvPr/>
            </p:nvSpPr>
            <p:spPr>
              <a:xfrm>
                <a:off x="5195735" y="28784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30"/>
              <p:cNvSpPr/>
              <p:nvPr/>
            </p:nvSpPr>
            <p:spPr>
              <a:xfrm>
                <a:off x="4993033" y="249555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30"/>
              <p:cNvSpPr/>
              <p:nvPr/>
            </p:nvSpPr>
            <p:spPr>
              <a:xfrm>
                <a:off x="5594478" y="2142172"/>
                <a:ext cx="22839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60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30"/>
              <p:cNvSpPr/>
              <p:nvPr/>
            </p:nvSpPr>
            <p:spPr>
              <a:xfrm>
                <a:off x="5628738" y="255460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30"/>
              <p:cNvSpPr/>
              <p:nvPr/>
            </p:nvSpPr>
            <p:spPr>
              <a:xfrm>
                <a:off x="5784809" y="280416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35" name="Google Shape;1935;p30"/>
          <p:cNvGrpSpPr/>
          <p:nvPr/>
        </p:nvGrpSpPr>
        <p:grpSpPr>
          <a:xfrm rot="-10490276" flipH="1">
            <a:off x="197184" y="1026926"/>
            <a:ext cx="1032080" cy="1010081"/>
            <a:chOff x="8137945" y="7"/>
            <a:chExt cx="1006063" cy="1013365"/>
          </a:xfrm>
        </p:grpSpPr>
        <p:sp>
          <p:nvSpPr>
            <p:cNvPr id="1936" name="Google Shape;1936;p30"/>
            <p:cNvSpPr/>
            <p:nvPr/>
          </p:nvSpPr>
          <p:spPr>
            <a:xfrm>
              <a:off x="8140071" y="536515"/>
              <a:ext cx="1003917" cy="476857"/>
            </a:xfrm>
            <a:custGeom>
              <a:avLst/>
              <a:gdLst/>
              <a:ahLst/>
              <a:cxnLst/>
              <a:rect l="l" t="t" r="r" b="b"/>
              <a:pathLst>
                <a:path w="449180" h="213359" extrusionOk="0">
                  <a:moveTo>
                    <a:pt x="239817" y="0"/>
                  </a:moveTo>
                  <a:lnTo>
                    <a:pt x="449180" y="21336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8676081" y="7"/>
              <a:ext cx="467926" cy="1013324"/>
            </a:xfrm>
            <a:custGeom>
              <a:avLst/>
              <a:gdLst/>
              <a:ahLst/>
              <a:cxnLst/>
              <a:rect l="l" t="t" r="r" b="b"/>
              <a:pathLst>
                <a:path w="209363" h="453389" extrusionOk="0">
                  <a:moveTo>
                    <a:pt x="0" y="240030"/>
                  </a:moveTo>
                  <a:lnTo>
                    <a:pt x="209364" y="453390"/>
                  </a:lnTo>
                  <a:lnTo>
                    <a:pt x="1046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8137945" y="4265"/>
              <a:ext cx="559385" cy="536465"/>
            </a:xfrm>
            <a:custGeom>
              <a:avLst/>
              <a:gdLst/>
              <a:ahLst/>
              <a:cxnLst/>
              <a:rect l="l" t="t" r="r" b="b"/>
              <a:pathLst>
                <a:path w="250284" h="240029" extrusionOk="0">
                  <a:moveTo>
                    <a:pt x="0" y="240030"/>
                  </a:moveTo>
                  <a:lnTo>
                    <a:pt x="250285" y="0"/>
                  </a:lnTo>
                  <a:lnTo>
                    <a:pt x="239817" y="239078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9" name="Google Shape;1939;p30"/>
          <p:cNvGrpSpPr/>
          <p:nvPr/>
        </p:nvGrpSpPr>
        <p:grpSpPr>
          <a:xfrm rot="309693" flipH="1">
            <a:off x="8027530" y="4156220"/>
            <a:ext cx="809642" cy="792402"/>
            <a:chOff x="8137945" y="7"/>
            <a:chExt cx="1006063" cy="1013365"/>
          </a:xfrm>
        </p:grpSpPr>
        <p:sp>
          <p:nvSpPr>
            <p:cNvPr id="1940" name="Google Shape;1940;p30"/>
            <p:cNvSpPr/>
            <p:nvPr/>
          </p:nvSpPr>
          <p:spPr>
            <a:xfrm>
              <a:off x="8140071" y="536515"/>
              <a:ext cx="1003917" cy="476857"/>
            </a:xfrm>
            <a:custGeom>
              <a:avLst/>
              <a:gdLst/>
              <a:ahLst/>
              <a:cxnLst/>
              <a:rect l="l" t="t" r="r" b="b"/>
              <a:pathLst>
                <a:path w="449180" h="213359" extrusionOk="0">
                  <a:moveTo>
                    <a:pt x="239817" y="0"/>
                  </a:moveTo>
                  <a:lnTo>
                    <a:pt x="449180" y="21336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8676081" y="7"/>
              <a:ext cx="467926" cy="1013324"/>
            </a:xfrm>
            <a:custGeom>
              <a:avLst/>
              <a:gdLst/>
              <a:ahLst/>
              <a:cxnLst/>
              <a:rect l="l" t="t" r="r" b="b"/>
              <a:pathLst>
                <a:path w="209363" h="453389" extrusionOk="0">
                  <a:moveTo>
                    <a:pt x="0" y="240030"/>
                  </a:moveTo>
                  <a:lnTo>
                    <a:pt x="209364" y="453390"/>
                  </a:lnTo>
                  <a:lnTo>
                    <a:pt x="1046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8137945" y="4265"/>
              <a:ext cx="559385" cy="536465"/>
            </a:xfrm>
            <a:custGeom>
              <a:avLst/>
              <a:gdLst/>
              <a:ahLst/>
              <a:cxnLst/>
              <a:rect l="l" t="t" r="r" b="b"/>
              <a:pathLst>
                <a:path w="250284" h="240029" extrusionOk="0">
                  <a:moveTo>
                    <a:pt x="0" y="240030"/>
                  </a:moveTo>
                  <a:lnTo>
                    <a:pt x="250285" y="0"/>
                  </a:lnTo>
                  <a:lnTo>
                    <a:pt x="239817" y="239078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3" name="Google Shape;1943;p30"/>
          <p:cNvSpPr txBox="1">
            <a:spLocks noGrp="1"/>
          </p:cNvSpPr>
          <p:nvPr>
            <p:ph type="title"/>
          </p:nvPr>
        </p:nvSpPr>
        <p:spPr>
          <a:xfrm>
            <a:off x="2347938" y="9349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4" name="Google Shape;1944;p30"/>
          <p:cNvSpPr txBox="1">
            <a:spLocks noGrp="1"/>
          </p:cNvSpPr>
          <p:nvPr>
            <p:ph type="subTitle" idx="1"/>
          </p:nvPr>
        </p:nvSpPr>
        <p:spPr>
          <a:xfrm>
            <a:off x="2347950" y="1866563"/>
            <a:ext cx="44481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5" name="Google Shape;1945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" name="Google Shape;1947;p31"/>
          <p:cNvGrpSpPr/>
          <p:nvPr/>
        </p:nvGrpSpPr>
        <p:grpSpPr>
          <a:xfrm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948" name="Google Shape;1948;p31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949" name="Google Shape;1949;p31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31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31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1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31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31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1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31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31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1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31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31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31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31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31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31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31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31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31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31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31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31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31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31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31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31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5" name="Google Shape;1975;p31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7" name="Google Shape;1977;p31"/>
          <p:cNvGrpSpPr/>
          <p:nvPr/>
        </p:nvGrpSpPr>
        <p:grpSpPr>
          <a:xfrm rot="-10490276" flipH="1">
            <a:off x="197184" y="1026926"/>
            <a:ext cx="1032080" cy="1010081"/>
            <a:chOff x="8137945" y="7"/>
            <a:chExt cx="1006063" cy="1013365"/>
          </a:xfrm>
        </p:grpSpPr>
        <p:sp>
          <p:nvSpPr>
            <p:cNvPr id="1978" name="Google Shape;1978;p31"/>
            <p:cNvSpPr/>
            <p:nvPr/>
          </p:nvSpPr>
          <p:spPr>
            <a:xfrm>
              <a:off x="8140071" y="536515"/>
              <a:ext cx="1003917" cy="476857"/>
            </a:xfrm>
            <a:custGeom>
              <a:avLst/>
              <a:gdLst/>
              <a:ahLst/>
              <a:cxnLst/>
              <a:rect l="l" t="t" r="r" b="b"/>
              <a:pathLst>
                <a:path w="449180" h="213359" extrusionOk="0">
                  <a:moveTo>
                    <a:pt x="239817" y="0"/>
                  </a:moveTo>
                  <a:lnTo>
                    <a:pt x="449180" y="21336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8676081" y="7"/>
              <a:ext cx="467926" cy="1013324"/>
            </a:xfrm>
            <a:custGeom>
              <a:avLst/>
              <a:gdLst/>
              <a:ahLst/>
              <a:cxnLst/>
              <a:rect l="l" t="t" r="r" b="b"/>
              <a:pathLst>
                <a:path w="209363" h="453389" extrusionOk="0">
                  <a:moveTo>
                    <a:pt x="0" y="240030"/>
                  </a:moveTo>
                  <a:lnTo>
                    <a:pt x="209364" y="453390"/>
                  </a:lnTo>
                  <a:lnTo>
                    <a:pt x="1046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8137945" y="4265"/>
              <a:ext cx="559385" cy="536465"/>
            </a:xfrm>
            <a:custGeom>
              <a:avLst/>
              <a:gdLst/>
              <a:ahLst/>
              <a:cxnLst/>
              <a:rect l="l" t="t" r="r" b="b"/>
              <a:pathLst>
                <a:path w="250284" h="240029" extrusionOk="0">
                  <a:moveTo>
                    <a:pt x="0" y="240030"/>
                  </a:moveTo>
                  <a:lnTo>
                    <a:pt x="250285" y="0"/>
                  </a:lnTo>
                  <a:lnTo>
                    <a:pt x="239817" y="239078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1" name="Google Shape;1981;p31"/>
          <p:cNvGrpSpPr/>
          <p:nvPr/>
        </p:nvGrpSpPr>
        <p:grpSpPr>
          <a:xfrm rot="309693" flipH="1">
            <a:off x="8027530" y="4156220"/>
            <a:ext cx="809642" cy="792402"/>
            <a:chOff x="8137945" y="7"/>
            <a:chExt cx="1006063" cy="1013365"/>
          </a:xfrm>
        </p:grpSpPr>
        <p:sp>
          <p:nvSpPr>
            <p:cNvPr id="1982" name="Google Shape;1982;p31"/>
            <p:cNvSpPr/>
            <p:nvPr/>
          </p:nvSpPr>
          <p:spPr>
            <a:xfrm>
              <a:off x="8140071" y="536515"/>
              <a:ext cx="1003917" cy="476857"/>
            </a:xfrm>
            <a:custGeom>
              <a:avLst/>
              <a:gdLst/>
              <a:ahLst/>
              <a:cxnLst/>
              <a:rect l="l" t="t" r="r" b="b"/>
              <a:pathLst>
                <a:path w="449180" h="213359" extrusionOk="0">
                  <a:moveTo>
                    <a:pt x="239817" y="0"/>
                  </a:moveTo>
                  <a:lnTo>
                    <a:pt x="449180" y="21336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8676081" y="7"/>
              <a:ext cx="467926" cy="1013324"/>
            </a:xfrm>
            <a:custGeom>
              <a:avLst/>
              <a:gdLst/>
              <a:ahLst/>
              <a:cxnLst/>
              <a:rect l="l" t="t" r="r" b="b"/>
              <a:pathLst>
                <a:path w="209363" h="453389" extrusionOk="0">
                  <a:moveTo>
                    <a:pt x="0" y="240030"/>
                  </a:moveTo>
                  <a:lnTo>
                    <a:pt x="209364" y="453390"/>
                  </a:lnTo>
                  <a:lnTo>
                    <a:pt x="1046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8137945" y="4265"/>
              <a:ext cx="559385" cy="536465"/>
            </a:xfrm>
            <a:custGeom>
              <a:avLst/>
              <a:gdLst/>
              <a:ahLst/>
              <a:cxnLst/>
              <a:rect l="l" t="t" r="r" b="b"/>
              <a:pathLst>
                <a:path w="250284" h="240029" extrusionOk="0">
                  <a:moveTo>
                    <a:pt x="0" y="240030"/>
                  </a:moveTo>
                  <a:lnTo>
                    <a:pt x="250285" y="0"/>
                  </a:lnTo>
                  <a:lnTo>
                    <a:pt x="239817" y="239078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" name="Google Shape;1986;p32"/>
          <p:cNvGrpSpPr/>
          <p:nvPr/>
        </p:nvGrpSpPr>
        <p:grpSpPr>
          <a:xfrm rot="10800000" flipH="1"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987" name="Google Shape;1987;p32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988" name="Google Shape;1988;p32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4" name="Google Shape;2014;p32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6" name="Google Shape;2016;p32"/>
          <p:cNvGrpSpPr/>
          <p:nvPr/>
        </p:nvGrpSpPr>
        <p:grpSpPr>
          <a:xfrm>
            <a:off x="-675" y="-586710"/>
            <a:ext cx="9144088" cy="1521675"/>
            <a:chOff x="2149076" y="3978078"/>
            <a:chExt cx="6995171" cy="1172865"/>
          </a:xfrm>
        </p:grpSpPr>
        <p:grpSp>
          <p:nvGrpSpPr>
            <p:cNvPr id="2017" name="Google Shape;2017;p32"/>
            <p:cNvGrpSpPr/>
            <p:nvPr/>
          </p:nvGrpSpPr>
          <p:grpSpPr>
            <a:xfrm flipH="1">
              <a:off x="4660505" y="3978078"/>
              <a:ext cx="4483742" cy="1165511"/>
              <a:chOff x="3225813" y="2142172"/>
              <a:chExt cx="2920624" cy="759142"/>
            </a:xfrm>
          </p:grpSpPr>
          <p:sp>
            <p:nvSpPr>
              <p:cNvPr id="2018" name="Google Shape;2018;p32"/>
              <p:cNvSpPr/>
              <p:nvPr/>
            </p:nvSpPr>
            <p:spPr>
              <a:xfrm>
                <a:off x="5605898" y="2153602"/>
                <a:ext cx="54053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540538" h="661987" extrusionOk="0">
                    <a:moveTo>
                      <a:pt x="0" y="0"/>
                    </a:moveTo>
                    <a:lnTo>
                      <a:pt x="540539" y="234315"/>
                    </a:lnTo>
                    <a:lnTo>
                      <a:pt x="190331" y="66198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3225813" y="2271712"/>
                <a:ext cx="764177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505777" extrusionOk="0">
                    <a:moveTo>
                      <a:pt x="0" y="505778"/>
                    </a:moveTo>
                    <a:lnTo>
                      <a:pt x="764178" y="0"/>
                    </a:lnTo>
                    <a:lnTo>
                      <a:pt x="639511" y="32766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3989991" y="2271712"/>
                <a:ext cx="262656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62656" h="386715" extrusionOk="0">
                    <a:moveTo>
                      <a:pt x="262656" y="20955"/>
                    </a:moveTo>
                    <a:lnTo>
                      <a:pt x="157023" y="386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4147013" y="2212657"/>
                <a:ext cx="415872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15872" h="445770" extrusionOk="0">
                    <a:moveTo>
                      <a:pt x="415872" y="0"/>
                    </a:moveTo>
                    <a:lnTo>
                      <a:pt x="0" y="445770"/>
                    </a:lnTo>
                    <a:lnTo>
                      <a:pt x="105634" y="8001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562886" y="2212657"/>
                <a:ext cx="644269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44269" h="677227" extrusionOk="0">
                    <a:moveTo>
                      <a:pt x="441567" y="294322"/>
                    </a:moveTo>
                    <a:lnTo>
                      <a:pt x="644269" y="677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004453" y="2153602"/>
                <a:ext cx="601445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601445" h="736282" extrusionOk="0">
                    <a:moveTo>
                      <a:pt x="601445" y="0"/>
                    </a:moveTo>
                    <a:lnTo>
                      <a:pt x="202702" y="736282"/>
                    </a:lnTo>
                    <a:lnTo>
                      <a:pt x="0" y="3533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207155" y="2153602"/>
                <a:ext cx="433002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433002" h="736282" extrusionOk="0">
                    <a:moveTo>
                      <a:pt x="433002" y="412432"/>
                    </a:moveTo>
                    <a:lnTo>
                      <a:pt x="398743" y="0"/>
                    </a:lnTo>
                    <a:lnTo>
                      <a:pt x="0" y="73628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3225813" y="2271712"/>
                <a:ext cx="764177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505777" extrusionOk="0">
                    <a:moveTo>
                      <a:pt x="764178" y="0"/>
                    </a:moveTo>
                    <a:lnTo>
                      <a:pt x="295013" y="125730"/>
                    </a:lnTo>
                    <a:lnTo>
                      <a:pt x="0" y="5057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3865324" y="2271712"/>
                <a:ext cx="281689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81689" h="386715" extrusionOk="0">
                    <a:moveTo>
                      <a:pt x="281689" y="386715"/>
                    </a:moveTo>
                    <a:lnTo>
                      <a:pt x="0" y="327660"/>
                    </a:lnTo>
                    <a:lnTo>
                      <a:pt x="12466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5605898" y="2153602"/>
                <a:ext cx="190330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190330" h="661987" extrusionOk="0">
                    <a:moveTo>
                      <a:pt x="190331" y="661988"/>
                    </a:moveTo>
                    <a:lnTo>
                      <a:pt x="0" y="0"/>
                    </a:lnTo>
                    <a:lnTo>
                      <a:pt x="34260" y="41243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4147013" y="2212657"/>
                <a:ext cx="415872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15872" h="445770" extrusionOk="0">
                    <a:moveTo>
                      <a:pt x="415872" y="0"/>
                    </a:moveTo>
                    <a:lnTo>
                      <a:pt x="374952" y="345758"/>
                    </a:lnTo>
                    <a:lnTo>
                      <a:pt x="0" y="4457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4521965" y="2212657"/>
                <a:ext cx="685190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85190" h="677227" extrusionOk="0">
                    <a:moveTo>
                      <a:pt x="685190" y="677227"/>
                    </a:moveTo>
                    <a:lnTo>
                      <a:pt x="0" y="345758"/>
                    </a:lnTo>
                    <a:lnTo>
                      <a:pt x="409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3225813" y="2218372"/>
                <a:ext cx="764177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764177" h="179069" extrusionOk="0">
                    <a:moveTo>
                      <a:pt x="0" y="0"/>
                    </a:moveTo>
                    <a:lnTo>
                      <a:pt x="764178" y="53340"/>
                    </a:lnTo>
                    <a:lnTo>
                      <a:pt x="295013" y="1790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3225813" y="2218372"/>
                <a:ext cx="295012" cy="559117"/>
              </a:xfrm>
              <a:custGeom>
                <a:avLst/>
                <a:gdLst/>
                <a:ahLst/>
                <a:cxnLst/>
                <a:rect l="l" t="t" r="r" b="b"/>
                <a:pathLst>
                  <a:path w="295012" h="559117" extrusionOk="0">
                    <a:moveTo>
                      <a:pt x="0" y="559118"/>
                    </a:moveTo>
                    <a:lnTo>
                      <a:pt x="0" y="0"/>
                    </a:lnTo>
                    <a:lnTo>
                      <a:pt x="295013" y="17907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5796229" y="2387917"/>
                <a:ext cx="350208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350208" h="427672" extrusionOk="0">
                    <a:moveTo>
                      <a:pt x="0" y="427673"/>
                    </a:moveTo>
                    <a:lnTo>
                      <a:pt x="350208" y="352425"/>
                    </a:lnTo>
                    <a:lnTo>
                      <a:pt x="35020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3978322" y="2260033"/>
                <a:ext cx="23336" cy="23357"/>
              </a:xfrm>
              <a:custGeom>
                <a:avLst/>
                <a:gdLst/>
                <a:ahLst/>
                <a:cxnLst/>
                <a:rect l="l" t="t" r="r" b="b"/>
                <a:pathLst>
                  <a:path w="23336" h="23357" extrusionOk="0">
                    <a:moveTo>
                      <a:pt x="20233" y="3106"/>
                    </a:moveTo>
                    <a:cubicBezTo>
                      <a:pt x="29750" y="15489"/>
                      <a:pt x="15475" y="29776"/>
                      <a:pt x="3104" y="20251"/>
                    </a:cubicBezTo>
                    <a:cubicBezTo>
                      <a:pt x="-6413" y="7869"/>
                      <a:pt x="7862" y="-6419"/>
                      <a:pt x="20233" y="310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3509406" y="2386012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3854856" y="259080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4136545" y="26498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4238372" y="22802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4550219" y="2203757"/>
                <a:ext cx="23431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23514" extrusionOk="0">
                    <a:moveTo>
                      <a:pt x="23135" y="9852"/>
                    </a:moveTo>
                    <a:cubicBezTo>
                      <a:pt x="25039" y="18425"/>
                      <a:pt x="17425" y="25092"/>
                      <a:pt x="9812" y="23187"/>
                    </a:cubicBezTo>
                    <a:cubicBezTo>
                      <a:pt x="5054" y="22235"/>
                      <a:pt x="1247" y="18425"/>
                      <a:pt x="296" y="13662"/>
                    </a:cubicBezTo>
                    <a:cubicBezTo>
                      <a:pt x="-1608" y="5090"/>
                      <a:pt x="6006" y="-1578"/>
                      <a:pt x="13619" y="327"/>
                    </a:cubicBezTo>
                    <a:cubicBezTo>
                      <a:pt x="18377" y="1280"/>
                      <a:pt x="22184" y="5090"/>
                      <a:pt x="23135" y="985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4510545" y="25469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5195735" y="28784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4993033" y="249555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5594478" y="2142172"/>
                <a:ext cx="22839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60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5628738" y="255460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5784809" y="280416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5" name="Google Shape;2045;p32"/>
            <p:cNvGrpSpPr/>
            <p:nvPr/>
          </p:nvGrpSpPr>
          <p:grpSpPr>
            <a:xfrm>
              <a:off x="2149076" y="3985432"/>
              <a:ext cx="2511421" cy="1165511"/>
              <a:chOff x="4510545" y="2142172"/>
              <a:chExt cx="1635892" cy="759142"/>
            </a:xfrm>
          </p:grpSpPr>
          <p:sp>
            <p:nvSpPr>
              <p:cNvPr id="2046" name="Google Shape;2046;p32"/>
              <p:cNvSpPr/>
              <p:nvPr/>
            </p:nvSpPr>
            <p:spPr>
              <a:xfrm>
                <a:off x="5605898" y="2153602"/>
                <a:ext cx="54053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540538" h="661987" extrusionOk="0">
                    <a:moveTo>
                      <a:pt x="0" y="0"/>
                    </a:moveTo>
                    <a:lnTo>
                      <a:pt x="540539" y="234315"/>
                    </a:lnTo>
                    <a:lnTo>
                      <a:pt x="190331" y="66198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4562886" y="2212657"/>
                <a:ext cx="644269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44269" h="677227" extrusionOk="0">
                    <a:moveTo>
                      <a:pt x="441567" y="294322"/>
                    </a:moveTo>
                    <a:lnTo>
                      <a:pt x="644269" y="677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5004453" y="2153602"/>
                <a:ext cx="601445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601445" h="736282" extrusionOk="0">
                    <a:moveTo>
                      <a:pt x="601445" y="0"/>
                    </a:moveTo>
                    <a:lnTo>
                      <a:pt x="202702" y="736282"/>
                    </a:lnTo>
                    <a:lnTo>
                      <a:pt x="0" y="35337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5207155" y="2153602"/>
                <a:ext cx="433002" cy="736282"/>
              </a:xfrm>
              <a:custGeom>
                <a:avLst/>
                <a:gdLst/>
                <a:ahLst/>
                <a:cxnLst/>
                <a:rect l="l" t="t" r="r" b="b"/>
                <a:pathLst>
                  <a:path w="433002" h="736282" extrusionOk="0">
                    <a:moveTo>
                      <a:pt x="433002" y="412432"/>
                    </a:moveTo>
                    <a:lnTo>
                      <a:pt x="398743" y="0"/>
                    </a:lnTo>
                    <a:lnTo>
                      <a:pt x="0" y="73628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5605898" y="2153602"/>
                <a:ext cx="190330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190330" h="661987" extrusionOk="0">
                    <a:moveTo>
                      <a:pt x="190331" y="661988"/>
                    </a:moveTo>
                    <a:lnTo>
                      <a:pt x="0" y="0"/>
                    </a:lnTo>
                    <a:lnTo>
                      <a:pt x="34260" y="41243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4521965" y="2212657"/>
                <a:ext cx="685190" cy="677227"/>
              </a:xfrm>
              <a:custGeom>
                <a:avLst/>
                <a:gdLst/>
                <a:ahLst/>
                <a:cxnLst/>
                <a:rect l="l" t="t" r="r" b="b"/>
                <a:pathLst>
                  <a:path w="685190" h="677227" extrusionOk="0">
                    <a:moveTo>
                      <a:pt x="685190" y="677227"/>
                    </a:moveTo>
                    <a:lnTo>
                      <a:pt x="0" y="345758"/>
                    </a:lnTo>
                    <a:lnTo>
                      <a:pt x="409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5796229" y="2387917"/>
                <a:ext cx="350208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350208" h="427672" extrusionOk="0">
                    <a:moveTo>
                      <a:pt x="0" y="427673"/>
                    </a:moveTo>
                    <a:lnTo>
                      <a:pt x="350208" y="352425"/>
                    </a:lnTo>
                    <a:lnTo>
                      <a:pt x="35020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4550219" y="2203757"/>
                <a:ext cx="23431" cy="23514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23514" extrusionOk="0">
                    <a:moveTo>
                      <a:pt x="23135" y="9852"/>
                    </a:moveTo>
                    <a:cubicBezTo>
                      <a:pt x="25039" y="18425"/>
                      <a:pt x="17425" y="25092"/>
                      <a:pt x="9812" y="23187"/>
                    </a:cubicBezTo>
                    <a:cubicBezTo>
                      <a:pt x="5054" y="22235"/>
                      <a:pt x="1247" y="18425"/>
                      <a:pt x="296" y="13662"/>
                    </a:cubicBezTo>
                    <a:cubicBezTo>
                      <a:pt x="-1608" y="5090"/>
                      <a:pt x="6006" y="-1578"/>
                      <a:pt x="13619" y="327"/>
                    </a:cubicBezTo>
                    <a:cubicBezTo>
                      <a:pt x="18377" y="1280"/>
                      <a:pt x="22184" y="5090"/>
                      <a:pt x="23135" y="985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4510545" y="254698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195735" y="287845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4993033" y="249555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5594478" y="2142172"/>
                <a:ext cx="22839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60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5628738" y="2554605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2"/>
                      <a:pt x="17727" y="22860"/>
                      <a:pt x="11420" y="22860"/>
                    </a:cubicBezTo>
                    <a:cubicBezTo>
                      <a:pt x="5113" y="22860"/>
                      <a:pt x="0" y="17742"/>
                      <a:pt x="0" y="11430"/>
                    </a:cubicBezTo>
                    <a:cubicBezTo>
                      <a:pt x="0" y="5117"/>
                      <a:pt x="5113" y="0"/>
                      <a:pt x="11420" y="0"/>
                    </a:cubicBezTo>
                    <a:cubicBezTo>
                      <a:pt x="17727" y="0"/>
                      <a:pt x="22840" y="5117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5784809" y="2804160"/>
                <a:ext cx="22839" cy="22859"/>
              </a:xfrm>
              <a:custGeom>
                <a:avLst/>
                <a:gdLst/>
                <a:ahLst/>
                <a:cxnLst/>
                <a:rect l="l" t="t" r="r" b="b"/>
                <a:pathLst>
                  <a:path w="22839" h="22859" extrusionOk="0">
                    <a:moveTo>
                      <a:pt x="22840" y="11430"/>
                    </a:moveTo>
                    <a:cubicBezTo>
                      <a:pt x="22840" y="17743"/>
                      <a:pt x="17727" y="22860"/>
                      <a:pt x="11420" y="22860"/>
                    </a:cubicBezTo>
                    <a:cubicBezTo>
                      <a:pt x="5113" y="22860"/>
                      <a:pt x="0" y="17743"/>
                      <a:pt x="0" y="11430"/>
                    </a:cubicBezTo>
                    <a:cubicBezTo>
                      <a:pt x="0" y="5118"/>
                      <a:pt x="5113" y="0"/>
                      <a:pt x="11420" y="0"/>
                    </a:cubicBezTo>
                    <a:cubicBezTo>
                      <a:pt x="17727" y="0"/>
                      <a:pt x="22840" y="5118"/>
                      <a:pt x="22840" y="1143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60" name="Google Shape;2060;p32"/>
          <p:cNvGrpSpPr/>
          <p:nvPr/>
        </p:nvGrpSpPr>
        <p:grpSpPr>
          <a:xfrm rot="309693" flipH="1">
            <a:off x="8027530" y="4156220"/>
            <a:ext cx="809642" cy="792402"/>
            <a:chOff x="8137945" y="7"/>
            <a:chExt cx="1006063" cy="1013365"/>
          </a:xfrm>
        </p:grpSpPr>
        <p:sp>
          <p:nvSpPr>
            <p:cNvPr id="2061" name="Google Shape;2061;p32"/>
            <p:cNvSpPr/>
            <p:nvPr/>
          </p:nvSpPr>
          <p:spPr>
            <a:xfrm>
              <a:off x="8140071" y="536515"/>
              <a:ext cx="1003917" cy="476857"/>
            </a:xfrm>
            <a:custGeom>
              <a:avLst/>
              <a:gdLst/>
              <a:ahLst/>
              <a:cxnLst/>
              <a:rect l="l" t="t" r="r" b="b"/>
              <a:pathLst>
                <a:path w="449180" h="213359" extrusionOk="0">
                  <a:moveTo>
                    <a:pt x="239817" y="0"/>
                  </a:moveTo>
                  <a:lnTo>
                    <a:pt x="449180" y="21336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8676081" y="7"/>
              <a:ext cx="467926" cy="1013324"/>
            </a:xfrm>
            <a:custGeom>
              <a:avLst/>
              <a:gdLst/>
              <a:ahLst/>
              <a:cxnLst/>
              <a:rect l="l" t="t" r="r" b="b"/>
              <a:pathLst>
                <a:path w="209363" h="453389" extrusionOk="0">
                  <a:moveTo>
                    <a:pt x="0" y="240030"/>
                  </a:moveTo>
                  <a:lnTo>
                    <a:pt x="209364" y="453390"/>
                  </a:lnTo>
                  <a:lnTo>
                    <a:pt x="1046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8137945" y="4265"/>
              <a:ext cx="559385" cy="536465"/>
            </a:xfrm>
            <a:custGeom>
              <a:avLst/>
              <a:gdLst/>
              <a:ahLst/>
              <a:cxnLst/>
              <a:rect l="l" t="t" r="r" b="b"/>
              <a:pathLst>
                <a:path w="250284" h="240029" extrusionOk="0">
                  <a:moveTo>
                    <a:pt x="0" y="240030"/>
                  </a:moveTo>
                  <a:lnTo>
                    <a:pt x="250285" y="0"/>
                  </a:lnTo>
                  <a:lnTo>
                    <a:pt x="239817" y="239078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 flipH="1"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92" name="Google Shape;92;p3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" name="Google Shape;119;p3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917650" y="1832975"/>
            <a:ext cx="4242600" cy="12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2" hasCustomPrompt="1"/>
          </p:nvPr>
        </p:nvSpPr>
        <p:spPr>
          <a:xfrm>
            <a:off x="917650" y="790338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917650" y="3203350"/>
            <a:ext cx="42426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>
            <a:spLocks noGrp="1"/>
          </p:cNvSpPr>
          <p:nvPr>
            <p:ph type="pic" idx="3"/>
          </p:nvPr>
        </p:nvSpPr>
        <p:spPr>
          <a:xfrm>
            <a:off x="5751000" y="0"/>
            <a:ext cx="3393000" cy="515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  <p:grpSp>
        <p:nvGrpSpPr>
          <p:cNvPr id="125" name="Google Shape;125;p3"/>
          <p:cNvGrpSpPr/>
          <p:nvPr/>
        </p:nvGrpSpPr>
        <p:grpSpPr>
          <a:xfrm>
            <a:off x="1" y="3877100"/>
            <a:ext cx="2981249" cy="1266398"/>
            <a:chOff x="350304" y="4374911"/>
            <a:chExt cx="2451080" cy="1041189"/>
          </a:xfrm>
        </p:grpSpPr>
        <p:sp>
          <p:nvSpPr>
            <p:cNvPr id="126" name="Google Shape;126;p3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7"/>
          <p:cNvGrpSpPr/>
          <p:nvPr/>
        </p:nvGrpSpPr>
        <p:grpSpPr>
          <a:xfrm flipH="1"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338" name="Google Shape;338;p7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339" name="Google Shape;339;p7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7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5534700" cy="1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7"/>
          <p:cNvSpPr txBox="1">
            <a:spLocks noGrp="1"/>
          </p:cNvSpPr>
          <p:nvPr>
            <p:ph type="subTitle" idx="1"/>
          </p:nvPr>
        </p:nvSpPr>
        <p:spPr>
          <a:xfrm>
            <a:off x="720000" y="1937600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69" name="Google Shape;369;p7"/>
          <p:cNvGrpSpPr/>
          <p:nvPr/>
        </p:nvGrpSpPr>
        <p:grpSpPr>
          <a:xfrm flipH="1">
            <a:off x="8675253" y="2668161"/>
            <a:ext cx="394441" cy="520122"/>
            <a:chOff x="-2065687" y="1646185"/>
            <a:chExt cx="717426" cy="946021"/>
          </a:xfrm>
        </p:grpSpPr>
        <p:sp>
          <p:nvSpPr>
            <p:cNvPr id="370" name="Google Shape;370;p7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7"/>
          <p:cNvGrpSpPr/>
          <p:nvPr/>
        </p:nvGrpSpPr>
        <p:grpSpPr>
          <a:xfrm>
            <a:off x="-777124" y="4257300"/>
            <a:ext cx="2981249" cy="1266398"/>
            <a:chOff x="350304" y="4374911"/>
            <a:chExt cx="2451080" cy="1041189"/>
          </a:xfrm>
        </p:grpSpPr>
        <p:sp>
          <p:nvSpPr>
            <p:cNvPr id="375" name="Google Shape;375;p7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7"/>
          <p:cNvSpPr>
            <a:spLocks noGrp="1"/>
          </p:cNvSpPr>
          <p:nvPr>
            <p:ph type="pic" idx="2"/>
          </p:nvPr>
        </p:nvSpPr>
        <p:spPr>
          <a:xfrm>
            <a:off x="5699125" y="0"/>
            <a:ext cx="3444900" cy="5143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3"/>
          <p:cNvGrpSpPr/>
          <p:nvPr/>
        </p:nvGrpSpPr>
        <p:grpSpPr>
          <a:xfrm flipH="1"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649" name="Google Shape;649;p13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650" name="Google Shape;650;p13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13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"/>
          </p:nvPr>
        </p:nvSpPr>
        <p:spPr>
          <a:xfrm>
            <a:off x="720000" y="2204772"/>
            <a:ext cx="23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2"/>
          </p:nvPr>
        </p:nvSpPr>
        <p:spPr>
          <a:xfrm>
            <a:off x="3397500" y="2204772"/>
            <a:ext cx="23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3"/>
          </p:nvPr>
        </p:nvSpPr>
        <p:spPr>
          <a:xfrm>
            <a:off x="720000" y="3785550"/>
            <a:ext cx="23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3"/>
          <p:cNvSpPr txBox="1">
            <a:spLocks noGrp="1"/>
          </p:cNvSpPr>
          <p:nvPr>
            <p:ph type="subTitle" idx="4"/>
          </p:nvPr>
        </p:nvSpPr>
        <p:spPr>
          <a:xfrm>
            <a:off x="3397500" y="3785550"/>
            <a:ext cx="23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3"/>
          <p:cNvSpPr txBox="1">
            <a:spLocks noGrp="1"/>
          </p:cNvSpPr>
          <p:nvPr>
            <p:ph type="subTitle" idx="5"/>
          </p:nvPr>
        </p:nvSpPr>
        <p:spPr>
          <a:xfrm>
            <a:off x="6074991" y="2204772"/>
            <a:ext cx="23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13"/>
          <p:cNvSpPr txBox="1">
            <a:spLocks noGrp="1"/>
          </p:cNvSpPr>
          <p:nvPr>
            <p:ph type="subTitle" idx="6"/>
          </p:nvPr>
        </p:nvSpPr>
        <p:spPr>
          <a:xfrm>
            <a:off x="6074991" y="3785550"/>
            <a:ext cx="23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403800"/>
            <a:ext cx="74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6" name="Google Shape;686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983993"/>
            <a:ext cx="74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7" name="Google Shape;687;p13"/>
          <p:cNvSpPr txBox="1">
            <a:spLocks noGrp="1"/>
          </p:cNvSpPr>
          <p:nvPr>
            <p:ph type="title" idx="9" hasCustomPrompt="1"/>
          </p:nvPr>
        </p:nvSpPr>
        <p:spPr>
          <a:xfrm>
            <a:off x="3397500" y="1403800"/>
            <a:ext cx="74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8" name="Google Shape;688;p13"/>
          <p:cNvSpPr txBox="1">
            <a:spLocks noGrp="1"/>
          </p:cNvSpPr>
          <p:nvPr>
            <p:ph type="title" idx="13" hasCustomPrompt="1"/>
          </p:nvPr>
        </p:nvSpPr>
        <p:spPr>
          <a:xfrm>
            <a:off x="3397500" y="2983993"/>
            <a:ext cx="74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9" name="Google Shape;6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074991" y="1403800"/>
            <a:ext cx="74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0" name="Google Shape;6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074991" y="2983993"/>
            <a:ext cx="74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1" name="Google Shape;691;p13"/>
          <p:cNvSpPr txBox="1">
            <a:spLocks noGrp="1"/>
          </p:cNvSpPr>
          <p:nvPr>
            <p:ph type="subTitle" idx="16"/>
          </p:nvPr>
        </p:nvSpPr>
        <p:spPr>
          <a:xfrm>
            <a:off x="720000" y="1868346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7"/>
          </p:nvPr>
        </p:nvSpPr>
        <p:spPr>
          <a:xfrm>
            <a:off x="3397500" y="1868346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subTitle" idx="18"/>
          </p:nvPr>
        </p:nvSpPr>
        <p:spPr>
          <a:xfrm>
            <a:off x="6074991" y="1868346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19"/>
          </p:nvPr>
        </p:nvSpPr>
        <p:spPr>
          <a:xfrm>
            <a:off x="720000" y="3448606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ubTitle" idx="20"/>
          </p:nvPr>
        </p:nvSpPr>
        <p:spPr>
          <a:xfrm>
            <a:off x="3397500" y="3448606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21"/>
          </p:nvPr>
        </p:nvSpPr>
        <p:spPr>
          <a:xfrm>
            <a:off x="6074991" y="3448606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97" name="Google Shape;697;p13"/>
          <p:cNvGrpSpPr/>
          <p:nvPr/>
        </p:nvGrpSpPr>
        <p:grpSpPr>
          <a:xfrm flipH="1">
            <a:off x="8675253" y="2668161"/>
            <a:ext cx="394441" cy="520122"/>
            <a:chOff x="-2065687" y="1646185"/>
            <a:chExt cx="717426" cy="946021"/>
          </a:xfrm>
        </p:grpSpPr>
        <p:sp>
          <p:nvSpPr>
            <p:cNvPr id="698" name="Google Shape;698;p13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13"/>
          <p:cNvGrpSpPr/>
          <p:nvPr/>
        </p:nvGrpSpPr>
        <p:grpSpPr>
          <a:xfrm>
            <a:off x="-777124" y="4257300"/>
            <a:ext cx="2981249" cy="1266398"/>
            <a:chOff x="350304" y="4374911"/>
            <a:chExt cx="2451080" cy="1041189"/>
          </a:xfrm>
        </p:grpSpPr>
        <p:sp>
          <p:nvSpPr>
            <p:cNvPr id="703" name="Google Shape;703;p13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13"/>
          <p:cNvGrpSpPr/>
          <p:nvPr/>
        </p:nvGrpSpPr>
        <p:grpSpPr>
          <a:xfrm>
            <a:off x="6349801" y="-669650"/>
            <a:ext cx="2981249" cy="1266398"/>
            <a:chOff x="350304" y="4374911"/>
            <a:chExt cx="2451080" cy="1041189"/>
          </a:xfrm>
        </p:grpSpPr>
        <p:sp>
          <p:nvSpPr>
            <p:cNvPr id="717" name="Google Shape;717;p13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oogle Shape;1399;p23"/>
          <p:cNvGrpSpPr/>
          <p:nvPr/>
        </p:nvGrpSpPr>
        <p:grpSpPr>
          <a:xfrm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400" name="Google Shape;1400;p23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401" name="Google Shape;1401;p23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7" name="Google Shape;1427;p23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9" name="Google Shape;1429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23"/>
          <p:cNvSpPr txBox="1">
            <a:spLocks noGrp="1"/>
          </p:cNvSpPr>
          <p:nvPr>
            <p:ph type="subTitle" idx="1"/>
          </p:nvPr>
        </p:nvSpPr>
        <p:spPr>
          <a:xfrm>
            <a:off x="5111255" y="2599825"/>
            <a:ext cx="2640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23"/>
          <p:cNvSpPr txBox="1">
            <a:spLocks noGrp="1"/>
          </p:cNvSpPr>
          <p:nvPr>
            <p:ph type="subTitle" idx="2"/>
          </p:nvPr>
        </p:nvSpPr>
        <p:spPr>
          <a:xfrm>
            <a:off x="1392730" y="2599825"/>
            <a:ext cx="2640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3"/>
          </p:nvPr>
        </p:nvSpPr>
        <p:spPr>
          <a:xfrm>
            <a:off x="1392741" y="20409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33" name="Google Shape;1433;p23"/>
          <p:cNvSpPr txBox="1">
            <a:spLocks noGrp="1"/>
          </p:cNvSpPr>
          <p:nvPr>
            <p:ph type="subTitle" idx="4"/>
          </p:nvPr>
        </p:nvSpPr>
        <p:spPr>
          <a:xfrm>
            <a:off x="5111270" y="20409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34" name="Google Shape;1434;p23"/>
          <p:cNvGrpSpPr/>
          <p:nvPr/>
        </p:nvGrpSpPr>
        <p:grpSpPr>
          <a:xfrm>
            <a:off x="-777124" y="4257300"/>
            <a:ext cx="2981249" cy="1266398"/>
            <a:chOff x="350304" y="4374911"/>
            <a:chExt cx="2451080" cy="1041189"/>
          </a:xfrm>
        </p:grpSpPr>
        <p:sp>
          <p:nvSpPr>
            <p:cNvPr id="1435" name="Google Shape;1435;p23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3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3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3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3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>
            <a:off x="6349801" y="-669650"/>
            <a:ext cx="2981249" cy="1266398"/>
            <a:chOff x="350304" y="4374911"/>
            <a:chExt cx="2451080" cy="1041189"/>
          </a:xfrm>
        </p:grpSpPr>
        <p:sp>
          <p:nvSpPr>
            <p:cNvPr id="1449" name="Google Shape;1449;p23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23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Google Shape;1463;p24"/>
          <p:cNvGrpSpPr/>
          <p:nvPr/>
        </p:nvGrpSpPr>
        <p:grpSpPr>
          <a:xfrm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464" name="Google Shape;1464;p24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465" name="Google Shape;1465;p24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4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4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1" name="Google Shape;1491;p24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3" name="Google Shape;1493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24"/>
          <p:cNvSpPr txBox="1">
            <a:spLocks noGrp="1"/>
          </p:cNvSpPr>
          <p:nvPr>
            <p:ph type="subTitle" idx="1"/>
          </p:nvPr>
        </p:nvSpPr>
        <p:spPr>
          <a:xfrm>
            <a:off x="4832039" y="190510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24"/>
          <p:cNvSpPr txBox="1">
            <a:spLocks noGrp="1"/>
          </p:cNvSpPr>
          <p:nvPr>
            <p:ph type="subTitle" idx="2"/>
          </p:nvPr>
        </p:nvSpPr>
        <p:spPr>
          <a:xfrm>
            <a:off x="1057861" y="190510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6" name="Google Shape;1496;p24"/>
          <p:cNvGrpSpPr/>
          <p:nvPr/>
        </p:nvGrpSpPr>
        <p:grpSpPr>
          <a:xfrm>
            <a:off x="100586" y="2668161"/>
            <a:ext cx="394441" cy="520122"/>
            <a:chOff x="-2065687" y="1646185"/>
            <a:chExt cx="717426" cy="946021"/>
          </a:xfrm>
        </p:grpSpPr>
        <p:sp>
          <p:nvSpPr>
            <p:cNvPr id="1497" name="Google Shape;1497;p24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1" name="Google Shape;1501;p24"/>
          <p:cNvGrpSpPr/>
          <p:nvPr/>
        </p:nvGrpSpPr>
        <p:grpSpPr>
          <a:xfrm flipH="1">
            <a:off x="6966155" y="4257300"/>
            <a:ext cx="2981249" cy="1266398"/>
            <a:chOff x="350304" y="4374911"/>
            <a:chExt cx="2451080" cy="1041189"/>
          </a:xfrm>
        </p:grpSpPr>
        <p:sp>
          <p:nvSpPr>
            <p:cNvPr id="1502" name="Google Shape;1502;p24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4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4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4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4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4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4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4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4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4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4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4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4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5" name="Google Shape;1515;p24"/>
          <p:cNvGrpSpPr/>
          <p:nvPr/>
        </p:nvGrpSpPr>
        <p:grpSpPr>
          <a:xfrm flipH="1">
            <a:off x="-160770" y="-669650"/>
            <a:ext cx="2981249" cy="1266398"/>
            <a:chOff x="350304" y="4374911"/>
            <a:chExt cx="2451080" cy="1041189"/>
          </a:xfrm>
        </p:grpSpPr>
        <p:sp>
          <p:nvSpPr>
            <p:cNvPr id="1516" name="Google Shape;1516;p24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4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4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4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4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4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4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4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4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4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4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4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4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24"/>
          <p:cNvGrpSpPr/>
          <p:nvPr/>
        </p:nvGrpSpPr>
        <p:grpSpPr>
          <a:xfrm rot="10800000">
            <a:off x="8606261" y="1536361"/>
            <a:ext cx="394441" cy="520122"/>
            <a:chOff x="-2065687" y="1646185"/>
            <a:chExt cx="717426" cy="946021"/>
          </a:xfrm>
        </p:grpSpPr>
        <p:sp>
          <p:nvSpPr>
            <p:cNvPr id="1530" name="Google Shape;1530;p24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25"/>
          <p:cNvGrpSpPr/>
          <p:nvPr/>
        </p:nvGrpSpPr>
        <p:grpSpPr>
          <a:xfrm flipH="1"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536" name="Google Shape;1536;p25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537" name="Google Shape;1537;p25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3" name="Google Shape;1563;p25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5" name="Google Shape;1565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6" name="Google Shape;1566;p25"/>
          <p:cNvSpPr txBox="1">
            <a:spLocks noGrp="1"/>
          </p:cNvSpPr>
          <p:nvPr>
            <p:ph type="subTitle" idx="1"/>
          </p:nvPr>
        </p:nvSpPr>
        <p:spPr>
          <a:xfrm>
            <a:off x="825403" y="2597913"/>
            <a:ext cx="2242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7" name="Google Shape;1567;p25"/>
          <p:cNvSpPr txBox="1">
            <a:spLocks noGrp="1"/>
          </p:cNvSpPr>
          <p:nvPr>
            <p:ph type="subTitle" idx="2"/>
          </p:nvPr>
        </p:nvSpPr>
        <p:spPr>
          <a:xfrm>
            <a:off x="3450746" y="2597913"/>
            <a:ext cx="2242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8" name="Google Shape;1568;p25"/>
          <p:cNvSpPr txBox="1">
            <a:spLocks noGrp="1"/>
          </p:cNvSpPr>
          <p:nvPr>
            <p:ph type="subTitle" idx="3"/>
          </p:nvPr>
        </p:nvSpPr>
        <p:spPr>
          <a:xfrm>
            <a:off x="6076097" y="2597913"/>
            <a:ext cx="2242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9" name="Google Shape;1569;p25"/>
          <p:cNvSpPr txBox="1">
            <a:spLocks noGrp="1"/>
          </p:cNvSpPr>
          <p:nvPr>
            <p:ph type="subTitle" idx="4"/>
          </p:nvPr>
        </p:nvSpPr>
        <p:spPr>
          <a:xfrm>
            <a:off x="825403" y="2039100"/>
            <a:ext cx="22425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0" name="Google Shape;1570;p25"/>
          <p:cNvSpPr txBox="1">
            <a:spLocks noGrp="1"/>
          </p:cNvSpPr>
          <p:nvPr>
            <p:ph type="subTitle" idx="5"/>
          </p:nvPr>
        </p:nvSpPr>
        <p:spPr>
          <a:xfrm>
            <a:off x="3450750" y="2039100"/>
            <a:ext cx="22425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1" name="Google Shape;1571;p25"/>
          <p:cNvSpPr txBox="1">
            <a:spLocks noGrp="1"/>
          </p:cNvSpPr>
          <p:nvPr>
            <p:ph type="subTitle" idx="6"/>
          </p:nvPr>
        </p:nvSpPr>
        <p:spPr>
          <a:xfrm>
            <a:off x="6076097" y="2039100"/>
            <a:ext cx="22425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72" name="Google Shape;1572;p25"/>
          <p:cNvGrpSpPr/>
          <p:nvPr/>
        </p:nvGrpSpPr>
        <p:grpSpPr>
          <a:xfrm flipH="1">
            <a:off x="6349801" y="4257300"/>
            <a:ext cx="2981249" cy="1266398"/>
            <a:chOff x="350304" y="4374911"/>
            <a:chExt cx="2451080" cy="1041189"/>
          </a:xfrm>
        </p:grpSpPr>
        <p:sp>
          <p:nvSpPr>
            <p:cNvPr id="1573" name="Google Shape;1573;p25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5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5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5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5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5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5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5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5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5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5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5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5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25"/>
          <p:cNvGrpSpPr/>
          <p:nvPr/>
        </p:nvGrpSpPr>
        <p:grpSpPr>
          <a:xfrm flipH="1">
            <a:off x="-777124" y="-669650"/>
            <a:ext cx="2981249" cy="1266398"/>
            <a:chOff x="350304" y="4374911"/>
            <a:chExt cx="2451080" cy="1041189"/>
          </a:xfrm>
        </p:grpSpPr>
        <p:sp>
          <p:nvSpPr>
            <p:cNvPr id="1587" name="Google Shape;1587;p25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5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5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5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5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5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5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5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5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5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5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5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5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1" name="Google Shape;1601;p26"/>
          <p:cNvGrpSpPr/>
          <p:nvPr/>
        </p:nvGrpSpPr>
        <p:grpSpPr>
          <a:xfrm>
            <a:off x="-734" y="726338"/>
            <a:ext cx="9144316" cy="4094951"/>
            <a:chOff x="-734" y="726338"/>
            <a:chExt cx="9144316" cy="4094951"/>
          </a:xfrm>
        </p:grpSpPr>
        <p:grpSp>
          <p:nvGrpSpPr>
            <p:cNvPr id="1602" name="Google Shape;1602;p26"/>
            <p:cNvGrpSpPr/>
            <p:nvPr/>
          </p:nvGrpSpPr>
          <p:grpSpPr>
            <a:xfrm>
              <a:off x="-734" y="726338"/>
              <a:ext cx="9144013" cy="4094951"/>
              <a:chOff x="3542714" y="4065269"/>
              <a:chExt cx="2488573" cy="1114424"/>
            </a:xfrm>
          </p:grpSpPr>
          <p:sp>
            <p:nvSpPr>
              <p:cNvPr id="1603" name="Google Shape;1603;p26"/>
              <p:cNvSpPr/>
              <p:nvPr/>
            </p:nvSpPr>
            <p:spPr>
              <a:xfrm>
                <a:off x="3697833" y="4065269"/>
                <a:ext cx="983057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983057" h="432435" extrusionOk="0">
                    <a:moveTo>
                      <a:pt x="235058" y="0"/>
                    </a:moveTo>
                    <a:lnTo>
                      <a:pt x="0" y="432435"/>
                    </a:lnTo>
                    <a:lnTo>
                      <a:pt x="717547" y="335280"/>
                    </a:lnTo>
                    <a:lnTo>
                      <a:pt x="983058" y="4857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6"/>
              <p:cNvSpPr/>
              <p:nvPr/>
            </p:nvSpPr>
            <p:spPr>
              <a:xfrm>
                <a:off x="4415380" y="4113847"/>
                <a:ext cx="551007" cy="728662"/>
              </a:xfrm>
              <a:custGeom>
                <a:avLst/>
                <a:gdLst/>
                <a:ahLst/>
                <a:cxnLst/>
                <a:rect l="l" t="t" r="r" b="b"/>
                <a:pathLst>
                  <a:path w="551007" h="728662" extrusionOk="0">
                    <a:moveTo>
                      <a:pt x="211267" y="728663"/>
                    </a:moveTo>
                    <a:lnTo>
                      <a:pt x="551007" y="220028"/>
                    </a:lnTo>
                    <a:lnTo>
                      <a:pt x="265511" y="0"/>
                    </a:lnTo>
                    <a:lnTo>
                      <a:pt x="0" y="28670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6"/>
              <p:cNvSpPr/>
              <p:nvPr/>
            </p:nvSpPr>
            <p:spPr>
              <a:xfrm>
                <a:off x="4626647" y="4223384"/>
                <a:ext cx="717546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717546" h="619125" extrusionOk="0">
                    <a:moveTo>
                      <a:pt x="0" y="619125"/>
                    </a:moveTo>
                    <a:lnTo>
                      <a:pt x="717547" y="267653"/>
                    </a:lnTo>
                    <a:lnTo>
                      <a:pt x="630946" y="0"/>
                    </a:lnTo>
                    <a:lnTo>
                      <a:pt x="339740" y="1104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5257593" y="4223384"/>
                <a:ext cx="524361" cy="525780"/>
              </a:xfrm>
              <a:custGeom>
                <a:avLst/>
                <a:gdLst/>
                <a:ahLst/>
                <a:cxnLst/>
                <a:rect l="l" t="t" r="r" b="b"/>
                <a:pathLst>
                  <a:path w="524361" h="525780" extrusionOk="0">
                    <a:moveTo>
                      <a:pt x="86601" y="267653"/>
                    </a:moveTo>
                    <a:lnTo>
                      <a:pt x="524361" y="525780"/>
                    </a:lnTo>
                    <a:lnTo>
                      <a:pt x="428244" y="333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3542714" y="4065269"/>
                <a:ext cx="390177" cy="512445"/>
              </a:xfrm>
              <a:custGeom>
                <a:avLst/>
                <a:gdLst/>
                <a:ahLst/>
                <a:cxnLst/>
                <a:rect l="l" t="t" r="r" b="b"/>
                <a:pathLst>
                  <a:path w="390177" h="512445" extrusionOk="0">
                    <a:moveTo>
                      <a:pt x="155120" y="432435"/>
                    </a:moveTo>
                    <a:lnTo>
                      <a:pt x="0" y="512445"/>
                    </a:lnTo>
                    <a:lnTo>
                      <a:pt x="0" y="33338"/>
                    </a:lnTo>
                    <a:lnTo>
                      <a:pt x="390178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5685837" y="4114800"/>
                <a:ext cx="345450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345450" h="634365" extrusionOk="0">
                    <a:moveTo>
                      <a:pt x="345450" y="460057"/>
                    </a:moveTo>
                    <a:lnTo>
                      <a:pt x="96117" y="634365"/>
                    </a:lnTo>
                    <a:lnTo>
                      <a:pt x="0" y="141922"/>
                    </a:lnTo>
                    <a:lnTo>
                      <a:pt x="34545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956870" y="43281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5775292" y="474249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5337532" y="448437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618082" y="483584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408718" y="43938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3691172" y="449389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4868367" y="4566284"/>
                <a:ext cx="926910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926910" h="453390" extrusionOk="0">
                    <a:moveTo>
                      <a:pt x="651883" y="405765"/>
                    </a:moveTo>
                    <a:lnTo>
                      <a:pt x="926910" y="0"/>
                    </a:lnTo>
                    <a:lnTo>
                      <a:pt x="414921" y="184785"/>
                    </a:lnTo>
                    <a:lnTo>
                      <a:pt x="0" y="4533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26"/>
              <p:cNvSpPr/>
              <p:nvPr/>
            </p:nvSpPr>
            <p:spPr>
              <a:xfrm>
                <a:off x="4688504" y="4451032"/>
                <a:ext cx="594783" cy="568642"/>
              </a:xfrm>
              <a:custGeom>
                <a:avLst/>
                <a:gdLst/>
                <a:ahLst/>
                <a:cxnLst/>
                <a:rect l="l" t="t" r="r" b="b"/>
                <a:pathLst>
                  <a:path w="594783" h="568642" extrusionOk="0">
                    <a:moveTo>
                      <a:pt x="258850" y="0"/>
                    </a:moveTo>
                    <a:lnTo>
                      <a:pt x="0" y="425768"/>
                    </a:lnTo>
                    <a:lnTo>
                      <a:pt x="179862" y="568643"/>
                    </a:lnTo>
                    <a:lnTo>
                      <a:pt x="594783" y="30003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26"/>
              <p:cNvSpPr/>
              <p:nvPr/>
            </p:nvSpPr>
            <p:spPr>
              <a:xfrm>
                <a:off x="3939553" y="4679632"/>
                <a:ext cx="543394" cy="220980"/>
              </a:xfrm>
              <a:custGeom>
                <a:avLst/>
                <a:gdLst/>
                <a:ahLst/>
                <a:cxnLst/>
                <a:rect l="l" t="t" r="r" b="b"/>
                <a:pathLst>
                  <a:path w="543394" h="220980" extrusionOk="0">
                    <a:moveTo>
                      <a:pt x="271221" y="0"/>
                    </a:moveTo>
                    <a:lnTo>
                      <a:pt x="42824" y="53340"/>
                    </a:lnTo>
                    <a:lnTo>
                      <a:pt x="0" y="216218"/>
                    </a:lnTo>
                    <a:lnTo>
                      <a:pt x="543394" y="2209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3542714" y="4718684"/>
                <a:ext cx="439663" cy="461009"/>
              </a:xfrm>
              <a:custGeom>
                <a:avLst/>
                <a:gdLst/>
                <a:ahLst/>
                <a:cxnLst/>
                <a:rect l="l" t="t" r="r" b="b"/>
                <a:pathLst>
                  <a:path w="439663" h="461009" extrusionOk="0">
                    <a:moveTo>
                      <a:pt x="0" y="0"/>
                    </a:moveTo>
                    <a:lnTo>
                      <a:pt x="439664" y="14288"/>
                    </a:lnTo>
                    <a:lnTo>
                      <a:pt x="396839" y="177165"/>
                    </a:lnTo>
                    <a:lnTo>
                      <a:pt x="0" y="46101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6"/>
              <p:cNvSpPr/>
              <p:nvPr/>
            </p:nvSpPr>
            <p:spPr>
              <a:xfrm>
                <a:off x="4476286" y="489394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26"/>
              <p:cNvSpPr/>
              <p:nvPr/>
            </p:nvSpPr>
            <p:spPr>
              <a:xfrm>
                <a:off x="4683746" y="486918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3932891" y="488918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3975716" y="472630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4204113" y="467296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4941644" y="444531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7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5276626" y="4744402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7"/>
                    </a:moveTo>
                    <a:cubicBezTo>
                      <a:pt x="13323" y="10350"/>
                      <a:pt x="10340" y="13335"/>
                      <a:pt x="6661" y="13335"/>
                    </a:cubicBezTo>
                    <a:cubicBezTo>
                      <a:pt x="2982" y="13335"/>
                      <a:pt x="0" y="10350"/>
                      <a:pt x="0" y="6667"/>
                    </a:cubicBezTo>
                    <a:cubicBezTo>
                      <a:pt x="0" y="2985"/>
                      <a:pt x="2982" y="0"/>
                      <a:pt x="6661" y="0"/>
                    </a:cubicBezTo>
                    <a:cubicBezTo>
                      <a:pt x="10340" y="0"/>
                      <a:pt x="13323" y="2985"/>
                      <a:pt x="13323" y="6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6"/>
              <p:cNvSpPr/>
              <p:nvPr/>
            </p:nvSpPr>
            <p:spPr>
              <a:xfrm>
                <a:off x="5788615" y="4556760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2" y="13335"/>
                      <a:pt x="0" y="10350"/>
                      <a:pt x="0" y="6668"/>
                    </a:cubicBezTo>
                    <a:cubicBezTo>
                      <a:pt x="0" y="2985"/>
                      <a:pt x="2982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>
                <a:off x="5513588" y="4966335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4861705" y="5013007"/>
                <a:ext cx="13323" cy="13334"/>
              </a:xfrm>
              <a:custGeom>
                <a:avLst/>
                <a:gdLst/>
                <a:ahLst/>
                <a:cxnLst/>
                <a:rect l="l" t="t" r="r" b="b"/>
                <a:pathLst>
                  <a:path w="13323" h="13334" extrusionOk="0">
                    <a:moveTo>
                      <a:pt x="13323" y="6668"/>
                    </a:moveTo>
                    <a:cubicBezTo>
                      <a:pt x="13323" y="10350"/>
                      <a:pt x="10341" y="13335"/>
                      <a:pt x="6662" y="13335"/>
                    </a:cubicBezTo>
                    <a:cubicBezTo>
                      <a:pt x="2983" y="13335"/>
                      <a:pt x="0" y="10350"/>
                      <a:pt x="0" y="6668"/>
                    </a:cubicBezTo>
                    <a:cubicBezTo>
                      <a:pt x="0" y="2985"/>
                      <a:pt x="2983" y="0"/>
                      <a:pt x="6662" y="0"/>
                    </a:cubicBezTo>
                    <a:cubicBezTo>
                      <a:pt x="10341" y="0"/>
                      <a:pt x="13323" y="2985"/>
                      <a:pt x="13323" y="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2453985" y="2143824"/>
              <a:ext cx="2706928" cy="1652207"/>
            </a:xfrm>
            <a:custGeom>
              <a:avLst/>
              <a:gdLst/>
              <a:ahLst/>
              <a:cxnLst/>
              <a:rect l="l" t="t" r="r" b="b"/>
              <a:pathLst>
                <a:path w="736579" h="449580" extrusionOk="0">
                  <a:moveTo>
                    <a:pt x="736580" y="0"/>
                  </a:moveTo>
                  <a:lnTo>
                    <a:pt x="0" y="228600"/>
                  </a:lnTo>
                  <a:lnTo>
                    <a:pt x="272173" y="449580"/>
                  </a:lnTo>
                  <a:lnTo>
                    <a:pt x="477730" y="42576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7265520" y="2567318"/>
              <a:ext cx="1878061" cy="1778222"/>
            </a:xfrm>
            <a:custGeom>
              <a:avLst/>
              <a:gdLst/>
              <a:ahLst/>
              <a:cxnLst/>
              <a:rect l="l" t="t" r="r" b="b"/>
              <a:pathLst>
                <a:path w="511037" h="483870" extrusionOk="0">
                  <a:moveTo>
                    <a:pt x="275028" y="0"/>
                  </a:moveTo>
                  <a:lnTo>
                    <a:pt x="511038" y="150495"/>
                  </a:lnTo>
                  <a:lnTo>
                    <a:pt x="511038" y="483870"/>
                  </a:lnTo>
                  <a:lnTo>
                    <a:pt x="0" y="4057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1" name="Google Shape;1631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26"/>
          <p:cNvSpPr txBox="1">
            <a:spLocks noGrp="1"/>
          </p:cNvSpPr>
          <p:nvPr>
            <p:ph type="subTitle" idx="1"/>
          </p:nvPr>
        </p:nvSpPr>
        <p:spPr>
          <a:xfrm>
            <a:off x="1754123" y="20625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26"/>
          <p:cNvSpPr txBox="1">
            <a:spLocks noGrp="1"/>
          </p:cNvSpPr>
          <p:nvPr>
            <p:ph type="subTitle" idx="2"/>
          </p:nvPr>
        </p:nvSpPr>
        <p:spPr>
          <a:xfrm>
            <a:off x="5411677" y="20625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4" name="Google Shape;1634;p26"/>
          <p:cNvSpPr txBox="1">
            <a:spLocks noGrp="1"/>
          </p:cNvSpPr>
          <p:nvPr>
            <p:ph type="subTitle" idx="3"/>
          </p:nvPr>
        </p:nvSpPr>
        <p:spPr>
          <a:xfrm>
            <a:off x="1754123" y="340509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26"/>
          <p:cNvSpPr txBox="1">
            <a:spLocks noGrp="1"/>
          </p:cNvSpPr>
          <p:nvPr>
            <p:ph type="subTitle" idx="4"/>
          </p:nvPr>
        </p:nvSpPr>
        <p:spPr>
          <a:xfrm>
            <a:off x="5411677" y="340509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26"/>
          <p:cNvSpPr txBox="1">
            <a:spLocks noGrp="1"/>
          </p:cNvSpPr>
          <p:nvPr>
            <p:ph type="subTitle" idx="5"/>
          </p:nvPr>
        </p:nvSpPr>
        <p:spPr>
          <a:xfrm>
            <a:off x="1754123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7" name="Google Shape;1637;p26"/>
          <p:cNvSpPr txBox="1">
            <a:spLocks noGrp="1"/>
          </p:cNvSpPr>
          <p:nvPr>
            <p:ph type="subTitle" idx="6"/>
          </p:nvPr>
        </p:nvSpPr>
        <p:spPr>
          <a:xfrm>
            <a:off x="1754123" y="298475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8" name="Google Shape;1638;p26"/>
          <p:cNvSpPr txBox="1">
            <a:spLocks noGrp="1"/>
          </p:cNvSpPr>
          <p:nvPr>
            <p:ph type="subTitle" idx="7"/>
          </p:nvPr>
        </p:nvSpPr>
        <p:spPr>
          <a:xfrm>
            <a:off x="5411673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9" name="Google Shape;1639;p26"/>
          <p:cNvSpPr txBox="1">
            <a:spLocks noGrp="1"/>
          </p:cNvSpPr>
          <p:nvPr>
            <p:ph type="subTitle" idx="8"/>
          </p:nvPr>
        </p:nvSpPr>
        <p:spPr>
          <a:xfrm>
            <a:off x="5411673" y="298475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640" name="Google Shape;1640;p26"/>
          <p:cNvGrpSpPr/>
          <p:nvPr/>
        </p:nvGrpSpPr>
        <p:grpSpPr>
          <a:xfrm>
            <a:off x="-777124" y="4257300"/>
            <a:ext cx="2981249" cy="1266398"/>
            <a:chOff x="350304" y="4374911"/>
            <a:chExt cx="2451080" cy="1041189"/>
          </a:xfrm>
        </p:grpSpPr>
        <p:sp>
          <p:nvSpPr>
            <p:cNvPr id="1641" name="Google Shape;1641;p26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6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6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6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6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6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6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6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6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6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6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6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6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4" name="Google Shape;1654;p26"/>
          <p:cNvGrpSpPr/>
          <p:nvPr/>
        </p:nvGrpSpPr>
        <p:grpSpPr>
          <a:xfrm>
            <a:off x="6349801" y="-669650"/>
            <a:ext cx="2981249" cy="1266398"/>
            <a:chOff x="350304" y="4374911"/>
            <a:chExt cx="2451080" cy="1041189"/>
          </a:xfrm>
        </p:grpSpPr>
        <p:sp>
          <p:nvSpPr>
            <p:cNvPr id="1655" name="Google Shape;1655;p26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6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6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6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6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6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6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6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6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6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6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6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8" name="Google Shape;1668;p26"/>
          <p:cNvGrpSpPr/>
          <p:nvPr/>
        </p:nvGrpSpPr>
        <p:grpSpPr>
          <a:xfrm rot="10800000">
            <a:off x="179259" y="170503"/>
            <a:ext cx="466614" cy="615292"/>
            <a:chOff x="-2065687" y="1646185"/>
            <a:chExt cx="717426" cy="946021"/>
          </a:xfrm>
        </p:grpSpPr>
        <p:sp>
          <p:nvSpPr>
            <p:cNvPr id="1669" name="Google Shape;1669;p26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Medium"/>
              <a:buNone/>
              <a:defRPr sz="30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Medium"/>
              <a:buNone/>
              <a:defRPr sz="35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iobarona03/Curso_EDA_2024_I/blob/main/Recursos%20alternativos/M%C3%B3dulo%201/Recurso12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sergiobarona03/Curso_EDA_2024_I/blob/main/Recursos%20alternativos/M%C3%B3dulo%201/Recurso14.pdf" TargetMode="External"/><Relationship Id="rId4" Type="http://schemas.openxmlformats.org/officeDocument/2006/relationships/hyperlink" Target="https://github.com/sergiobarona03/Curso_EDA_2024_I/blob/main/Recursos%20alternativos/M%C3%B3dulo%201/Recurso13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y.rstudio.com/" TargetMode="External"/><Relationship Id="rId5" Type="http://schemas.openxmlformats.org/officeDocument/2006/relationships/hyperlink" Target="https://contributor.r-project.org/slack" TargetMode="External"/><Relationship Id="rId4" Type="http://schemas.openxmlformats.org/officeDocument/2006/relationships/hyperlink" Target="http://www.r-blogger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36"/>
          <p:cNvSpPr txBox="1">
            <a:spLocks noGrp="1"/>
          </p:cNvSpPr>
          <p:nvPr>
            <p:ph type="ctrTitle"/>
          </p:nvPr>
        </p:nvSpPr>
        <p:spPr>
          <a:xfrm>
            <a:off x="616945" y="1471774"/>
            <a:ext cx="752452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Intoducción al Análisis Exploratorio de Datos (EDA) en R</a:t>
            </a:r>
            <a:endParaRPr sz="4800" dirty="0"/>
          </a:p>
        </p:txBody>
      </p:sp>
      <p:sp>
        <p:nvSpPr>
          <p:cNvPr id="2075" name="Google Shape;2075;p36"/>
          <p:cNvSpPr txBox="1">
            <a:spLocks noGrp="1"/>
          </p:cNvSpPr>
          <p:nvPr>
            <p:ph type="subTitle" idx="1"/>
          </p:nvPr>
        </p:nvSpPr>
        <p:spPr>
          <a:xfrm>
            <a:off x="2114805" y="3429874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Sesión 1</a:t>
            </a:r>
            <a:endParaRPr sz="2000" dirty="0"/>
          </a:p>
        </p:txBody>
      </p:sp>
      <p:grpSp>
        <p:nvGrpSpPr>
          <p:cNvPr id="2077" name="Google Shape;2077;p36"/>
          <p:cNvGrpSpPr/>
          <p:nvPr/>
        </p:nvGrpSpPr>
        <p:grpSpPr>
          <a:xfrm rot="-10490276" flipH="1">
            <a:off x="781472" y="3971751"/>
            <a:ext cx="1032080" cy="1010081"/>
            <a:chOff x="8137945" y="7"/>
            <a:chExt cx="1006063" cy="1013365"/>
          </a:xfrm>
        </p:grpSpPr>
        <p:sp>
          <p:nvSpPr>
            <p:cNvPr id="2078" name="Google Shape;2078;p36"/>
            <p:cNvSpPr/>
            <p:nvPr/>
          </p:nvSpPr>
          <p:spPr>
            <a:xfrm>
              <a:off x="8140071" y="536515"/>
              <a:ext cx="1003917" cy="476857"/>
            </a:xfrm>
            <a:custGeom>
              <a:avLst/>
              <a:gdLst/>
              <a:ahLst/>
              <a:cxnLst/>
              <a:rect l="l" t="t" r="r" b="b"/>
              <a:pathLst>
                <a:path w="449180" h="213359" extrusionOk="0">
                  <a:moveTo>
                    <a:pt x="239817" y="0"/>
                  </a:moveTo>
                  <a:lnTo>
                    <a:pt x="449180" y="21336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8676081" y="7"/>
              <a:ext cx="467926" cy="1013324"/>
            </a:xfrm>
            <a:custGeom>
              <a:avLst/>
              <a:gdLst/>
              <a:ahLst/>
              <a:cxnLst/>
              <a:rect l="l" t="t" r="r" b="b"/>
              <a:pathLst>
                <a:path w="209363" h="453389" extrusionOk="0">
                  <a:moveTo>
                    <a:pt x="0" y="240030"/>
                  </a:moveTo>
                  <a:lnTo>
                    <a:pt x="209364" y="453390"/>
                  </a:lnTo>
                  <a:lnTo>
                    <a:pt x="1046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8137945" y="4265"/>
              <a:ext cx="559385" cy="536465"/>
            </a:xfrm>
            <a:custGeom>
              <a:avLst/>
              <a:gdLst/>
              <a:ahLst/>
              <a:cxnLst/>
              <a:rect l="l" t="t" r="r" b="b"/>
              <a:pathLst>
                <a:path w="250284" h="240029" extrusionOk="0">
                  <a:moveTo>
                    <a:pt x="0" y="240030"/>
                  </a:moveTo>
                  <a:lnTo>
                    <a:pt x="250285" y="0"/>
                  </a:lnTo>
                  <a:lnTo>
                    <a:pt x="239817" y="239078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1" name="Google Shape;2081;p36"/>
          <p:cNvGrpSpPr/>
          <p:nvPr/>
        </p:nvGrpSpPr>
        <p:grpSpPr>
          <a:xfrm>
            <a:off x="8258712" y="3923173"/>
            <a:ext cx="797563" cy="1051691"/>
            <a:chOff x="-2065687" y="1646185"/>
            <a:chExt cx="717426" cy="946021"/>
          </a:xfrm>
        </p:grpSpPr>
        <p:sp>
          <p:nvSpPr>
            <p:cNvPr id="2082" name="Google Shape;2082;p36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C4522-972B-7B6F-CFC0-8830C07E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1375"/>
            <a:ext cx="5534700" cy="1214700"/>
          </a:xfrm>
        </p:spPr>
        <p:txBody>
          <a:bodyPr/>
          <a:lstStyle/>
          <a:p>
            <a:r>
              <a:rPr lang="es-ES" dirty="0"/>
              <a:t>Vectores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B79CE-F2A9-158A-BCD6-F19C23FBC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908725"/>
            <a:ext cx="7928700" cy="415250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El operador de asignación &lt;- es usado para asignar un nombre al objeto. Para crear vectores:</a:t>
            </a:r>
            <a:endParaRPr lang="es-ES" b="0" dirty="0">
              <a:ea typeface="Cambria Math" panose="02040503050406030204" pitchFamily="18" charset="0"/>
            </a:endParaRPr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83DA1B9-0B42-C2C6-1B02-E8ADAB3B3D8C}"/>
              </a:ext>
            </a:extLst>
          </p:cNvPr>
          <p:cNvSpPr txBox="1">
            <a:spLocks/>
          </p:cNvSpPr>
          <p:nvPr/>
        </p:nvSpPr>
        <p:spPr>
          <a:xfrm>
            <a:off x="720000" y="1358475"/>
            <a:ext cx="4156801" cy="572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v1 </a:t>
            </a:r>
            <a:r>
              <a:rPr lang="es-ES" dirty="0"/>
              <a:t>&lt;-  c(“a”, “b”, “c”)     # </a:t>
            </a:r>
            <a:r>
              <a:rPr lang="es-ES" dirty="0" err="1"/>
              <a:t>Character</a:t>
            </a:r>
            <a:endParaRPr lang="es-ES" dirty="0"/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v1</a:t>
            </a:r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  <p:sp>
        <p:nvSpPr>
          <p:cNvPr id="7" name="Google Shape;2169;p42">
            <a:extLst>
              <a:ext uri="{FF2B5EF4-FFF2-40B4-BE49-F238E27FC236}">
                <a16:creationId xmlns:a16="http://schemas.microsoft.com/office/drawing/2014/main" id="{6258F52F-2CB1-40DA-5D21-25319B3D883C}"/>
              </a:ext>
            </a:extLst>
          </p:cNvPr>
          <p:cNvSpPr txBox="1">
            <a:spLocks/>
          </p:cNvSpPr>
          <p:nvPr/>
        </p:nvSpPr>
        <p:spPr>
          <a:xfrm>
            <a:off x="797118" y="2781300"/>
            <a:ext cx="4317807" cy="200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Nótese que</a:t>
            </a:r>
          </a:p>
          <a:p>
            <a:pPr>
              <a:spcBef>
                <a:spcPts val="1000"/>
              </a:spcBef>
              <a:buSzPts val="1400"/>
            </a:pPr>
            <a:r>
              <a:rPr lang="es-ES" b="1" dirty="0" err="1"/>
              <a:t>length</a:t>
            </a:r>
            <a:r>
              <a:rPr lang="es-ES" b="1" dirty="0"/>
              <a:t>() </a:t>
            </a:r>
            <a:r>
              <a:rPr lang="es-ES" dirty="0"/>
              <a:t>muestra la longitud del vector</a:t>
            </a:r>
          </a:p>
          <a:p>
            <a:pPr>
              <a:spcBef>
                <a:spcPts val="1000"/>
              </a:spcBef>
              <a:buSzPts val="1400"/>
            </a:pPr>
            <a:r>
              <a:rPr lang="es-ES" b="1" dirty="0" err="1"/>
              <a:t>typeof</a:t>
            </a:r>
            <a:r>
              <a:rPr lang="es-ES" b="1" dirty="0"/>
              <a:t>() </a:t>
            </a:r>
            <a:r>
              <a:rPr lang="es-ES" dirty="0"/>
              <a:t>muestra el tipo del vector</a:t>
            </a:r>
          </a:p>
          <a:p>
            <a:pPr>
              <a:spcBef>
                <a:spcPts val="1000"/>
              </a:spcBef>
              <a:buSzPts val="1400"/>
            </a:pPr>
            <a:r>
              <a:rPr lang="es-ES" b="1" dirty="0" err="1"/>
              <a:t>names</a:t>
            </a:r>
            <a:r>
              <a:rPr lang="es-ES" b="1" dirty="0"/>
              <a:t>() </a:t>
            </a:r>
            <a:r>
              <a:rPr lang="es-ES" dirty="0"/>
              <a:t>permite asignar nombres a los elementos</a:t>
            </a:r>
          </a:p>
          <a:p>
            <a:pPr>
              <a:spcBef>
                <a:spcPts val="1000"/>
              </a:spcBef>
              <a:buSzPts val="1400"/>
            </a:pPr>
            <a:r>
              <a:rPr lang="es-ES" dirty="0"/>
              <a:t>R emplea la ejecución por elementos (</a:t>
            </a:r>
            <a:r>
              <a:rPr lang="es-ES" b="1" dirty="0"/>
              <a:t>Figura 1</a:t>
            </a:r>
            <a:r>
              <a:rPr lang="es-ES" dirty="0"/>
              <a:t>)</a:t>
            </a:r>
          </a:p>
          <a:p>
            <a:pPr>
              <a:spcBef>
                <a:spcPts val="1000"/>
              </a:spcBef>
              <a:buSzPts val="1400"/>
            </a:pPr>
            <a:endParaRPr lang="es-ES" dirty="0"/>
          </a:p>
          <a:p>
            <a:pPr>
              <a:spcBef>
                <a:spcPts val="1000"/>
              </a:spcBef>
              <a:buSzPts val="1400"/>
            </a:pPr>
            <a:endParaRPr lang="es-ES" dirty="0"/>
          </a:p>
          <a:p>
            <a:pPr>
              <a:spcBef>
                <a:spcPts val="1000"/>
              </a:spcBef>
              <a:buSzPts val="1400"/>
            </a:pPr>
            <a:endParaRPr lang="es-ES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840C359-5B3D-6191-77A0-37592BA30AE3}"/>
              </a:ext>
            </a:extLst>
          </p:cNvPr>
          <p:cNvSpPr txBox="1">
            <a:spLocks/>
          </p:cNvSpPr>
          <p:nvPr/>
        </p:nvSpPr>
        <p:spPr>
          <a:xfrm>
            <a:off x="720000" y="1966325"/>
            <a:ext cx="4317807" cy="4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Para seleccionar el elemento i del vector:</a:t>
            </a:r>
            <a:endParaRPr lang="es-ES" dirty="0">
              <a:ea typeface="Cambria Math" panose="02040503050406030204" pitchFamily="18" charset="0"/>
            </a:endParaRPr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B0990A7-1753-B7DA-38A6-1624D1EF7A9A}"/>
              </a:ext>
            </a:extLst>
          </p:cNvPr>
          <p:cNvSpPr txBox="1">
            <a:spLocks/>
          </p:cNvSpPr>
          <p:nvPr/>
        </p:nvSpPr>
        <p:spPr>
          <a:xfrm>
            <a:off x="797119" y="2295013"/>
            <a:ext cx="4079682" cy="572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v1[3]</a:t>
            </a:r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c</a:t>
            </a:r>
            <a:endParaRPr lang="es-ES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800E042-13B9-3A30-757B-75FAE788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3720"/>
              </p:ext>
            </p:extLst>
          </p:nvPr>
        </p:nvGraphicFramePr>
        <p:xfrm>
          <a:off x="6084595" y="1635745"/>
          <a:ext cx="178132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178132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9A3358D-986B-1BBF-9F20-A15C435D7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63989"/>
              </p:ext>
            </p:extLst>
          </p:nvPr>
        </p:nvGraphicFramePr>
        <p:xfrm>
          <a:off x="6510453" y="1635745"/>
          <a:ext cx="178132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178132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87ED0E6A-2BBC-BC7C-5F03-11FE24407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12827"/>
              </p:ext>
            </p:extLst>
          </p:nvPr>
        </p:nvGraphicFramePr>
        <p:xfrm>
          <a:off x="6986382" y="1635745"/>
          <a:ext cx="319569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319569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9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16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1505EB31-40FF-8D9D-0137-0E18602E9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13317"/>
              </p:ext>
            </p:extLst>
          </p:nvPr>
        </p:nvGraphicFramePr>
        <p:xfrm>
          <a:off x="5731825" y="2867863"/>
          <a:ext cx="178132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178132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C1280CEA-BDBA-903B-415F-5BC277B6A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76167"/>
              </p:ext>
            </p:extLst>
          </p:nvPr>
        </p:nvGraphicFramePr>
        <p:xfrm>
          <a:off x="6165634" y="2867863"/>
          <a:ext cx="178132" cy="48768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178132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B9D2F6A2-ACC2-AA2E-2E34-0DC64DB23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23869"/>
              </p:ext>
            </p:extLst>
          </p:nvPr>
        </p:nvGraphicFramePr>
        <p:xfrm>
          <a:off x="6572190" y="2867863"/>
          <a:ext cx="178132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178132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EB2C21BB-D4DF-7977-5C75-D419DCE16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34560"/>
              </p:ext>
            </p:extLst>
          </p:nvPr>
        </p:nvGraphicFramePr>
        <p:xfrm>
          <a:off x="7016009" y="2893813"/>
          <a:ext cx="221200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221200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EE6F00AA-A04D-8240-8E41-A48EA1BF1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7749"/>
              </p:ext>
            </p:extLst>
          </p:nvPr>
        </p:nvGraphicFramePr>
        <p:xfrm>
          <a:off x="7494919" y="2885862"/>
          <a:ext cx="236149" cy="9753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236149">
                  <a:extLst>
                    <a:ext uri="{9D8B030D-6E8A-4147-A177-3AD203B41FA5}">
                      <a16:colId xmlns:a16="http://schemas.microsoft.com/office/drawing/2014/main" val="602898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6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5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4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Garamond" panose="02020404030301010803" pitchFamily="18" charset="0"/>
                        </a:rPr>
                        <a:t>8</a:t>
                      </a:r>
                    </a:p>
                  </a:txBody>
                  <a:tcPr marL="45720" marR="45720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55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F7B0C94-5FB7-ECDF-4A8E-870A3150EEDE}"/>
                  </a:ext>
                </a:extLst>
              </p:cNvPr>
              <p:cNvSpPr txBox="1"/>
              <p:nvPr/>
            </p:nvSpPr>
            <p:spPr>
              <a:xfrm>
                <a:off x="6287055" y="2015703"/>
                <a:ext cx="1827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E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F7B0C94-5FB7-ECDF-4A8E-870A3150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055" y="2015703"/>
                <a:ext cx="182742" cy="215444"/>
              </a:xfrm>
              <a:prstGeom prst="rect">
                <a:avLst/>
              </a:prstGeom>
              <a:blipFill>
                <a:blip r:embed="rId2"/>
                <a:stretch>
                  <a:fillRect l="-10000" r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A10C9CD-6665-A64D-EB48-0D1B2A853B28}"/>
                  </a:ext>
                </a:extLst>
              </p:cNvPr>
              <p:cNvSpPr txBox="1"/>
              <p:nvPr/>
            </p:nvSpPr>
            <p:spPr>
              <a:xfrm>
                <a:off x="5954602" y="3268563"/>
                <a:ext cx="1827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E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A10C9CD-6665-A64D-EB48-0D1B2A85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02" y="3268563"/>
                <a:ext cx="182742" cy="215444"/>
              </a:xfrm>
              <a:prstGeom prst="rect">
                <a:avLst/>
              </a:prstGeom>
              <a:blipFill>
                <a:blip r:embed="rId3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46BB0AF-354E-38D9-2BEA-F330931C25BF}"/>
                  </a:ext>
                </a:extLst>
              </p:cNvPr>
              <p:cNvSpPr txBox="1"/>
              <p:nvPr/>
            </p:nvSpPr>
            <p:spPr>
              <a:xfrm>
                <a:off x="6803641" y="3247821"/>
                <a:ext cx="1827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E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46BB0AF-354E-38D9-2BEA-F330931C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41" y="3247821"/>
                <a:ext cx="182742" cy="215444"/>
              </a:xfrm>
              <a:prstGeom prst="rect">
                <a:avLst/>
              </a:prstGeom>
              <a:blipFill>
                <a:blip r:embed="rId2"/>
                <a:stretch>
                  <a:fillRect l="-10000" r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53AC7BCA-B3E2-40C4-D8EF-71E7A32AC55D}"/>
              </a:ext>
            </a:extLst>
          </p:cNvPr>
          <p:cNvSpPr txBox="1"/>
          <p:nvPr/>
        </p:nvSpPr>
        <p:spPr>
          <a:xfrm>
            <a:off x="6401508" y="3268563"/>
            <a:ext cx="1202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=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62BD1C-96DD-4400-3941-60B132229851}"/>
              </a:ext>
            </a:extLst>
          </p:cNvPr>
          <p:cNvSpPr txBox="1"/>
          <p:nvPr/>
        </p:nvSpPr>
        <p:spPr>
          <a:xfrm>
            <a:off x="7305951" y="3273771"/>
            <a:ext cx="1202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=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909E7B8-7B96-C38D-5EB7-E4BE64C517CA}"/>
              </a:ext>
            </a:extLst>
          </p:cNvPr>
          <p:cNvSpPr txBox="1"/>
          <p:nvPr/>
        </p:nvSpPr>
        <p:spPr>
          <a:xfrm>
            <a:off x="6754629" y="2015703"/>
            <a:ext cx="1202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=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5AFFE1-3D5F-FD6C-C143-D6A0715A3FB2}"/>
              </a:ext>
            </a:extLst>
          </p:cNvPr>
          <p:cNvSpPr/>
          <p:nvPr/>
        </p:nvSpPr>
        <p:spPr>
          <a:xfrm>
            <a:off x="5375082" y="1516075"/>
            <a:ext cx="2679589" cy="2602701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id="{38DC62E2-B1DB-7D21-51BB-FB4315B82585}"/>
              </a:ext>
            </a:extLst>
          </p:cNvPr>
          <p:cNvSpPr txBox="1">
            <a:spLocks/>
          </p:cNvSpPr>
          <p:nvPr/>
        </p:nvSpPr>
        <p:spPr>
          <a:xfrm>
            <a:off x="5162008" y="4070500"/>
            <a:ext cx="2875021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Figura 1: </a:t>
            </a:r>
            <a:r>
              <a:rPr lang="es-ES" sz="1000" dirty="0"/>
              <a:t>ejecución por elementos para vectores</a:t>
            </a:r>
            <a:endParaRPr lang="es-ES" sz="1000" b="1" dirty="0"/>
          </a:p>
        </p:txBody>
      </p:sp>
      <p:sp>
        <p:nvSpPr>
          <p:cNvPr id="33" name="Google Shape;3095;p77" descr="Timeline background shape">
            <a:extLst>
              <a:ext uri="{FF2B5EF4-FFF2-40B4-BE49-F238E27FC236}">
                <a16:creationId xmlns:a16="http://schemas.microsoft.com/office/drawing/2014/main" id="{1959934B-145B-DB0E-1CB1-FE25168D40FF}"/>
              </a:ext>
            </a:extLst>
          </p:cNvPr>
          <p:cNvSpPr/>
          <p:nvPr/>
        </p:nvSpPr>
        <p:spPr>
          <a:xfrm>
            <a:off x="7049740" y="4632388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0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A3AC-7364-0221-7F4D-C8AED6FA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E3A641-44C9-3855-48AD-987E0F5A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58701"/>
            <a:ext cx="4294800" cy="979532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Una matriz es definida usando </a:t>
            </a:r>
            <a:r>
              <a:rPr lang="es-ES" b="1" dirty="0" err="1"/>
              <a:t>matrix</a:t>
            </a:r>
            <a:r>
              <a:rPr lang="es-ES" b="1" dirty="0"/>
              <a:t>()</a:t>
            </a:r>
            <a:r>
              <a:rPr lang="es-ES" dirty="0"/>
              <a:t>. El parámetro </a:t>
            </a:r>
            <a:r>
              <a:rPr lang="es-ES" b="1" dirty="0" err="1"/>
              <a:t>byrow</a:t>
            </a:r>
            <a:r>
              <a:rPr lang="es-ES" b="1" dirty="0"/>
              <a:t> </a:t>
            </a:r>
            <a:r>
              <a:rPr lang="es-ES" dirty="0"/>
              <a:t>determina si las entradas son completas según filas (</a:t>
            </a:r>
            <a:r>
              <a:rPr lang="es-ES" b="1" dirty="0"/>
              <a:t>TRUE</a:t>
            </a:r>
            <a:r>
              <a:rPr lang="es-ES" dirty="0"/>
              <a:t>) o según columnas (</a:t>
            </a:r>
            <a:r>
              <a:rPr lang="es-ES" b="1" dirty="0"/>
              <a:t>FALSE</a:t>
            </a:r>
            <a:r>
              <a:rPr lang="es-ES" dirty="0"/>
              <a:t>).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9D96998-5859-FDF8-94F3-AE76F4D66EBE}"/>
              </a:ext>
            </a:extLst>
          </p:cNvPr>
          <p:cNvSpPr txBox="1">
            <a:spLocks/>
          </p:cNvSpPr>
          <p:nvPr/>
        </p:nvSpPr>
        <p:spPr>
          <a:xfrm>
            <a:off x="720000" y="3367387"/>
            <a:ext cx="4520740" cy="97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Las entradas de la  matriz son seleccionadas usando [i, j]:</a:t>
            </a:r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872F976-6CC7-86D1-ED8D-2E32980388E7}"/>
              </a:ext>
            </a:extLst>
          </p:cNvPr>
          <p:cNvSpPr txBox="1">
            <a:spLocks/>
          </p:cNvSpPr>
          <p:nvPr/>
        </p:nvSpPr>
        <p:spPr>
          <a:xfrm>
            <a:off x="935118" y="2234740"/>
            <a:ext cx="4079682" cy="572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m1 &lt;- </a:t>
            </a:r>
            <a:r>
              <a:rPr lang="es-ES" dirty="0" err="1">
                <a:ea typeface="Cambria Math" panose="02040503050406030204" pitchFamily="18" charset="0"/>
              </a:rPr>
              <a:t>matrix</a:t>
            </a:r>
            <a:r>
              <a:rPr lang="es-ES" dirty="0">
                <a:ea typeface="Cambria Math" panose="02040503050406030204" pitchFamily="18" charset="0"/>
              </a:rPr>
              <a:t>(1:9, </a:t>
            </a:r>
            <a:r>
              <a:rPr lang="es-ES" dirty="0" err="1">
                <a:ea typeface="Cambria Math" panose="02040503050406030204" pitchFamily="18" charset="0"/>
              </a:rPr>
              <a:t>nrow</a:t>
            </a:r>
            <a:r>
              <a:rPr lang="es-ES" dirty="0">
                <a:ea typeface="Cambria Math" panose="02040503050406030204" pitchFamily="18" charset="0"/>
              </a:rPr>
              <a:t> = 3, </a:t>
            </a:r>
            <a:r>
              <a:rPr lang="es-ES" dirty="0" err="1">
                <a:ea typeface="Cambria Math" panose="02040503050406030204" pitchFamily="18" charset="0"/>
              </a:rPr>
              <a:t>ncol</a:t>
            </a:r>
            <a:r>
              <a:rPr lang="es-ES" dirty="0">
                <a:ea typeface="Cambria Math" panose="02040503050406030204" pitchFamily="18" charset="0"/>
              </a:rPr>
              <a:t> = 3, </a:t>
            </a:r>
            <a:r>
              <a:rPr lang="es-ES" dirty="0" err="1">
                <a:ea typeface="Cambria Math" panose="02040503050406030204" pitchFamily="18" charset="0"/>
              </a:rPr>
              <a:t>byrow</a:t>
            </a:r>
            <a:r>
              <a:rPr lang="es-ES" dirty="0">
                <a:ea typeface="Cambria Math" panose="02040503050406030204" pitchFamily="18" charset="0"/>
              </a:rPr>
              <a:t> = T)</a:t>
            </a:r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m1</a:t>
            </a:r>
            <a:endParaRPr lang="es-ES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87916E7-E584-0013-A0AF-1DB34D4B89BB}"/>
              </a:ext>
            </a:extLst>
          </p:cNvPr>
          <p:cNvSpPr txBox="1">
            <a:spLocks/>
          </p:cNvSpPr>
          <p:nvPr/>
        </p:nvSpPr>
        <p:spPr>
          <a:xfrm>
            <a:off x="935118" y="3783587"/>
            <a:ext cx="4079682" cy="572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m1[2,3] # Fila 2 y columna 3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66D63D6-867B-A916-9EE3-D052C36AA312}"/>
              </a:ext>
            </a:extLst>
          </p:cNvPr>
          <p:cNvGrpSpPr/>
          <p:nvPr/>
        </p:nvGrpSpPr>
        <p:grpSpPr>
          <a:xfrm>
            <a:off x="5404449" y="1146850"/>
            <a:ext cx="3306414" cy="3076234"/>
            <a:chOff x="5404449" y="1146850"/>
            <a:chExt cx="3306414" cy="3076234"/>
          </a:xfrm>
        </p:grpSpPr>
        <p:pic>
          <p:nvPicPr>
            <p:cNvPr id="11" name="Imagen 10" descr="Imagen que contiene biombo, juego, edificio, dibujo&#10;&#10;Descripción generada automáticamente">
              <a:extLst>
                <a:ext uri="{FF2B5EF4-FFF2-40B4-BE49-F238E27FC236}">
                  <a16:creationId xmlns:a16="http://schemas.microsoft.com/office/drawing/2014/main" id="{023D4690-94DC-DFAB-0424-351AF48A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78" t="12783" r="34201" b="4284"/>
            <a:stretch/>
          </p:blipFill>
          <p:spPr>
            <a:xfrm>
              <a:off x="7175532" y="1233284"/>
              <a:ext cx="1448656" cy="1422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n 11" descr="Imagen que contiene biombo, juego, edificio, dibujo&#10;&#10;Descripción generada automáticamente">
              <a:extLst>
                <a:ext uri="{FF2B5EF4-FFF2-40B4-BE49-F238E27FC236}">
                  <a16:creationId xmlns:a16="http://schemas.microsoft.com/office/drawing/2014/main" id="{BBC9C725-148A-5E02-67D6-2B1586C15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04" t="13053" r="67718" b="9731"/>
            <a:stretch/>
          </p:blipFill>
          <p:spPr>
            <a:xfrm>
              <a:off x="5611463" y="1258701"/>
              <a:ext cx="1357056" cy="1372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n 12" descr="Imagen que contiene biombo, juego, edificio, dibujo&#10;&#10;Descripción generada automáticamente">
              <a:extLst>
                <a:ext uri="{FF2B5EF4-FFF2-40B4-BE49-F238E27FC236}">
                  <a16:creationId xmlns:a16="http://schemas.microsoft.com/office/drawing/2014/main" id="{8ECC0852-B47E-0096-0AA6-61E51C82D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240" t="9855" r="3938" b="7211"/>
            <a:stretch/>
          </p:blipFill>
          <p:spPr>
            <a:xfrm>
              <a:off x="6325281" y="2656020"/>
              <a:ext cx="1448655" cy="1422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6959F2B-6209-0924-C3CC-0186DA3B1020}"/>
                </a:ext>
              </a:extLst>
            </p:cNvPr>
            <p:cNvSpPr/>
            <p:nvPr/>
          </p:nvSpPr>
          <p:spPr>
            <a:xfrm>
              <a:off x="5404449" y="1146850"/>
              <a:ext cx="3306414" cy="3076234"/>
            </a:xfrm>
            <a:prstGeom prst="rect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Subtítulo 2">
            <a:extLst>
              <a:ext uri="{FF2B5EF4-FFF2-40B4-BE49-F238E27FC236}">
                <a16:creationId xmlns:a16="http://schemas.microsoft.com/office/drawing/2014/main" id="{6B0871E0-0261-CF40-F134-4CD86B6ED1F2}"/>
              </a:ext>
            </a:extLst>
          </p:cNvPr>
          <p:cNvSpPr txBox="1">
            <a:spLocks/>
          </p:cNvSpPr>
          <p:nvPr/>
        </p:nvSpPr>
        <p:spPr>
          <a:xfrm>
            <a:off x="5178509" y="4203051"/>
            <a:ext cx="2875021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Figura 2: </a:t>
            </a:r>
            <a:r>
              <a:rPr lang="es-ES" sz="1000" dirty="0"/>
              <a:t>selección de entradas</a:t>
            </a:r>
            <a:endParaRPr lang="es-ES" sz="1000" b="1" dirty="0"/>
          </a:p>
        </p:txBody>
      </p:sp>
      <p:sp>
        <p:nvSpPr>
          <p:cNvPr id="17" name="Google Shape;3095;p77" descr="Timeline background shape">
            <a:extLst>
              <a:ext uri="{FF2B5EF4-FFF2-40B4-BE49-F238E27FC236}">
                <a16:creationId xmlns:a16="http://schemas.microsoft.com/office/drawing/2014/main" id="{29301CA2-0186-C132-B0C9-F4C41C3DF008}"/>
              </a:ext>
            </a:extLst>
          </p:cNvPr>
          <p:cNvSpPr/>
          <p:nvPr/>
        </p:nvSpPr>
        <p:spPr>
          <a:xfrm>
            <a:off x="7175532" y="4533431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79DA3-25BC-63E6-2766-3B73FF82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EFBC8-192A-11AE-1F55-C9FE2A93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Nota: operaciones con matrices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A6BA6-C147-3A72-75EC-333538393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09" y="1255208"/>
            <a:ext cx="4294800" cy="979532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A diferencia de la ejecución por elementos </a:t>
            </a:r>
            <a:r>
              <a:rPr lang="es-ES" b="1" dirty="0"/>
              <a:t>a*b</a:t>
            </a:r>
            <a:r>
              <a:rPr lang="es-ES" dirty="0"/>
              <a:t>, el producto de matrices se obtiene de: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61366BB-7A9D-ED44-8CE4-E22F4A157D99}"/>
              </a:ext>
            </a:extLst>
          </p:cNvPr>
          <p:cNvSpPr txBox="1">
            <a:spLocks/>
          </p:cNvSpPr>
          <p:nvPr/>
        </p:nvSpPr>
        <p:spPr>
          <a:xfrm>
            <a:off x="647808" y="3502168"/>
            <a:ext cx="4393421" cy="97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La </a:t>
            </a:r>
            <a:r>
              <a:rPr lang="es-ES" b="1" dirty="0"/>
              <a:t>Tabla 1 </a:t>
            </a:r>
            <a:r>
              <a:rPr lang="es-ES" dirty="0"/>
              <a:t>muestra otras operaciones útiles usando matrices.</a:t>
            </a:r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7712CFB-0CC2-2ADF-1DA0-BDB58D7A500B}"/>
              </a:ext>
            </a:extLst>
          </p:cNvPr>
          <p:cNvSpPr txBox="1">
            <a:spLocks/>
          </p:cNvSpPr>
          <p:nvPr/>
        </p:nvSpPr>
        <p:spPr>
          <a:xfrm>
            <a:off x="850895" y="2234740"/>
            <a:ext cx="3636882" cy="572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m1 %*% m2</a:t>
            </a:r>
            <a:endParaRPr lang="es-ES" dirty="0"/>
          </a:p>
        </p:txBody>
      </p:sp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856B92E1-F07D-958E-2DC8-6330845F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94" y="1414662"/>
            <a:ext cx="3872737" cy="2427045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7AA1885-EA45-DC58-B551-7DB731EB929E}"/>
              </a:ext>
            </a:extLst>
          </p:cNvPr>
          <p:cNvSpPr txBox="1">
            <a:spLocks/>
          </p:cNvSpPr>
          <p:nvPr/>
        </p:nvSpPr>
        <p:spPr>
          <a:xfrm>
            <a:off x="4572000" y="3744424"/>
            <a:ext cx="2875021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Tabla 1: </a:t>
            </a:r>
            <a:r>
              <a:rPr lang="es-ES" sz="1000" dirty="0"/>
              <a:t>funciones usando matrices</a:t>
            </a: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204095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277E8-43CC-7087-B318-B84A41DAA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C61B4-234E-6F9C-8B83-2CFFA612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3916"/>
            <a:ext cx="5534700" cy="1214700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frames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A8C87-A285-A0A6-F9C0-29451DE75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84" y="774518"/>
            <a:ext cx="8221068" cy="1095957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Los data </a:t>
            </a:r>
            <a:r>
              <a:rPr lang="es-ES" dirty="0" err="1"/>
              <a:t>frames</a:t>
            </a:r>
            <a:r>
              <a:rPr lang="es-ES" dirty="0"/>
              <a:t> son estructuras rectangulares de datos que pueden contener objetos de diferente tipo (cadena, numéricos, lógicos, etc.). Creamos un data frame con tres columnas (id, sexo y edad)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CA5A477-7830-92F7-4389-97C65587808C}"/>
              </a:ext>
            </a:extLst>
          </p:cNvPr>
          <p:cNvSpPr txBox="1">
            <a:spLocks/>
          </p:cNvSpPr>
          <p:nvPr/>
        </p:nvSpPr>
        <p:spPr>
          <a:xfrm>
            <a:off x="684852" y="2870035"/>
            <a:ext cx="7774295" cy="97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Al igual que en una matriz, se seleccionan sus entradas usando [i, j]. También:</a:t>
            </a:r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59F9251-4DF2-5253-4AD9-678046BC48DF}"/>
              </a:ext>
            </a:extLst>
          </p:cNvPr>
          <p:cNvSpPr txBox="1">
            <a:spLocks/>
          </p:cNvSpPr>
          <p:nvPr/>
        </p:nvSpPr>
        <p:spPr>
          <a:xfrm>
            <a:off x="707968" y="1452784"/>
            <a:ext cx="6572587" cy="13822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id = 1:4</a:t>
            </a:r>
          </a:p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sexo</a:t>
            </a:r>
            <a:r>
              <a:rPr lang="en-US" dirty="0">
                <a:ea typeface="Cambria Math" panose="02040503050406030204" pitchFamily="18" charset="0"/>
              </a:rPr>
              <a:t> = factor(c("male", "male", "female", "female"))</a:t>
            </a:r>
          </a:p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edad</a:t>
            </a:r>
            <a:r>
              <a:rPr lang="en-US" dirty="0">
                <a:ea typeface="Cambria Math" panose="02040503050406030204" pitchFamily="18" charset="0"/>
              </a:rPr>
              <a:t> = c(15, 26, 43, 56)</a:t>
            </a:r>
          </a:p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df</a:t>
            </a:r>
            <a:r>
              <a:rPr lang="en-US" dirty="0">
                <a:ea typeface="Cambria Math" panose="02040503050406030204" pitchFamily="18" charset="0"/>
              </a:rPr>
              <a:t> = </a:t>
            </a:r>
            <a:r>
              <a:rPr lang="en-US" dirty="0" err="1">
                <a:ea typeface="Cambria Math" panose="02040503050406030204" pitchFamily="18" charset="0"/>
              </a:rPr>
              <a:t>data.frame</a:t>
            </a:r>
            <a:r>
              <a:rPr lang="en-US" dirty="0">
                <a:ea typeface="Cambria Math" panose="02040503050406030204" pitchFamily="18" charset="0"/>
              </a:rPr>
              <a:t>(id, </a:t>
            </a:r>
            <a:r>
              <a:rPr lang="en-US" dirty="0" err="1">
                <a:ea typeface="Cambria Math" panose="02040503050406030204" pitchFamily="18" charset="0"/>
              </a:rPr>
              <a:t>sexo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n-US" dirty="0" err="1">
                <a:ea typeface="Cambria Math" panose="02040503050406030204" pitchFamily="18" charset="0"/>
              </a:rPr>
              <a:t>edad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df</a:t>
            </a:r>
            <a:endParaRPr lang="es-ES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E80BBC5-C564-CBA1-FD73-4F1DAC15AD21}"/>
              </a:ext>
            </a:extLst>
          </p:cNvPr>
          <p:cNvSpPr txBox="1">
            <a:spLocks/>
          </p:cNvSpPr>
          <p:nvPr/>
        </p:nvSpPr>
        <p:spPr>
          <a:xfrm>
            <a:off x="720000" y="3319862"/>
            <a:ext cx="6572587" cy="8486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 err="1">
                <a:ea typeface="Cambria Math" panose="02040503050406030204" pitchFamily="18" charset="0"/>
              </a:rPr>
              <a:t>df$edad</a:t>
            </a:r>
            <a:endParaRPr lang="es-ES" dirty="0">
              <a:ea typeface="Cambria Math" panose="02040503050406030204" pitchFamily="18" charset="0"/>
            </a:endParaRPr>
          </a:p>
          <a:p>
            <a:pPr marL="139700" indent="0">
              <a:buFont typeface="Hanken Grotesk Light"/>
              <a:buNone/>
            </a:pPr>
            <a:r>
              <a:rPr lang="es-ES" dirty="0" err="1">
                <a:ea typeface="Cambria Math" panose="02040503050406030204" pitchFamily="18" charset="0"/>
              </a:rPr>
              <a:t>df$edad</a:t>
            </a:r>
            <a:r>
              <a:rPr lang="es-ES" dirty="0">
                <a:ea typeface="Cambria Math" panose="02040503050406030204" pitchFamily="18" charset="0"/>
              </a:rPr>
              <a:t>[1]</a:t>
            </a:r>
          </a:p>
          <a:p>
            <a:pPr marL="139700" indent="0">
              <a:buFont typeface="Hanken Grotesk Light"/>
              <a:buNone/>
            </a:pPr>
            <a:r>
              <a:rPr lang="es-ES" dirty="0" err="1">
                <a:ea typeface="Cambria Math" panose="02040503050406030204" pitchFamily="18" charset="0"/>
              </a:rPr>
              <a:t>df</a:t>
            </a:r>
            <a:r>
              <a:rPr lang="es-ES" dirty="0">
                <a:ea typeface="Cambria Math" panose="02040503050406030204" pitchFamily="18" charset="0"/>
              </a:rPr>
              <a:t>[c(“id”, “edad”)]</a:t>
            </a:r>
          </a:p>
        </p:txBody>
      </p:sp>
      <p:sp>
        <p:nvSpPr>
          <p:cNvPr id="17" name="Google Shape;3095;p77" descr="Timeline background shape">
            <a:extLst>
              <a:ext uri="{FF2B5EF4-FFF2-40B4-BE49-F238E27FC236}">
                <a16:creationId xmlns:a16="http://schemas.microsoft.com/office/drawing/2014/main" id="{7D7DF677-D715-8C41-CD65-08F20FA0BCF0}"/>
              </a:ext>
            </a:extLst>
          </p:cNvPr>
          <p:cNvSpPr/>
          <p:nvPr/>
        </p:nvSpPr>
        <p:spPr>
          <a:xfrm>
            <a:off x="7175532" y="4533431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FE4FD6E-D244-618E-99A7-016BB269D413}"/>
              </a:ext>
            </a:extLst>
          </p:cNvPr>
          <p:cNvSpPr txBox="1">
            <a:spLocks/>
          </p:cNvSpPr>
          <p:nvPr/>
        </p:nvSpPr>
        <p:spPr>
          <a:xfrm>
            <a:off x="655972" y="4192166"/>
            <a:ext cx="7774295" cy="42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Para verificar  sus nombres usamos </a:t>
            </a:r>
            <a:r>
              <a:rPr lang="es-ES" b="1" dirty="0" err="1"/>
              <a:t>colnames</a:t>
            </a:r>
            <a:r>
              <a:rPr lang="es-ES" b="1" dirty="0"/>
              <a:t>()</a:t>
            </a:r>
            <a:endParaRPr lang="es-ES" dirty="0"/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34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F91F-1EE2-491D-4072-974A25475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464A4-2F59-E0E6-1192-D3964A18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D9982-460A-6A7E-1562-CAA063F3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58701"/>
            <a:ext cx="4294800" cy="979532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Las listas son estructuras heterogéneas de datos. Aunque son estructuras unidimensionales, las listas permiten almacenar objetos de distinta clase (vectores, matrices, data </a:t>
            </a:r>
            <a:r>
              <a:rPr lang="es-ES" dirty="0" err="1"/>
              <a:t>frames</a:t>
            </a:r>
            <a:r>
              <a:rPr lang="es-ES" dirty="0"/>
              <a:t>, otras listas). Así: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51C78F1-D391-DDFC-04F9-A4E30271A5BF}"/>
              </a:ext>
            </a:extLst>
          </p:cNvPr>
          <p:cNvSpPr txBox="1">
            <a:spLocks/>
          </p:cNvSpPr>
          <p:nvPr/>
        </p:nvSpPr>
        <p:spPr>
          <a:xfrm>
            <a:off x="720000" y="3702400"/>
            <a:ext cx="4520740" cy="97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La </a:t>
            </a:r>
            <a:r>
              <a:rPr lang="es-ES" b="1" dirty="0"/>
              <a:t>Figura 3</a:t>
            </a:r>
            <a:r>
              <a:rPr lang="es-ES" dirty="0"/>
              <a:t> muestra el uso de los índices en el caso de las listas.</a:t>
            </a:r>
          </a:p>
          <a:p>
            <a:pPr marL="139700" indent="0">
              <a:buFont typeface="Hanken Grotesk Light"/>
              <a:buNone/>
            </a:pPr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754AE1A-A0AE-2401-16B8-A2BE2DFAEAC2}"/>
              </a:ext>
            </a:extLst>
          </p:cNvPr>
          <p:cNvSpPr txBox="1">
            <a:spLocks/>
          </p:cNvSpPr>
          <p:nvPr/>
        </p:nvSpPr>
        <p:spPr>
          <a:xfrm>
            <a:off x="935118" y="2527185"/>
            <a:ext cx="4079682" cy="8306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pt-BR" dirty="0">
                <a:ea typeface="Cambria Math" panose="02040503050406030204" pitchFamily="18" charset="0"/>
              </a:rPr>
              <a:t>lista &lt;- </a:t>
            </a:r>
            <a:r>
              <a:rPr lang="pt-BR" dirty="0" err="1">
                <a:ea typeface="Cambria Math" panose="02040503050406030204" pitchFamily="18" charset="0"/>
              </a:rPr>
              <a:t>list</a:t>
            </a:r>
            <a:r>
              <a:rPr lang="pt-BR" dirty="0">
                <a:ea typeface="Cambria Math" panose="02040503050406030204" pitchFamily="18" charset="0"/>
              </a:rPr>
              <a:t>(vector1 = vector1, matriz = m2, </a:t>
            </a:r>
            <a:r>
              <a:rPr lang="pt-BR" dirty="0" err="1">
                <a:ea typeface="Cambria Math" panose="02040503050406030204" pitchFamily="18" charset="0"/>
              </a:rPr>
              <a:t>dataframe</a:t>
            </a:r>
            <a:r>
              <a:rPr lang="pt-BR" dirty="0">
                <a:ea typeface="Cambria Math" panose="02040503050406030204" pitchFamily="18" charset="0"/>
              </a:rPr>
              <a:t> = </a:t>
            </a:r>
            <a:r>
              <a:rPr lang="pt-BR" dirty="0" err="1">
                <a:ea typeface="Cambria Math" panose="02040503050406030204" pitchFamily="18" charset="0"/>
              </a:rPr>
              <a:t>df</a:t>
            </a:r>
            <a:r>
              <a:rPr lang="pt-BR" dirty="0">
                <a:ea typeface="Cambria Math" panose="02040503050406030204" pitchFamily="18" charset="0"/>
              </a:rPr>
              <a:t>)</a:t>
            </a:r>
          </a:p>
          <a:p>
            <a:pPr marL="139700" indent="0">
              <a:buFont typeface="Hanken Grotesk Light"/>
              <a:buNone/>
            </a:pPr>
            <a:r>
              <a:rPr lang="pt-BR" dirty="0">
                <a:ea typeface="Cambria Math" panose="02040503050406030204" pitchFamily="18" charset="0"/>
              </a:rPr>
              <a:t>lista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BA7F3C4-5B1C-76B9-9073-979B11D1588E}"/>
              </a:ext>
            </a:extLst>
          </p:cNvPr>
          <p:cNvSpPr txBox="1">
            <a:spLocks/>
          </p:cNvSpPr>
          <p:nvPr/>
        </p:nvSpPr>
        <p:spPr>
          <a:xfrm>
            <a:off x="5240740" y="3702400"/>
            <a:ext cx="2875021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Figura 3: </a:t>
            </a:r>
            <a:r>
              <a:rPr lang="es-ES" sz="1000" dirty="0"/>
              <a:t>selección de elementos en la lista</a:t>
            </a:r>
            <a:endParaRPr lang="es-ES" sz="1000" b="1" dirty="0"/>
          </a:p>
        </p:txBody>
      </p:sp>
      <p:sp>
        <p:nvSpPr>
          <p:cNvPr id="17" name="Google Shape;3095;p77" descr="Timeline background shape">
            <a:extLst>
              <a:ext uri="{FF2B5EF4-FFF2-40B4-BE49-F238E27FC236}">
                <a16:creationId xmlns:a16="http://schemas.microsoft.com/office/drawing/2014/main" id="{4ADA69A8-81D5-676E-2567-E56B141376AA}"/>
              </a:ext>
            </a:extLst>
          </p:cNvPr>
          <p:cNvSpPr/>
          <p:nvPr/>
        </p:nvSpPr>
        <p:spPr>
          <a:xfrm>
            <a:off x="7175532" y="4533431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8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15DDAF2-142B-D03F-193C-C19619D7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1" y="1007256"/>
            <a:ext cx="3144911" cy="26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5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3014-44E7-59BD-7472-71839352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AE75-FF6D-071B-4C77-4EA3EC9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11858-1009-1FDB-5512-1E76F6C7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58701"/>
            <a:ext cx="4294800" cy="979532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Usando condicionales, una operación es ejecutada si la condición se cumple (</a:t>
            </a:r>
            <a:r>
              <a:rPr lang="es-ES" b="1" dirty="0"/>
              <a:t>TRUE</a:t>
            </a:r>
            <a:r>
              <a:rPr lang="es-ES" dirty="0"/>
              <a:t>); de otro modo (</a:t>
            </a:r>
            <a:r>
              <a:rPr lang="es-ES" b="1" dirty="0"/>
              <a:t>ELSE)</a:t>
            </a:r>
            <a:r>
              <a:rPr lang="es-ES" dirty="0"/>
              <a:t>, establece la operación que es ejecutada si la condición no se cumple (</a:t>
            </a:r>
            <a:r>
              <a:rPr lang="es-ES" b="1" dirty="0"/>
              <a:t>FALSE</a:t>
            </a:r>
            <a:r>
              <a:rPr lang="es-ES" dirty="0"/>
              <a:t>). La estructura es esta: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AFCF16B-F6E6-6F07-E189-9F4C7ACBE9FB}"/>
              </a:ext>
            </a:extLst>
          </p:cNvPr>
          <p:cNvSpPr txBox="1">
            <a:spLocks/>
          </p:cNvSpPr>
          <p:nvPr/>
        </p:nvSpPr>
        <p:spPr>
          <a:xfrm>
            <a:off x="935118" y="2527185"/>
            <a:ext cx="4079682" cy="14629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 err="1">
                <a:ea typeface="Cambria Math" panose="02040503050406030204" pitchFamily="18" charset="0"/>
              </a:rPr>
              <a:t>if</a:t>
            </a:r>
            <a:r>
              <a:rPr lang="es-ES" dirty="0">
                <a:ea typeface="Cambria Math" panose="02040503050406030204" pitchFamily="18" charset="0"/>
              </a:rPr>
              <a:t> (</a:t>
            </a:r>
            <a:r>
              <a:rPr lang="es-ES" dirty="0" err="1">
                <a:ea typeface="Cambria Math" panose="02040503050406030204" pitchFamily="18" charset="0"/>
              </a:rPr>
              <a:t>condition</a:t>
            </a:r>
            <a:r>
              <a:rPr lang="es-ES" dirty="0">
                <a:ea typeface="Cambria Math" panose="02040503050406030204" pitchFamily="18" charset="0"/>
              </a:rPr>
              <a:t>) {</a:t>
            </a:r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  # Ejecutado cuando la condición es verdadera</a:t>
            </a:r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} </a:t>
            </a:r>
            <a:r>
              <a:rPr lang="es-ES" dirty="0" err="1">
                <a:ea typeface="Cambria Math" panose="02040503050406030204" pitchFamily="18" charset="0"/>
              </a:rPr>
              <a:t>else</a:t>
            </a:r>
            <a:r>
              <a:rPr lang="es-ES" dirty="0">
                <a:ea typeface="Cambria Math" panose="02040503050406030204" pitchFamily="18" charset="0"/>
              </a:rPr>
              <a:t> {</a:t>
            </a:r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  # Ejecutado cuando la condición es falsa</a:t>
            </a:r>
          </a:p>
          <a:p>
            <a:pPr marL="139700" indent="0">
              <a:buFont typeface="Hanken Grotesk Light"/>
              <a:buNone/>
            </a:pPr>
            <a:r>
              <a:rPr lang="es-ES" dirty="0">
                <a:ea typeface="Cambria Math" panose="02040503050406030204" pitchFamily="18" charset="0"/>
              </a:rPr>
              <a:t>}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1E3DB47-0998-4504-8F63-A34585FA17F1}"/>
              </a:ext>
            </a:extLst>
          </p:cNvPr>
          <p:cNvSpPr txBox="1">
            <a:spLocks/>
          </p:cNvSpPr>
          <p:nvPr/>
        </p:nvSpPr>
        <p:spPr>
          <a:xfrm>
            <a:off x="5014800" y="3852782"/>
            <a:ext cx="2875021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Tabla 2: </a:t>
            </a:r>
            <a:r>
              <a:rPr lang="es-ES" sz="1000" dirty="0"/>
              <a:t>operadores lógicos en R</a:t>
            </a:r>
            <a:endParaRPr lang="es-ES" sz="1000" b="1" dirty="0"/>
          </a:p>
        </p:txBody>
      </p:sp>
      <p:sp>
        <p:nvSpPr>
          <p:cNvPr id="17" name="Google Shape;3095;p77" descr="Timeline background shape">
            <a:extLst>
              <a:ext uri="{FF2B5EF4-FFF2-40B4-BE49-F238E27FC236}">
                <a16:creationId xmlns:a16="http://schemas.microsoft.com/office/drawing/2014/main" id="{A7719C9C-FFA5-F9C2-1198-9A3930E2C643}"/>
              </a:ext>
            </a:extLst>
          </p:cNvPr>
          <p:cNvSpPr/>
          <p:nvPr/>
        </p:nvSpPr>
        <p:spPr>
          <a:xfrm>
            <a:off x="7175532" y="4533431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F1860F3-B3D8-00C1-8D4A-1711A1CAF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812900"/>
                  </p:ext>
                </p:extLst>
              </p:nvPr>
            </p:nvGraphicFramePr>
            <p:xfrm>
              <a:off x="5183278" y="1146850"/>
              <a:ext cx="3674972" cy="2743200"/>
            </p:xfrm>
            <a:graphic>
              <a:graphicData uri="http://schemas.openxmlformats.org/drawingml/2006/table">
                <a:tbl>
                  <a:tblPr firstRow="1" bandRow="1">
                    <a:tableStyleId>{CB0992B4-E457-47B5-AC85-22F5C8D33FF6}</a:tableStyleId>
                  </a:tblPr>
                  <a:tblGrid>
                    <a:gridCol w="1741397">
                      <a:extLst>
                        <a:ext uri="{9D8B030D-6E8A-4147-A177-3AD203B41FA5}">
                          <a16:colId xmlns:a16="http://schemas.microsoft.com/office/drawing/2014/main" val="934162920"/>
                        </a:ext>
                      </a:extLst>
                    </a:gridCol>
                    <a:gridCol w="1933575">
                      <a:extLst>
                        <a:ext uri="{9D8B030D-6E8A-4147-A177-3AD203B41FA5}">
                          <a16:colId xmlns:a16="http://schemas.microsoft.com/office/drawing/2014/main" val="7826140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ES" sz="1400" b="1" dirty="0" err="1">
                              <a:latin typeface="Garamond" panose="02020404030301010803" pitchFamily="18" charset="0"/>
                            </a:rPr>
                            <a:t>Operator</a:t>
                          </a:r>
                          <a:endParaRPr lang="es-ES" sz="1400" b="1" dirty="0">
                            <a:latin typeface="Garamond" panose="02020404030301010803" pitchFamily="18" charset="0"/>
                          </a:endParaRPr>
                        </a:p>
                      </a:txBody>
                      <a:tcP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b="1" dirty="0" err="1">
                              <a:latin typeface="Garamond" panose="02020404030301010803" pitchFamily="18" charset="0"/>
                            </a:rPr>
                            <a:t>Description</a:t>
                          </a:r>
                          <a:endParaRPr lang="es-ES" sz="1400" b="1" dirty="0">
                            <a:latin typeface="Garamond" panose="02020404030301010803" pitchFamily="18" charset="0"/>
                          </a:endParaRPr>
                        </a:p>
                      </a:txBody>
                      <a:tcP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091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Greater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than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6196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Greater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than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or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equal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to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8364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Exactly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equal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to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48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Not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25564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Not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equal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to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420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3381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 &amp; 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0826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% 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In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the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596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F1860F3-B3D8-00C1-8D4A-1711A1CAFB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812900"/>
                  </p:ext>
                </p:extLst>
              </p:nvPr>
            </p:nvGraphicFramePr>
            <p:xfrm>
              <a:off x="5183278" y="1146850"/>
              <a:ext cx="3674972" cy="2743200"/>
            </p:xfrm>
            <a:graphic>
              <a:graphicData uri="http://schemas.openxmlformats.org/drawingml/2006/table">
                <a:tbl>
                  <a:tblPr firstRow="1" bandRow="1">
                    <a:tableStyleId>{CB0992B4-E457-47B5-AC85-22F5C8D33FF6}</a:tableStyleId>
                  </a:tblPr>
                  <a:tblGrid>
                    <a:gridCol w="1741397">
                      <a:extLst>
                        <a:ext uri="{9D8B030D-6E8A-4147-A177-3AD203B41FA5}">
                          <a16:colId xmlns:a16="http://schemas.microsoft.com/office/drawing/2014/main" val="934162920"/>
                        </a:ext>
                      </a:extLst>
                    </a:gridCol>
                    <a:gridCol w="1933575">
                      <a:extLst>
                        <a:ext uri="{9D8B030D-6E8A-4147-A177-3AD203B41FA5}">
                          <a16:colId xmlns:a16="http://schemas.microsoft.com/office/drawing/2014/main" val="78261406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s-ES" sz="1400" b="1" dirty="0" err="1">
                              <a:latin typeface="Garamond" panose="02020404030301010803" pitchFamily="18" charset="0"/>
                            </a:rPr>
                            <a:t>Operator</a:t>
                          </a:r>
                          <a:endParaRPr lang="es-ES" sz="1400" b="1" dirty="0">
                            <a:latin typeface="Garamond" panose="02020404030301010803" pitchFamily="18" charset="0"/>
                          </a:endParaRPr>
                        </a:p>
                      </a:txBody>
                      <a:tcP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b="1" dirty="0" err="1">
                              <a:latin typeface="Garamond" panose="02020404030301010803" pitchFamily="18" charset="0"/>
                            </a:rPr>
                            <a:t>Description</a:t>
                          </a:r>
                          <a:endParaRPr lang="es-ES" sz="1400" b="1" dirty="0">
                            <a:latin typeface="Garamond" panose="02020404030301010803" pitchFamily="18" charset="0"/>
                          </a:endParaRPr>
                        </a:p>
                      </a:txBody>
                      <a:tcP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0918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104000" r="-111538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Greater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than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6196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204000" r="-111538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Greater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than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or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equal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to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83646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304000" r="-111538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Exactly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equal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to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488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396078" r="-111538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Not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25564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506000" r="-11153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Not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equal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to</a:t>
                          </a:r>
                          <a:endParaRPr lang="es-ES" sz="1400" dirty="0">
                            <a:latin typeface="Garamond" panose="020204040303010108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4205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606000" r="-11153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3381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706000" r="-11153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0826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50" t="-806000" r="-11153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In </a:t>
                          </a:r>
                          <a:r>
                            <a:rPr lang="es-ES" sz="1400" dirty="0" err="1">
                              <a:latin typeface="Garamond" panose="02020404030301010803" pitchFamily="18" charset="0"/>
                            </a:rPr>
                            <a:t>the</a:t>
                          </a:r>
                          <a:r>
                            <a:rPr lang="es-ES" sz="1400" dirty="0">
                              <a:latin typeface="Garamond" panose="02020404030301010803" pitchFamily="18" charset="0"/>
                            </a:rPr>
                            <a:t> 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596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783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A748-A057-E47E-4254-4EA2ED96B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384CE-A36E-A097-2455-A95657E6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00FF8-40F8-E433-5739-E31C2941B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83383"/>
            <a:ext cx="7704000" cy="495499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La estructura general de una función es la siguiente: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A02955F-B97E-A646-7B56-260E30A8466C}"/>
              </a:ext>
            </a:extLst>
          </p:cNvPr>
          <p:cNvSpPr txBox="1">
            <a:spLocks/>
          </p:cNvSpPr>
          <p:nvPr/>
        </p:nvSpPr>
        <p:spPr>
          <a:xfrm>
            <a:off x="899941" y="1590910"/>
            <a:ext cx="6788238" cy="444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 function(arg_1 = x1, arg_2 = x2, ..., </a:t>
            </a:r>
            <a:r>
              <a:rPr lang="en-US" dirty="0" err="1">
                <a:ea typeface="Cambria Math" panose="02040503050406030204" pitchFamily="18" charset="0"/>
              </a:rPr>
              <a:t>arg_n</a:t>
            </a:r>
            <a:r>
              <a:rPr lang="en-US" dirty="0">
                <a:ea typeface="Cambria Math" panose="02040503050406030204" pitchFamily="18" charset="0"/>
              </a:rPr>
              <a:t> = </a:t>
            </a:r>
            <a:r>
              <a:rPr lang="en-US" dirty="0" err="1">
                <a:ea typeface="Cambria Math" panose="02040503050406030204" pitchFamily="18" charset="0"/>
              </a:rPr>
              <a:t>xn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s-ES" dirty="0"/>
          </a:p>
        </p:txBody>
      </p:sp>
      <p:sp>
        <p:nvSpPr>
          <p:cNvPr id="17" name="Google Shape;3095;p77" descr="Timeline background shape">
            <a:extLst>
              <a:ext uri="{FF2B5EF4-FFF2-40B4-BE49-F238E27FC236}">
                <a16:creationId xmlns:a16="http://schemas.microsoft.com/office/drawing/2014/main" id="{B874C53D-D9DE-970B-FC01-1EBC45092E29}"/>
              </a:ext>
            </a:extLst>
          </p:cNvPr>
          <p:cNvSpPr/>
          <p:nvPr/>
        </p:nvSpPr>
        <p:spPr>
          <a:xfrm>
            <a:off x="7368327" y="4533431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C9E7C36-7724-5A09-1A90-6AA8CABE532E}"/>
              </a:ext>
            </a:extLst>
          </p:cNvPr>
          <p:cNvSpPr txBox="1">
            <a:spLocks/>
          </p:cNvSpPr>
          <p:nvPr/>
        </p:nvSpPr>
        <p:spPr>
          <a:xfrm>
            <a:off x="720000" y="2203456"/>
            <a:ext cx="7704000" cy="4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Usando </a:t>
            </a:r>
            <a:r>
              <a:rPr lang="es-ES" b="1" dirty="0" err="1"/>
              <a:t>function</a:t>
            </a:r>
            <a:r>
              <a:rPr lang="es-ES" b="1" dirty="0"/>
              <a:t>()</a:t>
            </a:r>
            <a:r>
              <a:rPr lang="es-ES" dirty="0"/>
              <a:t>, se pueden crear funciones a partir de la siguiente estructura: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A16649C-BE5F-0B9E-A811-DC1220CB077C}"/>
              </a:ext>
            </a:extLst>
          </p:cNvPr>
          <p:cNvSpPr txBox="1">
            <a:spLocks/>
          </p:cNvSpPr>
          <p:nvPr/>
        </p:nvSpPr>
        <p:spPr>
          <a:xfrm>
            <a:off x="899941" y="2710953"/>
            <a:ext cx="6788238" cy="13524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my_function</a:t>
            </a:r>
            <a:r>
              <a:rPr lang="en-US" dirty="0">
                <a:ea typeface="Cambria Math" panose="02040503050406030204" pitchFamily="18" charset="0"/>
              </a:rPr>
              <a:t> = function(</a:t>
            </a:r>
            <a:r>
              <a:rPr lang="en-US" dirty="0" err="1">
                <a:ea typeface="Cambria Math" panose="02040503050406030204" pitchFamily="18" charset="0"/>
              </a:rPr>
              <a:t>args</a:t>
            </a:r>
            <a:r>
              <a:rPr lang="en-US" dirty="0">
                <a:ea typeface="Cambria Math" panose="02040503050406030204" pitchFamily="18" charset="0"/>
              </a:rPr>
              <a:t>){</a:t>
            </a: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  #statement</a:t>
            </a: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  #statement</a:t>
            </a: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  return(y)</a:t>
            </a: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}</a:t>
            </a:r>
            <a:endParaRPr lang="es-ES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8953DF7-A201-65B8-5A18-2F254F57E0AA}"/>
              </a:ext>
            </a:extLst>
          </p:cNvPr>
          <p:cNvSpPr txBox="1">
            <a:spLocks/>
          </p:cNvSpPr>
          <p:nvPr/>
        </p:nvSpPr>
        <p:spPr>
          <a:xfrm>
            <a:off x="720000" y="4237322"/>
            <a:ext cx="6455532" cy="4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Usando </a:t>
            </a:r>
            <a:r>
              <a:rPr lang="es-ES" b="1" dirty="0"/>
              <a:t>?? </a:t>
            </a:r>
            <a:r>
              <a:rPr lang="es-ES" dirty="0"/>
              <a:t>y </a:t>
            </a:r>
            <a:r>
              <a:rPr lang="es-ES" b="1" dirty="0" err="1"/>
              <a:t>help</a:t>
            </a:r>
            <a:r>
              <a:rPr lang="es-ES" b="1" dirty="0"/>
              <a:t>()</a:t>
            </a:r>
            <a:r>
              <a:rPr lang="es-ES" dirty="0"/>
              <a:t>, se pueden conocer detalles sobre una función en una librería.</a:t>
            </a:r>
          </a:p>
        </p:txBody>
      </p:sp>
    </p:spTree>
    <p:extLst>
      <p:ext uri="{BB962C8B-B14F-4D97-AF65-F5344CB8AC3E}">
        <p14:creationId xmlns:p14="http://schemas.microsoft.com/office/powerpoint/2010/main" val="309013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FC7D-2B66-8FFD-C19A-8CCEDDE6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9500"/>
            <a:ext cx="5534700" cy="683372"/>
          </a:xfrm>
        </p:spPr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B10F4-9CE2-0ACE-80C4-BAB61EF11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7134"/>
            <a:ext cx="7916000" cy="634150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1. Crear una matriz partir de tres vectores (una cadena y dos numéricos). Convertir la matriz en data frame y seleccionar el elemento (2, 3)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C823BEF-D75A-7B4E-F63E-FCF82F2EB46A}"/>
              </a:ext>
            </a:extLst>
          </p:cNvPr>
          <p:cNvSpPr txBox="1">
            <a:spLocks/>
          </p:cNvSpPr>
          <p:nvPr/>
        </p:nvSpPr>
        <p:spPr>
          <a:xfrm>
            <a:off x="720000" y="2725546"/>
            <a:ext cx="7495086" cy="6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dirty="0"/>
              <a:t>2. Crear una función que, si la entrada es un vector numérico, la salida sea la media, la mediana, el percentil 25 y 75. (Para la salida use una lista). </a:t>
            </a:r>
          </a:p>
        </p:txBody>
      </p:sp>
    </p:spTree>
    <p:extLst>
      <p:ext uri="{BB962C8B-B14F-4D97-AF65-F5344CB8AC3E}">
        <p14:creationId xmlns:p14="http://schemas.microsoft.com/office/powerpoint/2010/main" val="6504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>
          <a:extLst>
            <a:ext uri="{FF2B5EF4-FFF2-40B4-BE49-F238E27FC236}">
              <a16:creationId xmlns:a16="http://schemas.microsoft.com/office/drawing/2014/main" id="{36730ACC-5207-54AB-5383-B001BD17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0">
            <a:extLst>
              <a:ext uri="{FF2B5EF4-FFF2-40B4-BE49-F238E27FC236}">
                <a16:creationId xmlns:a16="http://schemas.microsoft.com/office/drawing/2014/main" id="{6E6CB9F1-4245-ECA3-26C1-9706F5750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650" y="2262633"/>
            <a:ext cx="4242600" cy="12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para la manipulación de datos</a:t>
            </a:r>
            <a:endParaRPr dirty="0"/>
          </a:p>
        </p:txBody>
      </p:sp>
      <p:sp>
        <p:nvSpPr>
          <p:cNvPr id="2140" name="Google Shape;2140;p40">
            <a:extLst>
              <a:ext uri="{FF2B5EF4-FFF2-40B4-BE49-F238E27FC236}">
                <a16:creationId xmlns:a16="http://schemas.microsoft.com/office/drawing/2014/main" id="{736C6B69-0DD0-970B-EF16-235BFB549EE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7650" y="79033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42" name="Google Shape;2142;p40">
            <a:extLst>
              <a:ext uri="{FF2B5EF4-FFF2-40B4-BE49-F238E27FC236}">
                <a16:creationId xmlns:a16="http://schemas.microsoft.com/office/drawing/2014/main" id="{AA6A17D4-1ACD-1FC3-E0D8-DC87298E278A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110" t="4523" b="18807"/>
          <a:stretch/>
        </p:blipFill>
        <p:spPr>
          <a:xfrm>
            <a:off x="5751000" y="0"/>
            <a:ext cx="3393000" cy="5157000"/>
          </a:xfrm>
          <a:prstGeom prst="parallelogram">
            <a:avLst>
              <a:gd name="adj" fmla="val 25000"/>
            </a:avLst>
          </a:prstGeom>
        </p:spPr>
      </p:pic>
      <p:grpSp>
        <p:nvGrpSpPr>
          <p:cNvPr id="2143" name="Google Shape;2143;p40">
            <a:extLst>
              <a:ext uri="{FF2B5EF4-FFF2-40B4-BE49-F238E27FC236}">
                <a16:creationId xmlns:a16="http://schemas.microsoft.com/office/drawing/2014/main" id="{7B3CDE6E-8CC0-F7BB-EE32-46B2064443A4}"/>
              </a:ext>
            </a:extLst>
          </p:cNvPr>
          <p:cNvGrpSpPr/>
          <p:nvPr/>
        </p:nvGrpSpPr>
        <p:grpSpPr>
          <a:xfrm flipH="1">
            <a:off x="6757151" y="-726900"/>
            <a:ext cx="2981249" cy="1266398"/>
            <a:chOff x="350304" y="4374911"/>
            <a:chExt cx="2451080" cy="1041189"/>
          </a:xfrm>
        </p:grpSpPr>
        <p:sp>
          <p:nvSpPr>
            <p:cNvPr id="2144" name="Google Shape;2144;p40">
              <a:extLst>
                <a:ext uri="{FF2B5EF4-FFF2-40B4-BE49-F238E27FC236}">
                  <a16:creationId xmlns:a16="http://schemas.microsoft.com/office/drawing/2014/main" id="{B4AF22FE-7539-7DFE-F865-B4C950732543}"/>
                </a:ext>
              </a:extLst>
            </p:cNvPr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0">
              <a:extLst>
                <a:ext uri="{FF2B5EF4-FFF2-40B4-BE49-F238E27FC236}">
                  <a16:creationId xmlns:a16="http://schemas.microsoft.com/office/drawing/2014/main" id="{8798B2E2-05BE-68D6-857B-37E021507AA2}"/>
                </a:ext>
              </a:extLst>
            </p:cNvPr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40">
              <a:extLst>
                <a:ext uri="{FF2B5EF4-FFF2-40B4-BE49-F238E27FC236}">
                  <a16:creationId xmlns:a16="http://schemas.microsoft.com/office/drawing/2014/main" id="{88FA0FFD-8946-F182-FFF6-25640D06089A}"/>
                </a:ext>
              </a:extLst>
            </p:cNvPr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40">
              <a:extLst>
                <a:ext uri="{FF2B5EF4-FFF2-40B4-BE49-F238E27FC236}">
                  <a16:creationId xmlns:a16="http://schemas.microsoft.com/office/drawing/2014/main" id="{4082C41E-34DD-D144-A288-8D2F4E34B960}"/>
                </a:ext>
              </a:extLst>
            </p:cNvPr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40">
              <a:extLst>
                <a:ext uri="{FF2B5EF4-FFF2-40B4-BE49-F238E27FC236}">
                  <a16:creationId xmlns:a16="http://schemas.microsoft.com/office/drawing/2014/main" id="{0C3A9AEA-C2FF-E75C-CB5D-42A30885F015}"/>
                </a:ext>
              </a:extLst>
            </p:cNvPr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40">
              <a:extLst>
                <a:ext uri="{FF2B5EF4-FFF2-40B4-BE49-F238E27FC236}">
                  <a16:creationId xmlns:a16="http://schemas.microsoft.com/office/drawing/2014/main" id="{1C01D891-96CA-7D60-1742-F973E0FE5AEA}"/>
                </a:ext>
              </a:extLst>
            </p:cNvPr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40">
              <a:extLst>
                <a:ext uri="{FF2B5EF4-FFF2-40B4-BE49-F238E27FC236}">
                  <a16:creationId xmlns:a16="http://schemas.microsoft.com/office/drawing/2014/main" id="{2EB0FAE5-C58D-ACEC-D8CC-DA9CCD2C28B9}"/>
                </a:ext>
              </a:extLst>
            </p:cNvPr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0">
              <a:extLst>
                <a:ext uri="{FF2B5EF4-FFF2-40B4-BE49-F238E27FC236}">
                  <a16:creationId xmlns:a16="http://schemas.microsoft.com/office/drawing/2014/main" id="{1C5D13F2-9C6B-CD02-F490-A41E3E0FEFF6}"/>
                </a:ext>
              </a:extLst>
            </p:cNvPr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40">
              <a:extLst>
                <a:ext uri="{FF2B5EF4-FFF2-40B4-BE49-F238E27FC236}">
                  <a16:creationId xmlns:a16="http://schemas.microsoft.com/office/drawing/2014/main" id="{7224C448-99BD-C541-060E-C1EF46927FFE}"/>
                </a:ext>
              </a:extLst>
            </p:cNvPr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40">
              <a:extLst>
                <a:ext uri="{FF2B5EF4-FFF2-40B4-BE49-F238E27FC236}">
                  <a16:creationId xmlns:a16="http://schemas.microsoft.com/office/drawing/2014/main" id="{6C53E30B-9D1F-AEF3-0E6A-36E364EFB15D}"/>
                </a:ext>
              </a:extLst>
            </p:cNvPr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40">
              <a:extLst>
                <a:ext uri="{FF2B5EF4-FFF2-40B4-BE49-F238E27FC236}">
                  <a16:creationId xmlns:a16="http://schemas.microsoft.com/office/drawing/2014/main" id="{836712A5-97A0-A2A5-FE71-294B34610E53}"/>
                </a:ext>
              </a:extLst>
            </p:cNvPr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0">
              <a:extLst>
                <a:ext uri="{FF2B5EF4-FFF2-40B4-BE49-F238E27FC236}">
                  <a16:creationId xmlns:a16="http://schemas.microsoft.com/office/drawing/2014/main" id="{5DAD3E92-D528-17DC-9330-598DA8651796}"/>
                </a:ext>
              </a:extLst>
            </p:cNvPr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0">
              <a:extLst>
                <a:ext uri="{FF2B5EF4-FFF2-40B4-BE49-F238E27FC236}">
                  <a16:creationId xmlns:a16="http://schemas.microsoft.com/office/drawing/2014/main" id="{DDCBAC3B-36E2-9B16-6610-2723EF36CA83}"/>
                </a:ext>
              </a:extLst>
            </p:cNvPr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91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43"/>
          <p:cNvSpPr txBox="1">
            <a:spLocks noGrp="1"/>
          </p:cNvSpPr>
          <p:nvPr>
            <p:ph type="title"/>
          </p:nvPr>
        </p:nvSpPr>
        <p:spPr>
          <a:xfrm>
            <a:off x="720000" y="208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Paquetes en R</a:t>
            </a:r>
            <a:endParaRPr dirty="0"/>
          </a:p>
        </p:txBody>
      </p:sp>
      <p:sp>
        <p:nvSpPr>
          <p:cNvPr id="10" name="Google Shape;2169;p42">
            <a:extLst>
              <a:ext uri="{FF2B5EF4-FFF2-40B4-BE49-F238E27FC236}">
                <a16:creationId xmlns:a16="http://schemas.microsoft.com/office/drawing/2014/main" id="{40E29187-2AC4-4065-D63D-1AFF9FD811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4078" y="644715"/>
            <a:ext cx="7327173" cy="1092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Los paquetes en R son colecciones de funciones, datos y documentación cuyo objetivo es  extender las capacidades básicas de R. CRAN (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Comprehensive R Archive Network) es una red de servidores que almacenan versiones de R, así como librerías en R que cumplen las políticas del repositorio CRAN </a:t>
            </a:r>
            <a:r>
              <a:rPr lang="es-ES" dirty="0">
                <a:solidFill>
                  <a:srgbClr val="00B0F0"/>
                </a:solidFill>
              </a:rPr>
              <a:t>(CRAN, 2022).</a:t>
            </a:r>
            <a:endParaRPr lang="en-US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" name="Google Shape;2169;p42">
            <a:extLst>
              <a:ext uri="{FF2B5EF4-FFF2-40B4-BE49-F238E27FC236}">
                <a16:creationId xmlns:a16="http://schemas.microsoft.com/office/drawing/2014/main" id="{A48302E5-765A-B416-0C96-3375363F0187}"/>
              </a:ext>
            </a:extLst>
          </p:cNvPr>
          <p:cNvSpPr txBox="1">
            <a:spLocks/>
          </p:cNvSpPr>
          <p:nvPr/>
        </p:nvSpPr>
        <p:spPr>
          <a:xfrm>
            <a:off x="594077" y="1748219"/>
            <a:ext cx="7327173" cy="4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Para instalar paquetes del repositorio </a:t>
            </a:r>
            <a:r>
              <a:rPr lang="es-ES" b="1" dirty="0">
                <a:solidFill>
                  <a:schemeClr val="tx1"/>
                </a:solidFill>
              </a:rPr>
              <a:t>CRAN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012129F-5D4D-E49F-9454-454997DB39BB}"/>
              </a:ext>
            </a:extLst>
          </p:cNvPr>
          <p:cNvSpPr txBox="1">
            <a:spLocks/>
          </p:cNvSpPr>
          <p:nvPr/>
        </p:nvSpPr>
        <p:spPr>
          <a:xfrm>
            <a:off x="594077" y="2084371"/>
            <a:ext cx="6788238" cy="444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Install.packages</a:t>
            </a:r>
            <a:r>
              <a:rPr lang="en-US" dirty="0">
                <a:ea typeface="Cambria Math" panose="02040503050406030204" pitchFamily="18" charset="0"/>
              </a:rPr>
              <a:t>(“</a:t>
            </a:r>
            <a:r>
              <a:rPr lang="en-US" dirty="0" err="1">
                <a:ea typeface="Cambria Math" panose="02040503050406030204" pitchFamily="18" charset="0"/>
              </a:rPr>
              <a:t>dplyr</a:t>
            </a:r>
            <a:r>
              <a:rPr lang="en-US" dirty="0">
                <a:ea typeface="Cambria Math" panose="02040503050406030204" pitchFamily="18" charset="0"/>
              </a:rPr>
              <a:t>”)</a:t>
            </a:r>
            <a:endParaRPr lang="es-ES" dirty="0"/>
          </a:p>
        </p:txBody>
      </p:sp>
      <p:sp>
        <p:nvSpPr>
          <p:cNvPr id="13" name="Google Shape;2169;p42">
            <a:extLst>
              <a:ext uri="{FF2B5EF4-FFF2-40B4-BE49-F238E27FC236}">
                <a16:creationId xmlns:a16="http://schemas.microsoft.com/office/drawing/2014/main" id="{DAEACDF2-3AF4-F508-E148-03115CEDA96F}"/>
              </a:ext>
            </a:extLst>
          </p:cNvPr>
          <p:cNvSpPr txBox="1">
            <a:spLocks/>
          </p:cNvSpPr>
          <p:nvPr/>
        </p:nvSpPr>
        <p:spPr>
          <a:xfrm>
            <a:off x="594076" y="2614520"/>
            <a:ext cx="7327173" cy="4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Después de instalar el paquete, se debe cargar la librería: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6B0EC8F-2B8B-DA36-BB9F-C4FFC49FDBDE}"/>
              </a:ext>
            </a:extLst>
          </p:cNvPr>
          <p:cNvSpPr txBox="1">
            <a:spLocks/>
          </p:cNvSpPr>
          <p:nvPr/>
        </p:nvSpPr>
        <p:spPr>
          <a:xfrm>
            <a:off x="594076" y="2982220"/>
            <a:ext cx="6788238" cy="444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library(</a:t>
            </a:r>
            <a:r>
              <a:rPr lang="en-US" dirty="0" err="1">
                <a:ea typeface="Cambria Math" panose="02040503050406030204" pitchFamily="18" charset="0"/>
              </a:rPr>
              <a:t>dplyr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s-ES" dirty="0"/>
          </a:p>
        </p:txBody>
      </p:sp>
      <p:sp>
        <p:nvSpPr>
          <p:cNvPr id="15" name="Google Shape;2169;p42">
            <a:extLst>
              <a:ext uri="{FF2B5EF4-FFF2-40B4-BE49-F238E27FC236}">
                <a16:creationId xmlns:a16="http://schemas.microsoft.com/office/drawing/2014/main" id="{6D65EA21-219C-863D-2487-FF3E310683C1}"/>
              </a:ext>
            </a:extLst>
          </p:cNvPr>
          <p:cNvSpPr txBox="1">
            <a:spLocks/>
          </p:cNvSpPr>
          <p:nvPr/>
        </p:nvSpPr>
        <p:spPr>
          <a:xfrm>
            <a:off x="594075" y="3491863"/>
            <a:ext cx="7327173" cy="4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Para encontrar la documentación del paquete: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69D9616-B4B6-6604-9D53-3E828097C873}"/>
              </a:ext>
            </a:extLst>
          </p:cNvPr>
          <p:cNvSpPr txBox="1">
            <a:spLocks/>
          </p:cNvSpPr>
          <p:nvPr/>
        </p:nvSpPr>
        <p:spPr>
          <a:xfrm>
            <a:off x="594076" y="3875080"/>
            <a:ext cx="6788238" cy="444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help(</a:t>
            </a:r>
            <a:r>
              <a:rPr lang="en-US" dirty="0" err="1">
                <a:ea typeface="Cambria Math" panose="02040503050406030204" pitchFamily="18" charset="0"/>
              </a:rPr>
              <a:t>dplyr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38"/>
          <p:cNvSpPr txBox="1">
            <a:spLocks noGrp="1"/>
          </p:cNvSpPr>
          <p:nvPr>
            <p:ph type="title"/>
          </p:nvPr>
        </p:nvSpPr>
        <p:spPr>
          <a:xfrm>
            <a:off x="720000" y="422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01" name="Google Shape;2101;p38"/>
          <p:cNvSpPr txBox="1">
            <a:spLocks noGrp="1"/>
          </p:cNvSpPr>
          <p:nvPr>
            <p:ph type="subTitle" idx="1"/>
          </p:nvPr>
        </p:nvSpPr>
        <p:spPr>
          <a:xfrm>
            <a:off x="720009" y="2657825"/>
            <a:ext cx="2349000" cy="1695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¿Qué es R?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¿Por qué R?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R</a:t>
            </a:r>
            <a:r>
              <a:rPr lang="es-ES" dirty="0"/>
              <a:t>s</a:t>
            </a:r>
            <a:r>
              <a:rPr lang="en" dirty="0"/>
              <a:t>tudio</a:t>
            </a:r>
          </a:p>
        </p:txBody>
      </p:sp>
      <p:sp>
        <p:nvSpPr>
          <p:cNvPr id="2102" name="Google Shape;2102;p38"/>
          <p:cNvSpPr txBox="1">
            <a:spLocks noGrp="1"/>
          </p:cNvSpPr>
          <p:nvPr>
            <p:ph type="subTitle" idx="2"/>
          </p:nvPr>
        </p:nvSpPr>
        <p:spPr>
          <a:xfrm>
            <a:off x="3397508" y="2657825"/>
            <a:ext cx="2349001" cy="1981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Estructuras de datos en 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Condicionales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Funciones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106" name="Google Shape;2106;p38"/>
          <p:cNvSpPr txBox="1">
            <a:spLocks noGrp="1"/>
          </p:cNvSpPr>
          <p:nvPr>
            <p:ph type="title" idx="7"/>
          </p:nvPr>
        </p:nvSpPr>
        <p:spPr>
          <a:xfrm>
            <a:off x="720009" y="1112200"/>
            <a:ext cx="748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8" name="Google Shape;2108;p38"/>
          <p:cNvSpPr txBox="1">
            <a:spLocks noGrp="1"/>
          </p:cNvSpPr>
          <p:nvPr>
            <p:ph type="title" idx="9"/>
          </p:nvPr>
        </p:nvSpPr>
        <p:spPr>
          <a:xfrm>
            <a:off x="3397509" y="1112200"/>
            <a:ext cx="748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0" name="Google Shape;2110;p38"/>
          <p:cNvSpPr txBox="1">
            <a:spLocks noGrp="1"/>
          </p:cNvSpPr>
          <p:nvPr>
            <p:ph type="title" idx="14"/>
          </p:nvPr>
        </p:nvSpPr>
        <p:spPr>
          <a:xfrm>
            <a:off x="6075000" y="1112200"/>
            <a:ext cx="748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12" name="Google Shape;2112;p38"/>
          <p:cNvSpPr txBox="1">
            <a:spLocks noGrp="1"/>
          </p:cNvSpPr>
          <p:nvPr>
            <p:ph type="subTitle" idx="16"/>
          </p:nvPr>
        </p:nvSpPr>
        <p:spPr>
          <a:xfrm>
            <a:off x="720000" y="1732373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y RStudio</a:t>
            </a:r>
            <a:endParaRPr dirty="0"/>
          </a:p>
        </p:txBody>
      </p:sp>
      <p:sp>
        <p:nvSpPr>
          <p:cNvPr id="2113" name="Google Shape;2113;p38"/>
          <p:cNvSpPr txBox="1">
            <a:spLocks noGrp="1"/>
          </p:cNvSpPr>
          <p:nvPr>
            <p:ph type="subTitle" idx="17"/>
          </p:nvPr>
        </p:nvSpPr>
        <p:spPr>
          <a:xfrm>
            <a:off x="3397509" y="2000875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básicos de R</a:t>
            </a:r>
            <a:endParaRPr dirty="0"/>
          </a:p>
        </p:txBody>
      </p:sp>
      <p:sp>
        <p:nvSpPr>
          <p:cNvPr id="2114" name="Google Shape;2114;p38"/>
          <p:cNvSpPr txBox="1">
            <a:spLocks noGrp="1"/>
          </p:cNvSpPr>
          <p:nvPr>
            <p:ph type="subTitle" idx="18"/>
          </p:nvPr>
        </p:nvSpPr>
        <p:spPr>
          <a:xfrm>
            <a:off x="6075000" y="2166360"/>
            <a:ext cx="234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para la manipulación de datos</a:t>
            </a:r>
          </a:p>
        </p:txBody>
      </p:sp>
      <p:sp>
        <p:nvSpPr>
          <p:cNvPr id="2118" name="Google Shape;2118;p38"/>
          <p:cNvSpPr/>
          <p:nvPr/>
        </p:nvSpPr>
        <p:spPr>
          <a:xfrm rot="10800000">
            <a:off x="329566" y="4066650"/>
            <a:ext cx="41411" cy="34686"/>
          </a:xfrm>
          <a:custGeom>
            <a:avLst/>
            <a:gdLst/>
            <a:ahLst/>
            <a:cxnLst/>
            <a:rect l="l" t="t" r="r" b="b"/>
            <a:pathLst>
              <a:path w="22839" h="22859" extrusionOk="0">
                <a:moveTo>
                  <a:pt x="22840" y="11430"/>
                </a:moveTo>
                <a:cubicBezTo>
                  <a:pt x="22840" y="17742"/>
                  <a:pt x="17727" y="22860"/>
                  <a:pt x="11420" y="22860"/>
                </a:cubicBezTo>
                <a:cubicBezTo>
                  <a:pt x="5113" y="22860"/>
                  <a:pt x="0" y="17742"/>
                  <a:pt x="0" y="11430"/>
                </a:cubicBezTo>
                <a:cubicBezTo>
                  <a:pt x="0" y="5117"/>
                  <a:pt x="5113" y="0"/>
                  <a:pt x="11420" y="0"/>
                </a:cubicBezTo>
                <a:cubicBezTo>
                  <a:pt x="17727" y="0"/>
                  <a:pt x="22840" y="5117"/>
                  <a:pt x="22840" y="1143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102;p38">
            <a:extLst>
              <a:ext uri="{FF2B5EF4-FFF2-40B4-BE49-F238E27FC236}">
                <a16:creationId xmlns:a16="http://schemas.microsoft.com/office/drawing/2014/main" id="{D1FEED59-67CE-8548-26EB-23D91E0B9D4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75363" y="2651124"/>
            <a:ext cx="2347912" cy="1450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Librerías en </a:t>
            </a:r>
            <a:r>
              <a:rPr lang="en" i="1" dirty="0"/>
              <a:t>Tidyverse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Funciones en </a:t>
            </a:r>
            <a:r>
              <a:rPr lang="en" i="1" dirty="0"/>
              <a:t>dplyr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Sintaxis de </a:t>
            </a:r>
            <a:r>
              <a:rPr lang="en" i="1" dirty="0"/>
              <a:t>ggplot2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Tratamiento de variables categóricas (</a:t>
            </a:r>
            <a:r>
              <a:rPr lang="en" i="1" dirty="0"/>
              <a:t>Forcats</a:t>
            </a:r>
            <a:r>
              <a:rPr lang="en" dirty="0"/>
              <a:t>)*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4"/>
          <p:cNvSpPr txBox="1">
            <a:spLocks noGrp="1"/>
          </p:cNvSpPr>
          <p:nvPr>
            <p:ph type="title"/>
          </p:nvPr>
        </p:nvSpPr>
        <p:spPr>
          <a:xfrm>
            <a:off x="594083" y="6647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Tidyverse</a:t>
            </a:r>
            <a:endParaRPr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405EC21-34A3-9D0B-80E9-7CF1956E1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6" t="33683" r="52774" b="7603"/>
          <a:stretch/>
        </p:blipFill>
        <p:spPr>
          <a:xfrm>
            <a:off x="4572001" y="1211732"/>
            <a:ext cx="3454052" cy="29792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Google Shape;2169;p42">
            <a:extLst>
              <a:ext uri="{FF2B5EF4-FFF2-40B4-BE49-F238E27FC236}">
                <a16:creationId xmlns:a16="http://schemas.microsoft.com/office/drawing/2014/main" id="{7AB13734-8DB9-54A5-563B-DAB813D3DE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4083" y="1479288"/>
            <a:ext cx="3196867" cy="2936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/>
              <a:t>Tidyverse </a:t>
            </a:r>
            <a:r>
              <a:rPr lang="es-ES" dirty="0"/>
              <a:t>es un conjunto de librerías en R diseñadas para el análisis de datos (importar, transforma, visualizar y modelar con datos) </a:t>
            </a:r>
            <a:r>
              <a:rPr lang="es-ES" dirty="0">
                <a:solidFill>
                  <a:srgbClr val="00B0F0"/>
                </a:solidFill>
              </a:rPr>
              <a:t>(</a:t>
            </a:r>
            <a:r>
              <a:rPr lang="es-ES" dirty="0" err="1">
                <a:solidFill>
                  <a:srgbClr val="00B0F0"/>
                </a:solidFill>
              </a:rPr>
              <a:t>Wickham</a:t>
            </a:r>
            <a:r>
              <a:rPr lang="es-ES" dirty="0">
                <a:solidFill>
                  <a:srgbClr val="00B0F0"/>
                </a:solidFill>
              </a:rPr>
              <a:t>, 2019)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Nos concentraremos en las siguientes librerías: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/>
              <a:t>dplyr</a:t>
            </a:r>
            <a:endParaRPr lang="es-ES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/>
              <a:t>ggplot2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/>
              <a:t>forcats</a:t>
            </a:r>
            <a:r>
              <a:rPr lang="es-ES" i="1" dirty="0"/>
              <a:t>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9CAE6E1-F0C5-61D3-D0BB-E573A525DD7A}"/>
              </a:ext>
            </a:extLst>
          </p:cNvPr>
          <p:cNvSpPr txBox="1">
            <a:spLocks/>
          </p:cNvSpPr>
          <p:nvPr/>
        </p:nvSpPr>
        <p:spPr>
          <a:xfrm>
            <a:off x="5273749" y="4191000"/>
            <a:ext cx="2673003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Figura 4: </a:t>
            </a:r>
            <a:r>
              <a:rPr lang="es-ES" sz="1000" dirty="0"/>
              <a:t>librerías en Tidyverse</a:t>
            </a:r>
            <a:endParaRPr lang="es-ES" sz="1000" b="1" dirty="0"/>
          </a:p>
        </p:txBody>
      </p:sp>
      <p:sp>
        <p:nvSpPr>
          <p:cNvPr id="19" name="Google Shape;3095;p77" descr="Timeline background shape">
            <a:extLst>
              <a:ext uri="{FF2B5EF4-FFF2-40B4-BE49-F238E27FC236}">
                <a16:creationId xmlns:a16="http://schemas.microsoft.com/office/drawing/2014/main" id="{CA898F1B-595A-02E7-C950-B938D5E3C5E5}"/>
              </a:ext>
            </a:extLst>
          </p:cNvPr>
          <p:cNvSpPr/>
          <p:nvPr/>
        </p:nvSpPr>
        <p:spPr>
          <a:xfrm>
            <a:off x="7143285" y="4604000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7E70-E159-C43B-16C0-8AA20D31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1279"/>
            <a:ext cx="7704000" cy="572700"/>
          </a:xfrm>
        </p:spPr>
        <p:txBody>
          <a:bodyPr/>
          <a:lstStyle/>
          <a:p>
            <a:r>
              <a:rPr lang="es-ES" dirty="0"/>
              <a:t>Importar datos</a:t>
            </a:r>
          </a:p>
        </p:txBody>
      </p:sp>
      <p:sp>
        <p:nvSpPr>
          <p:cNvPr id="8" name="Google Shape;2169;p42">
            <a:extLst>
              <a:ext uri="{FF2B5EF4-FFF2-40B4-BE49-F238E27FC236}">
                <a16:creationId xmlns:a16="http://schemas.microsoft.com/office/drawing/2014/main" id="{0B6DEAA8-6629-1379-C9C7-E9591F4095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3451" y="1732277"/>
            <a:ext cx="7018828" cy="397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Nos concentraremos en funciones para importa los siguientes formatos de datos: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" name="Google Shape;3095;p77" descr="Timeline background shape">
            <a:extLst>
              <a:ext uri="{FF2B5EF4-FFF2-40B4-BE49-F238E27FC236}">
                <a16:creationId xmlns:a16="http://schemas.microsoft.com/office/drawing/2014/main" id="{6F0BA7F5-8336-7E1F-9505-43CFAAA7F188}"/>
              </a:ext>
            </a:extLst>
          </p:cNvPr>
          <p:cNvSpPr/>
          <p:nvPr/>
        </p:nvSpPr>
        <p:spPr>
          <a:xfrm>
            <a:off x="5826642" y="4604000"/>
            <a:ext cx="3050281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Importemos nuestra base de datos</a:t>
            </a:r>
            <a:endParaRPr dirty="0">
              <a:solidFill>
                <a:schemeClr val="accent6"/>
              </a:solidFill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1121BDB-863C-802F-4881-A08439329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92937"/>
              </p:ext>
            </p:extLst>
          </p:nvPr>
        </p:nvGraphicFramePr>
        <p:xfrm>
          <a:off x="1493945" y="2138731"/>
          <a:ext cx="6108334" cy="2194560"/>
        </p:xfrm>
        <a:graphic>
          <a:graphicData uri="http://schemas.openxmlformats.org/drawingml/2006/table">
            <a:tbl>
              <a:tblPr firstRow="1" bandRow="1">
                <a:tableStyleId>{CB0992B4-E457-47B5-AC85-22F5C8D33FF6}</a:tableStyleId>
              </a:tblPr>
              <a:tblGrid>
                <a:gridCol w="2111981">
                  <a:extLst>
                    <a:ext uri="{9D8B030D-6E8A-4147-A177-3AD203B41FA5}">
                      <a16:colId xmlns:a16="http://schemas.microsoft.com/office/drawing/2014/main" val="1195441345"/>
                    </a:ext>
                  </a:extLst>
                </a:gridCol>
                <a:gridCol w="1507551">
                  <a:extLst>
                    <a:ext uri="{9D8B030D-6E8A-4147-A177-3AD203B41FA5}">
                      <a16:colId xmlns:a16="http://schemas.microsoft.com/office/drawing/2014/main" val="4165064715"/>
                    </a:ext>
                  </a:extLst>
                </a:gridCol>
                <a:gridCol w="914201">
                  <a:extLst>
                    <a:ext uri="{9D8B030D-6E8A-4147-A177-3AD203B41FA5}">
                      <a16:colId xmlns:a16="http://schemas.microsoft.com/office/drawing/2014/main" val="3086739798"/>
                    </a:ext>
                  </a:extLst>
                </a:gridCol>
                <a:gridCol w="1574601">
                  <a:extLst>
                    <a:ext uri="{9D8B030D-6E8A-4147-A177-3AD203B41FA5}">
                      <a16:colId xmlns:a16="http://schemas.microsoft.com/office/drawing/2014/main" val="3989191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b="1" dirty="0">
                          <a:latin typeface="Garamond" panose="02020404030301010803" pitchFamily="18" charset="0"/>
                        </a:rPr>
                        <a:t>Formato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latin typeface="Garamond" panose="02020404030301010803" pitchFamily="18" charset="0"/>
                        </a:rPr>
                        <a:t>Formato específico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latin typeface="Garamond" panose="02020404030301010803" pitchFamily="18" charset="0"/>
                        </a:rPr>
                        <a:t>Función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latin typeface="Garamond" panose="02020404030301010803" pitchFamily="18" charset="0"/>
                        </a:rPr>
                        <a:t>Paquete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789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Texto o tabulares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 err="1">
                          <a:latin typeface="Garamond" panose="02020404030301010803" pitchFamily="18" charset="0"/>
                        </a:rPr>
                        <a:t>read_csv</a:t>
                      </a:r>
                      <a:r>
                        <a:rPr lang="es-ES" sz="1000" b="1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476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Otros formatos de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>
                          <a:latin typeface="Garamond" panose="02020404030301010803" pitchFamily="18" charset="0"/>
                        </a:rPr>
                        <a:t>read_delim</a:t>
                      </a:r>
                      <a:r>
                        <a:rPr lang="es-ES" sz="1000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0828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Formatos de otros programas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>
                          <a:latin typeface="Garamond" panose="02020404030301010803" pitchFamily="18" charset="0"/>
                        </a:rPr>
                        <a:t>read_excel</a:t>
                      </a:r>
                      <a:r>
                        <a:rPr lang="es-ES" sz="1000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369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SPSS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>
                          <a:latin typeface="Garamond" panose="02020404030301010803" pitchFamily="18" charset="0"/>
                        </a:rPr>
                        <a:t>read_spss</a:t>
                      </a:r>
                      <a:r>
                        <a:rPr lang="es-ES" sz="1000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2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>
                          <a:latin typeface="Garamond" panose="02020404030301010803" pitchFamily="18" charset="0"/>
                        </a:rPr>
                        <a:t>read.dta</a:t>
                      </a:r>
                      <a:r>
                        <a:rPr lang="es-ES" sz="1000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97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>
                          <a:latin typeface="Garamond" panose="02020404030301010803" pitchFamily="18" charset="0"/>
                        </a:rPr>
                        <a:t>read_sas</a:t>
                      </a:r>
                      <a:r>
                        <a:rPr lang="es-ES" sz="1000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1963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Formatos propios de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.</a:t>
                      </a:r>
                      <a:r>
                        <a:rPr lang="es-ES" sz="1000" b="0" dirty="0" err="1">
                          <a:latin typeface="Garamond" panose="02020404030301010803" pitchFamily="18" charset="0"/>
                        </a:rPr>
                        <a:t>rda</a:t>
                      </a:r>
                      <a:endParaRPr lang="es-ES" sz="1000" b="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Garamond" panose="02020404030301010803" pitchFamily="18" charset="0"/>
                        </a:rPr>
                        <a:t>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88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Garamond" panose="02020404030301010803" pitchFamily="18" charset="0"/>
                        </a:rPr>
                        <a:t>.</a:t>
                      </a:r>
                      <a:r>
                        <a:rPr lang="es-ES" sz="1000" b="0" dirty="0" err="1">
                          <a:latin typeface="Garamond" panose="02020404030301010803" pitchFamily="18" charset="0"/>
                        </a:rPr>
                        <a:t>rds</a:t>
                      </a:r>
                      <a:endParaRPr lang="es-ES" sz="1000" b="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>
                          <a:latin typeface="Garamond" panose="02020404030301010803" pitchFamily="18" charset="0"/>
                        </a:rPr>
                        <a:t>readRDS</a:t>
                      </a:r>
                      <a:r>
                        <a:rPr lang="es-ES" sz="1000" dirty="0">
                          <a:latin typeface="Garamond" panose="020204040303010108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6350"/>
                  </a:ext>
                </a:extLst>
              </a:tr>
            </a:tbl>
          </a:graphicData>
        </a:graphic>
      </p:graphicFrame>
      <p:sp>
        <p:nvSpPr>
          <p:cNvPr id="12" name="Subtítulo 2">
            <a:extLst>
              <a:ext uri="{FF2B5EF4-FFF2-40B4-BE49-F238E27FC236}">
                <a16:creationId xmlns:a16="http://schemas.microsoft.com/office/drawing/2014/main" id="{003FA8E3-243C-187B-B4B6-21E2E619107E}"/>
              </a:ext>
            </a:extLst>
          </p:cNvPr>
          <p:cNvSpPr txBox="1">
            <a:spLocks/>
          </p:cNvSpPr>
          <p:nvPr/>
        </p:nvSpPr>
        <p:spPr>
          <a:xfrm>
            <a:off x="1333867" y="4316264"/>
            <a:ext cx="3682633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Tabla 3: </a:t>
            </a:r>
            <a:r>
              <a:rPr lang="es-ES" sz="1000" dirty="0"/>
              <a:t>formatos y funciones para importar datos </a:t>
            </a:r>
            <a:endParaRPr lang="es-ES" sz="1000" b="1" dirty="0"/>
          </a:p>
        </p:txBody>
      </p:sp>
      <p:sp>
        <p:nvSpPr>
          <p:cNvPr id="13" name="Google Shape;2169;p42">
            <a:extLst>
              <a:ext uri="{FF2B5EF4-FFF2-40B4-BE49-F238E27FC236}">
                <a16:creationId xmlns:a16="http://schemas.microsoft.com/office/drawing/2014/main" id="{892D577C-D8F7-6C4F-CF5D-C14708F9BD2A}"/>
              </a:ext>
            </a:extLst>
          </p:cNvPr>
          <p:cNvSpPr txBox="1">
            <a:spLocks/>
          </p:cNvSpPr>
          <p:nvPr/>
        </p:nvSpPr>
        <p:spPr>
          <a:xfrm>
            <a:off x="583451" y="904707"/>
            <a:ext cx="7018828" cy="39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Definir el directorio de trabajo: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4C64445-0A33-C125-B09E-9AA71CEB9E11}"/>
              </a:ext>
            </a:extLst>
          </p:cNvPr>
          <p:cNvSpPr txBox="1">
            <a:spLocks/>
          </p:cNvSpPr>
          <p:nvPr/>
        </p:nvSpPr>
        <p:spPr>
          <a:xfrm>
            <a:off x="698746" y="1264174"/>
            <a:ext cx="6788238" cy="444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setwd</a:t>
            </a:r>
            <a:r>
              <a:rPr lang="en-US" dirty="0">
                <a:ea typeface="Cambria Math" panose="02040503050406030204" pitchFamily="18" charset="0"/>
              </a:rPr>
              <a:t>(“path”)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50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 (%&gt;%)</a:t>
            </a:r>
            <a:endParaRPr dirty="0"/>
          </a:p>
        </p:txBody>
      </p:sp>
      <p:sp>
        <p:nvSpPr>
          <p:cNvPr id="18" name="Google Shape;2169;p42">
            <a:extLst>
              <a:ext uri="{FF2B5EF4-FFF2-40B4-BE49-F238E27FC236}">
                <a16:creationId xmlns:a16="http://schemas.microsoft.com/office/drawing/2014/main" id="{1916B676-F4C3-D7B6-B1BD-ECA1AE342868}"/>
              </a:ext>
            </a:extLst>
          </p:cNvPr>
          <p:cNvSpPr txBox="1">
            <a:spLocks/>
          </p:cNvSpPr>
          <p:nvPr/>
        </p:nvSpPr>
        <p:spPr>
          <a:xfrm>
            <a:off x="596151" y="1234907"/>
            <a:ext cx="7018828" cy="720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Las tuberías de comando u operador pipe (%&gt;%) es una herramienta utilizada para el encadenamiento de funciones. El operador nos permite escribir una secuencia de operaciones. Veamos el siguiente ejemplo: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D0C03273-6624-47D8-D19E-AB277504E86E}"/>
              </a:ext>
            </a:extLst>
          </p:cNvPr>
          <p:cNvSpPr txBox="1">
            <a:spLocks/>
          </p:cNvSpPr>
          <p:nvPr/>
        </p:nvSpPr>
        <p:spPr>
          <a:xfrm>
            <a:off x="711446" y="2185505"/>
            <a:ext cx="6788238" cy="18300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# Forma </a:t>
            </a:r>
            <a:r>
              <a:rPr lang="en-US" dirty="0" err="1">
                <a:ea typeface="Cambria Math" panose="02040503050406030204" pitchFamily="18" charset="0"/>
              </a:rPr>
              <a:t>estándar</a:t>
            </a:r>
            <a:r>
              <a:rPr lang="en-US" dirty="0">
                <a:ea typeface="Cambria Math" panose="02040503050406030204" pitchFamily="18" charset="0"/>
              </a:rPr>
              <a:t>:</a:t>
            </a: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dataset_2 &lt;- filter(dataset, attend &gt; 15 &amp; attend != 20)</a:t>
            </a:r>
          </a:p>
          <a:p>
            <a:pPr marL="139700" indent="0">
              <a:buFont typeface="Hanken Grotesk Light"/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 # Forma </a:t>
            </a:r>
            <a:r>
              <a:rPr lang="en-US" dirty="0" err="1">
                <a:ea typeface="Cambria Math" panose="02040503050406030204" pitchFamily="18" charset="0"/>
              </a:rPr>
              <a:t>encadenada</a:t>
            </a:r>
            <a:r>
              <a:rPr lang="en-US" dirty="0">
                <a:ea typeface="Cambria Math" panose="02040503050406030204" pitchFamily="18" charset="0"/>
              </a:rPr>
              <a:t>:</a:t>
            </a:r>
          </a:p>
          <a:p>
            <a:pPr marL="139700" indent="0">
              <a:buFont typeface="Hanken Grotesk Light"/>
              <a:buNone/>
            </a:pPr>
            <a:r>
              <a:rPr lang="en-US" dirty="0">
                <a:ea typeface="Cambria Math" panose="02040503050406030204" pitchFamily="18" charset="0"/>
              </a:rPr>
              <a:t>dataset_2 &lt;- dataset %&gt;% filter(attend &gt; 15 &amp; attend != 20)</a:t>
            </a:r>
            <a:endParaRPr lang="es-ES" dirty="0"/>
          </a:p>
        </p:txBody>
      </p:sp>
      <p:sp>
        <p:nvSpPr>
          <p:cNvPr id="20" name="Google Shape;3095;p77" descr="Timeline background shape">
            <a:extLst>
              <a:ext uri="{FF2B5EF4-FFF2-40B4-BE49-F238E27FC236}">
                <a16:creationId xmlns:a16="http://schemas.microsoft.com/office/drawing/2014/main" id="{3BC5B553-BCFE-77BC-B204-C119DC790F2B}"/>
              </a:ext>
            </a:extLst>
          </p:cNvPr>
          <p:cNvSpPr/>
          <p:nvPr/>
        </p:nvSpPr>
        <p:spPr>
          <a:xfrm>
            <a:off x="6914685" y="4455498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1" name="Google Shape;2169;p42">
            <a:extLst>
              <a:ext uri="{FF2B5EF4-FFF2-40B4-BE49-F238E27FC236}">
                <a16:creationId xmlns:a16="http://schemas.microsoft.com/office/drawing/2014/main" id="{16B63FE2-5C61-DDFD-B0B8-78E2B5A7B4A0}"/>
              </a:ext>
            </a:extLst>
          </p:cNvPr>
          <p:cNvSpPr txBox="1">
            <a:spLocks/>
          </p:cNvSpPr>
          <p:nvPr/>
        </p:nvSpPr>
        <p:spPr>
          <a:xfrm>
            <a:off x="2740254" y="4204995"/>
            <a:ext cx="774471" cy="54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b="1" dirty="0">
                <a:solidFill>
                  <a:schemeClr val="tx1"/>
                </a:solidFill>
              </a:rPr>
              <a:t>Atajo: 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pic>
        <p:nvPicPr>
          <p:cNvPr id="23" name="Imagen 22" descr="Texto, Pizarra&#10;&#10;Descripción generada automáticamente">
            <a:extLst>
              <a:ext uri="{FF2B5EF4-FFF2-40B4-BE49-F238E27FC236}">
                <a16:creationId xmlns:a16="http://schemas.microsoft.com/office/drawing/2014/main" id="{4DBD3343-80AC-DCF4-B12C-47573646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4288016"/>
            <a:ext cx="2114550" cy="5381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>
          <a:extLst>
            <a:ext uri="{FF2B5EF4-FFF2-40B4-BE49-F238E27FC236}">
              <a16:creationId xmlns:a16="http://schemas.microsoft.com/office/drawing/2014/main" id="{E08E3C0D-CB82-CC4E-8253-D7831B15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5">
            <a:extLst>
              <a:ext uri="{FF2B5EF4-FFF2-40B4-BE49-F238E27FC236}">
                <a16:creationId xmlns:a16="http://schemas.microsoft.com/office/drawing/2014/main" id="{6C993E08-7C73-9CFB-2BB4-C073CDBD0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5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Dplyr</a:t>
            </a:r>
            <a:endParaRPr dirty="0"/>
          </a:p>
        </p:txBody>
      </p:sp>
      <p:sp>
        <p:nvSpPr>
          <p:cNvPr id="2" name="Google Shape;2169;p42">
            <a:extLst>
              <a:ext uri="{FF2B5EF4-FFF2-40B4-BE49-F238E27FC236}">
                <a16:creationId xmlns:a16="http://schemas.microsoft.com/office/drawing/2014/main" id="{F3376FE8-6353-50CA-F23D-ADBFAF50E931}"/>
              </a:ext>
            </a:extLst>
          </p:cNvPr>
          <p:cNvSpPr txBox="1">
            <a:spLocks/>
          </p:cNvSpPr>
          <p:nvPr/>
        </p:nvSpPr>
        <p:spPr>
          <a:xfrm>
            <a:off x="582114" y="661515"/>
            <a:ext cx="7018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El paquete </a:t>
            </a:r>
            <a:r>
              <a:rPr lang="es-ES" b="1" dirty="0" err="1">
                <a:solidFill>
                  <a:schemeClr val="tx1"/>
                </a:solidFill>
              </a:rPr>
              <a:t>dplyr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proporciona una sintaxis para la manipulación de datos. (El operador %&gt;% pertenece a la sintaxis de </a:t>
            </a:r>
            <a:r>
              <a:rPr lang="es-ES" b="1" dirty="0" err="1">
                <a:solidFill>
                  <a:schemeClr val="tx1"/>
                </a:solidFill>
              </a:rPr>
              <a:t>dplyr</a:t>
            </a:r>
            <a:r>
              <a:rPr lang="es-ES" dirty="0">
                <a:solidFill>
                  <a:schemeClr val="tx1"/>
                </a:solidFill>
              </a:rPr>
              <a:t>). Nos concentraremos en las siguientes funciones: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58" name="Google Shape;3095;p77" descr="Timeline background shape">
            <a:extLst>
              <a:ext uri="{FF2B5EF4-FFF2-40B4-BE49-F238E27FC236}">
                <a16:creationId xmlns:a16="http://schemas.microsoft.com/office/drawing/2014/main" id="{AE084291-B355-31B2-B5CE-5ECCD33A59A8}"/>
              </a:ext>
            </a:extLst>
          </p:cNvPr>
          <p:cNvSpPr/>
          <p:nvPr/>
        </p:nvSpPr>
        <p:spPr>
          <a:xfrm>
            <a:off x="7296821" y="4688638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508D8EF-3395-ACCA-93F0-FFAAE718ADF6}"/>
              </a:ext>
            </a:extLst>
          </p:cNvPr>
          <p:cNvGrpSpPr/>
          <p:nvPr/>
        </p:nvGrpSpPr>
        <p:grpSpPr>
          <a:xfrm>
            <a:off x="514350" y="1234215"/>
            <a:ext cx="6527800" cy="3629885"/>
            <a:chOff x="514350" y="1234215"/>
            <a:chExt cx="6527800" cy="3629885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7B52870E-A8A5-C5F3-8E5D-3CCE8107BB0D}"/>
                </a:ext>
              </a:extLst>
            </p:cNvPr>
            <p:cNvGrpSpPr/>
            <p:nvPr/>
          </p:nvGrpSpPr>
          <p:grpSpPr>
            <a:xfrm>
              <a:off x="514350" y="1234215"/>
              <a:ext cx="6527800" cy="3629885"/>
              <a:chOff x="514350" y="1234215"/>
              <a:chExt cx="6527800" cy="3629885"/>
            </a:xfrm>
          </p:grpSpPr>
          <p:sp>
            <p:nvSpPr>
              <p:cNvPr id="3" name="Google Shape;2510;p58">
                <a:extLst>
                  <a:ext uri="{FF2B5EF4-FFF2-40B4-BE49-F238E27FC236}">
                    <a16:creationId xmlns:a16="http://schemas.microsoft.com/office/drawing/2014/main" id="{2E61F4F8-E8E3-72F2-AF29-13F18688EA7C}"/>
                  </a:ext>
                </a:extLst>
              </p:cNvPr>
              <p:cNvSpPr txBox="1"/>
              <p:nvPr/>
            </p:nvSpPr>
            <p:spPr>
              <a:xfrm>
                <a:off x="2873116" y="1438430"/>
                <a:ext cx="1863984" cy="64769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arrange( )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R</a:t>
                </a:r>
                <a:r>
                  <a:rPr lang="en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eordenar los datos con base en columnas</a:t>
                </a:r>
                <a:endParaRPr lang="en" sz="1200" b="1" dirty="0">
                  <a:solidFill>
                    <a:schemeClr val="dk1"/>
                  </a:solidFill>
                  <a:latin typeface="Changa Medium"/>
                  <a:ea typeface="Changa Medium"/>
                  <a:cs typeface="Changa Medium"/>
                  <a:sym typeface="Changa Medium"/>
                </a:endParaRPr>
              </a:p>
            </p:txBody>
          </p:sp>
          <p:sp>
            <p:nvSpPr>
              <p:cNvPr id="28" name="Google Shape;2510;p58">
                <a:extLst>
                  <a:ext uri="{FF2B5EF4-FFF2-40B4-BE49-F238E27FC236}">
                    <a16:creationId xmlns:a16="http://schemas.microsoft.com/office/drawing/2014/main" id="{AF18FAAF-7F96-055F-B26B-A7F313234F69}"/>
                  </a:ext>
                </a:extLst>
              </p:cNvPr>
              <p:cNvSpPr txBox="1"/>
              <p:nvPr/>
            </p:nvSpPr>
            <p:spPr>
              <a:xfrm>
                <a:off x="606163" y="1764963"/>
                <a:ext cx="1863985" cy="64769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filter( 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Subconjunto definido por una condición lógica</a:t>
                </a:r>
              </a:p>
            </p:txBody>
          </p:sp>
          <p:sp>
            <p:nvSpPr>
              <p:cNvPr id="29" name="Google Shape;2510;p58">
                <a:extLst>
                  <a:ext uri="{FF2B5EF4-FFF2-40B4-BE49-F238E27FC236}">
                    <a16:creationId xmlns:a16="http://schemas.microsoft.com/office/drawing/2014/main" id="{7F48F3EC-713F-2CFD-CABE-52A6C180EF95}"/>
                  </a:ext>
                </a:extLst>
              </p:cNvPr>
              <p:cNvSpPr txBox="1"/>
              <p:nvPr/>
            </p:nvSpPr>
            <p:spPr>
              <a:xfrm>
                <a:off x="606164" y="2755256"/>
                <a:ext cx="1863984" cy="55467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rename( 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Renombrar columnas</a:t>
                </a:r>
              </a:p>
            </p:txBody>
          </p:sp>
          <p:sp>
            <p:nvSpPr>
              <p:cNvPr id="30" name="Google Shape;2510;p58">
                <a:extLst>
                  <a:ext uri="{FF2B5EF4-FFF2-40B4-BE49-F238E27FC236}">
                    <a16:creationId xmlns:a16="http://schemas.microsoft.com/office/drawing/2014/main" id="{DFFF6935-9CF3-5AA4-4D1D-4FCF8B35A5CD}"/>
                  </a:ext>
                </a:extLst>
              </p:cNvPr>
              <p:cNvSpPr txBox="1"/>
              <p:nvPr/>
            </p:nvSpPr>
            <p:spPr>
              <a:xfrm>
                <a:off x="606164" y="3596288"/>
                <a:ext cx="1863984" cy="6476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summarize( 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Resumen descriptivo</a:t>
                </a:r>
              </a:p>
            </p:txBody>
          </p:sp>
          <p:sp>
            <p:nvSpPr>
              <p:cNvPr id="32" name="Google Shape;2510;p58">
                <a:extLst>
                  <a:ext uri="{FF2B5EF4-FFF2-40B4-BE49-F238E27FC236}">
                    <a16:creationId xmlns:a16="http://schemas.microsoft.com/office/drawing/2014/main" id="{C6C4D866-063F-0A19-4E0A-58608353E0A4}"/>
                  </a:ext>
                </a:extLst>
              </p:cNvPr>
              <p:cNvSpPr txBox="1"/>
              <p:nvPr/>
            </p:nvSpPr>
            <p:spPr>
              <a:xfrm>
                <a:off x="5210586" y="1770563"/>
                <a:ext cx="1729963" cy="64769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mutate( 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Modifica o agrega nuevas variables</a:t>
                </a:r>
              </a:p>
            </p:txBody>
          </p:sp>
          <p:sp>
            <p:nvSpPr>
              <p:cNvPr id="34" name="Google Shape;2510;p58">
                <a:extLst>
                  <a:ext uri="{FF2B5EF4-FFF2-40B4-BE49-F238E27FC236}">
                    <a16:creationId xmlns:a16="http://schemas.microsoft.com/office/drawing/2014/main" id="{C44B329D-57D5-1C04-140A-8251C9F878B9}"/>
                  </a:ext>
                </a:extLst>
              </p:cNvPr>
              <p:cNvSpPr txBox="1"/>
              <p:nvPr/>
            </p:nvSpPr>
            <p:spPr>
              <a:xfrm>
                <a:off x="2836449" y="3926815"/>
                <a:ext cx="1937317" cy="64769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count( 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Contar categorías en una tabla</a:t>
                </a:r>
              </a:p>
            </p:txBody>
          </p:sp>
          <p:sp>
            <p:nvSpPr>
              <p:cNvPr id="35" name="Google Shape;2510;p58">
                <a:extLst>
                  <a:ext uri="{FF2B5EF4-FFF2-40B4-BE49-F238E27FC236}">
                    <a16:creationId xmlns:a16="http://schemas.microsoft.com/office/drawing/2014/main" id="{D197DCAA-E910-B89E-2DCC-D28F9B711505}"/>
                  </a:ext>
                </a:extLst>
              </p:cNvPr>
              <p:cNvSpPr txBox="1"/>
              <p:nvPr/>
            </p:nvSpPr>
            <p:spPr>
              <a:xfrm>
                <a:off x="5240568" y="2755256"/>
                <a:ext cx="1660784" cy="55467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Changa Medium"/>
                    <a:ea typeface="Changa Medium"/>
                    <a:cs typeface="Changa Medium"/>
                    <a:sym typeface="Changa Medium"/>
                  </a:rPr>
                  <a:t>select( 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Seleccionar variables</a:t>
                </a:r>
              </a:p>
            </p:txBody>
          </p:sp>
          <p:sp>
            <p:nvSpPr>
              <p:cNvPr id="36" name="Google Shape;2510;p58">
                <a:extLst>
                  <a:ext uri="{FF2B5EF4-FFF2-40B4-BE49-F238E27FC236}">
                    <a16:creationId xmlns:a16="http://schemas.microsoft.com/office/drawing/2014/main" id="{B9636D26-115D-CE7D-2273-896E7DBD1488}"/>
                  </a:ext>
                </a:extLst>
              </p:cNvPr>
              <p:cNvSpPr txBox="1"/>
              <p:nvPr/>
            </p:nvSpPr>
            <p:spPr>
              <a:xfrm>
                <a:off x="5210586" y="3596287"/>
                <a:ext cx="1729963" cy="64769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 err="1">
                    <a:latin typeface="Changa Medium"/>
                    <a:ea typeface="Changa Medium"/>
                    <a:cs typeface="Changa Medium"/>
                    <a:sym typeface="Changa Medium"/>
                  </a:rPr>
                  <a:t>group_by</a:t>
                </a:r>
                <a:r>
                  <a:rPr lang="es-CO" sz="1200" b="1" dirty="0">
                    <a:latin typeface="Changa Medium"/>
                    <a:ea typeface="Changa Medium"/>
                    <a:cs typeface="Changa Medium"/>
                    <a:sym typeface="Changa Medium"/>
                  </a:rPr>
                  <a:t>( )</a:t>
                </a:r>
                <a:endParaRPr lang="en" sz="1200" b="1" dirty="0">
                  <a:solidFill>
                    <a:schemeClr val="dk1"/>
                  </a:solidFill>
                  <a:latin typeface="Changa Medium"/>
                  <a:ea typeface="Changa Medium"/>
                  <a:cs typeface="Changa Medium"/>
                  <a:sym typeface="Changa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Subconjunto de datos según categorías*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D658B9E-13C1-6142-344D-06EA0D662AA4}"/>
                  </a:ext>
                </a:extLst>
              </p:cNvPr>
              <p:cNvSpPr/>
              <p:nvPr/>
            </p:nvSpPr>
            <p:spPr>
              <a:xfrm>
                <a:off x="514350" y="1234215"/>
                <a:ext cx="6527800" cy="36298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40" name="Imagen 39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808EA8AB-0186-D5B1-5111-1FAC23F32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7982" y="2328945"/>
              <a:ext cx="1214249" cy="1402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18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>
          <a:extLst>
            <a:ext uri="{FF2B5EF4-FFF2-40B4-BE49-F238E27FC236}">
              <a16:creationId xmlns:a16="http://schemas.microsoft.com/office/drawing/2014/main" id="{FD62A5CF-BF2A-7B6D-1F9A-7F2F91D5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5">
            <a:extLst>
              <a:ext uri="{FF2B5EF4-FFF2-40B4-BE49-F238E27FC236}">
                <a16:creationId xmlns:a16="http://schemas.microsoft.com/office/drawing/2014/main" id="{839AE9A9-FF41-4C85-56EA-84EA6DE6E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por grupo</a:t>
            </a:r>
            <a:endParaRPr dirty="0"/>
          </a:p>
        </p:txBody>
      </p:sp>
      <p:sp>
        <p:nvSpPr>
          <p:cNvPr id="2" name="Google Shape;2169;p42">
            <a:extLst>
              <a:ext uri="{FF2B5EF4-FFF2-40B4-BE49-F238E27FC236}">
                <a16:creationId xmlns:a16="http://schemas.microsoft.com/office/drawing/2014/main" id="{C88FD384-966F-330D-75E8-D6193E31F8EE}"/>
              </a:ext>
            </a:extLst>
          </p:cNvPr>
          <p:cNvSpPr txBox="1">
            <a:spLocks/>
          </p:cNvSpPr>
          <p:nvPr/>
        </p:nvSpPr>
        <p:spPr>
          <a:xfrm>
            <a:off x="601164" y="985365"/>
            <a:ext cx="7018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Usando las funciones </a:t>
            </a:r>
            <a:r>
              <a:rPr lang="es-ES" b="1" dirty="0" err="1">
                <a:solidFill>
                  <a:schemeClr val="tx1"/>
                </a:solidFill>
              </a:rPr>
              <a:t>summarize</a:t>
            </a:r>
            <a:r>
              <a:rPr lang="es-ES" b="1" dirty="0">
                <a:solidFill>
                  <a:schemeClr val="tx1"/>
                </a:solidFill>
              </a:rPr>
              <a:t>() </a:t>
            </a:r>
            <a:r>
              <a:rPr lang="es-ES" dirty="0">
                <a:solidFill>
                  <a:schemeClr val="tx1"/>
                </a:solidFill>
              </a:rPr>
              <a:t>y </a:t>
            </a:r>
            <a:r>
              <a:rPr lang="es-ES" b="1" dirty="0" err="1">
                <a:solidFill>
                  <a:schemeClr val="tx1"/>
                </a:solidFill>
              </a:rPr>
              <a:t>group_by</a:t>
            </a:r>
            <a:r>
              <a:rPr lang="es-ES" b="1" dirty="0">
                <a:solidFill>
                  <a:schemeClr val="tx1"/>
                </a:solidFill>
              </a:rPr>
              <a:t>()</a:t>
            </a:r>
            <a:r>
              <a:rPr lang="es-ES" dirty="0">
                <a:solidFill>
                  <a:schemeClr val="tx1"/>
                </a:solidFill>
              </a:rPr>
              <a:t>, obtenemos un resumen descriptivo de la base de datos diferenciado según una o más variables de control. Por ejemplo: 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3C761-545B-87BA-00AD-5349B7808584}"/>
              </a:ext>
            </a:extLst>
          </p:cNvPr>
          <p:cNvSpPr txBox="1">
            <a:spLocks/>
          </p:cNvSpPr>
          <p:nvPr/>
        </p:nvSpPr>
        <p:spPr>
          <a:xfrm>
            <a:off x="601164" y="1656705"/>
            <a:ext cx="4094661" cy="20104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sz="1200" dirty="0">
                <a:ea typeface="Cambria Math" panose="02040503050406030204" pitchFamily="18" charset="0"/>
              </a:rPr>
              <a:t># </a:t>
            </a:r>
            <a:r>
              <a:rPr lang="en-US" sz="1200" dirty="0" err="1">
                <a:ea typeface="Cambria Math" panose="02040503050406030204" pitchFamily="18" charset="0"/>
              </a:rPr>
              <a:t>Resumen</a:t>
            </a:r>
            <a:r>
              <a:rPr lang="en-US" sz="1200" dirty="0">
                <a:ea typeface="Cambria Math" panose="02040503050406030204" pitchFamily="18" charset="0"/>
              </a:rPr>
              <a:t> general</a:t>
            </a:r>
          </a:p>
          <a:p>
            <a:pPr marL="139700" indent="0">
              <a:buFont typeface="Hanken Grotesk Light"/>
              <a:buNone/>
            </a:pPr>
            <a:r>
              <a:rPr lang="en-US" sz="1200" dirty="0">
                <a:ea typeface="Cambria Math" panose="02040503050406030204" pitchFamily="18" charset="0"/>
              </a:rPr>
              <a:t>table_1 &lt;- </a:t>
            </a:r>
            <a:r>
              <a:rPr lang="en-US" sz="1200" dirty="0" err="1">
                <a:ea typeface="Cambria Math" panose="02040503050406030204" pitchFamily="18" charset="0"/>
              </a:rPr>
              <a:t>new_dataset</a:t>
            </a:r>
            <a:r>
              <a:rPr lang="en-US" sz="1200" dirty="0">
                <a:ea typeface="Cambria Math" panose="02040503050406030204" pitchFamily="18" charset="0"/>
              </a:rPr>
              <a:t> %&gt;% filter(</a:t>
            </a:r>
            <a:r>
              <a:rPr lang="en-US" sz="1200" dirty="0" err="1">
                <a:ea typeface="Cambria Math" panose="02040503050406030204" pitchFamily="18" charset="0"/>
              </a:rPr>
              <a:t>Int_attend</a:t>
            </a:r>
            <a:r>
              <a:rPr lang="en-US" sz="1200" dirty="0">
                <a:ea typeface="Cambria Math" panose="02040503050406030204" pitchFamily="18" charset="0"/>
              </a:rPr>
              <a:t> == "Group 4") %&gt;%   summarize(</a:t>
            </a:r>
            <a:r>
              <a:rPr lang="en-US" sz="1200" dirty="0" err="1">
                <a:ea typeface="Cambria Math" panose="02040503050406030204" pitchFamily="18" charset="0"/>
              </a:rPr>
              <a:t>MeanAttend</a:t>
            </a:r>
            <a:r>
              <a:rPr lang="en-US" sz="1200" dirty="0">
                <a:ea typeface="Cambria Math" panose="02040503050406030204" pitchFamily="18" charset="0"/>
              </a:rPr>
              <a:t> = mean(attend),      </a:t>
            </a:r>
            <a:r>
              <a:rPr lang="en-US" sz="1200" dirty="0" err="1">
                <a:ea typeface="Cambria Math" panose="02040503050406030204" pitchFamily="18" charset="0"/>
              </a:rPr>
              <a:t>SdAttend</a:t>
            </a:r>
            <a:r>
              <a:rPr lang="en-US" sz="1200" dirty="0">
                <a:ea typeface="Cambria Math" panose="02040503050406030204" pitchFamily="18" charset="0"/>
              </a:rPr>
              <a:t> = </a:t>
            </a:r>
            <a:r>
              <a:rPr lang="en-US" sz="1200" dirty="0" err="1">
                <a:ea typeface="Cambria Math" panose="02040503050406030204" pitchFamily="18" charset="0"/>
              </a:rPr>
              <a:t>sd</a:t>
            </a:r>
            <a:r>
              <a:rPr lang="en-US" sz="1200" dirty="0">
                <a:ea typeface="Cambria Math" panose="02040503050406030204" pitchFamily="18" charset="0"/>
              </a:rPr>
              <a:t>(attend)) </a:t>
            </a:r>
          </a:p>
          <a:p>
            <a:pPr marL="139700" indent="0">
              <a:buFont typeface="Hanken Grotesk Light"/>
              <a:buNone/>
            </a:pPr>
            <a:endParaRPr lang="en-US" sz="1200" dirty="0">
              <a:ea typeface="Cambria Math" panose="02040503050406030204" pitchFamily="18" charset="0"/>
            </a:endParaRPr>
          </a:p>
          <a:p>
            <a:pPr marL="139700" indent="0">
              <a:buFont typeface="Hanken Grotesk Light"/>
              <a:buNone/>
            </a:pPr>
            <a:r>
              <a:rPr lang="en-US" sz="1200" dirty="0">
                <a:ea typeface="Cambria Math" panose="02040503050406030204" pitchFamily="18" charset="0"/>
              </a:rPr>
              <a:t># </a:t>
            </a:r>
            <a:r>
              <a:rPr lang="en-US" sz="1200" dirty="0" err="1">
                <a:ea typeface="Cambria Math" panose="02040503050406030204" pitchFamily="18" charset="0"/>
              </a:rPr>
              <a:t>Resumen</a:t>
            </a:r>
            <a:r>
              <a:rPr lang="en-US" sz="1200" dirty="0">
                <a:ea typeface="Cambria Math" panose="02040503050406030204" pitchFamily="18" charset="0"/>
              </a:rPr>
              <a:t> </a:t>
            </a:r>
            <a:r>
              <a:rPr lang="en-US" sz="1200" dirty="0" err="1">
                <a:ea typeface="Cambria Math" panose="02040503050406030204" pitchFamily="18" charset="0"/>
              </a:rPr>
              <a:t>diferenciado</a:t>
            </a:r>
            <a:endParaRPr lang="en-US" sz="1200" dirty="0">
              <a:ea typeface="Cambria Math" panose="02040503050406030204" pitchFamily="18" charset="0"/>
            </a:endParaRPr>
          </a:p>
          <a:p>
            <a:pPr marL="139700" indent="0">
              <a:buFont typeface="Hanken Grotesk Light"/>
              <a:buNone/>
            </a:pPr>
            <a:r>
              <a:rPr lang="en-US" sz="1200" dirty="0">
                <a:ea typeface="Cambria Math" panose="02040503050406030204" pitchFamily="18" charset="0"/>
              </a:rPr>
              <a:t>table_2 &lt;- </a:t>
            </a:r>
            <a:r>
              <a:rPr lang="en-US" sz="1200" dirty="0" err="1">
                <a:ea typeface="Cambria Math" panose="02040503050406030204" pitchFamily="18" charset="0"/>
              </a:rPr>
              <a:t>new_dataset</a:t>
            </a:r>
            <a:r>
              <a:rPr lang="en-US" sz="1200" dirty="0">
                <a:ea typeface="Cambria Math" panose="02040503050406030204" pitchFamily="18" charset="0"/>
              </a:rPr>
              <a:t> %&gt;% </a:t>
            </a:r>
            <a:r>
              <a:rPr lang="en-US" sz="1200" dirty="0" err="1">
                <a:ea typeface="Cambria Math" panose="02040503050406030204" pitchFamily="18" charset="0"/>
              </a:rPr>
              <a:t>group_by</a:t>
            </a:r>
            <a:r>
              <a:rPr lang="en-US" sz="1200" dirty="0">
                <a:ea typeface="Cambria Math" panose="02040503050406030204" pitchFamily="18" charset="0"/>
              </a:rPr>
              <a:t>(</a:t>
            </a:r>
            <a:r>
              <a:rPr lang="en-US" sz="1200" dirty="0" err="1">
                <a:ea typeface="Cambria Math" panose="02040503050406030204" pitchFamily="18" charset="0"/>
              </a:rPr>
              <a:t>Int_attend</a:t>
            </a:r>
            <a:r>
              <a:rPr lang="en-US" sz="1200" dirty="0">
                <a:ea typeface="Cambria Math" panose="02040503050406030204" pitchFamily="18" charset="0"/>
              </a:rPr>
              <a:t>) %&gt;%   summarize(</a:t>
            </a:r>
            <a:r>
              <a:rPr lang="en-US" sz="1200" dirty="0" err="1">
                <a:ea typeface="Cambria Math" panose="02040503050406030204" pitchFamily="18" charset="0"/>
              </a:rPr>
              <a:t>MeanAttend</a:t>
            </a:r>
            <a:r>
              <a:rPr lang="en-US" sz="1200" dirty="0">
                <a:ea typeface="Cambria Math" panose="02040503050406030204" pitchFamily="18" charset="0"/>
              </a:rPr>
              <a:t> = mean(attend),         </a:t>
            </a:r>
            <a:r>
              <a:rPr lang="en-US" sz="1200" dirty="0" err="1">
                <a:ea typeface="Cambria Math" panose="02040503050406030204" pitchFamily="18" charset="0"/>
              </a:rPr>
              <a:t>SdAttend</a:t>
            </a:r>
            <a:r>
              <a:rPr lang="en-US" sz="1200" dirty="0">
                <a:ea typeface="Cambria Math" panose="02040503050406030204" pitchFamily="18" charset="0"/>
              </a:rPr>
              <a:t> = </a:t>
            </a:r>
            <a:r>
              <a:rPr lang="en-US" sz="1200" dirty="0" err="1">
                <a:ea typeface="Cambria Math" panose="02040503050406030204" pitchFamily="18" charset="0"/>
              </a:rPr>
              <a:t>sd</a:t>
            </a:r>
            <a:r>
              <a:rPr lang="en-US" sz="1200" dirty="0">
                <a:ea typeface="Cambria Math" panose="02040503050406030204" pitchFamily="18" charset="0"/>
              </a:rPr>
              <a:t>(attend))</a:t>
            </a:r>
            <a:endParaRPr lang="es-ES" sz="1200" dirty="0"/>
          </a:p>
        </p:txBody>
      </p:sp>
      <p:sp>
        <p:nvSpPr>
          <p:cNvPr id="4" name="Google Shape;2169;p42">
            <a:extLst>
              <a:ext uri="{FF2B5EF4-FFF2-40B4-BE49-F238E27FC236}">
                <a16:creationId xmlns:a16="http://schemas.microsoft.com/office/drawing/2014/main" id="{6898A9D4-5BAC-2A13-E74A-080044087FA3}"/>
              </a:ext>
            </a:extLst>
          </p:cNvPr>
          <p:cNvSpPr txBox="1">
            <a:spLocks/>
          </p:cNvSpPr>
          <p:nvPr/>
        </p:nvSpPr>
        <p:spPr>
          <a:xfrm>
            <a:off x="601164" y="3790304"/>
            <a:ext cx="40946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La </a:t>
            </a:r>
            <a:r>
              <a:rPr lang="es-ES" b="1" dirty="0">
                <a:solidFill>
                  <a:schemeClr val="tx1"/>
                </a:solidFill>
              </a:rPr>
              <a:t>Figura 5</a:t>
            </a:r>
            <a:r>
              <a:rPr lang="es-ES" dirty="0">
                <a:solidFill>
                  <a:schemeClr val="tx1"/>
                </a:solidFill>
              </a:rPr>
              <a:t> muestra el funcionamiento de </a:t>
            </a:r>
            <a:r>
              <a:rPr lang="es-ES" b="1" dirty="0" err="1">
                <a:solidFill>
                  <a:schemeClr val="tx1"/>
                </a:solidFill>
              </a:rPr>
              <a:t>summarize</a:t>
            </a:r>
            <a:r>
              <a:rPr lang="es-ES" b="1" dirty="0">
                <a:solidFill>
                  <a:schemeClr val="tx1"/>
                </a:solidFill>
              </a:rPr>
              <a:t>() </a:t>
            </a:r>
            <a:r>
              <a:rPr lang="es-ES" dirty="0">
                <a:solidFill>
                  <a:schemeClr val="tx1"/>
                </a:solidFill>
              </a:rPr>
              <a:t>y </a:t>
            </a:r>
            <a:r>
              <a:rPr lang="es-ES" b="1" dirty="0" err="1">
                <a:solidFill>
                  <a:schemeClr val="tx1"/>
                </a:solidFill>
              </a:rPr>
              <a:t>group_by</a:t>
            </a:r>
            <a:r>
              <a:rPr lang="es-ES" b="1" dirty="0">
                <a:solidFill>
                  <a:schemeClr val="tx1"/>
                </a:solidFill>
              </a:rPr>
              <a:t>()</a:t>
            </a: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7562E27-A5E1-CBAA-A8EE-5A6550794AB8}"/>
              </a:ext>
            </a:extLst>
          </p:cNvPr>
          <p:cNvSpPr txBox="1">
            <a:spLocks/>
          </p:cNvSpPr>
          <p:nvPr/>
        </p:nvSpPr>
        <p:spPr>
          <a:xfrm>
            <a:off x="5617692" y="4116270"/>
            <a:ext cx="2673003" cy="28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s-ES" sz="1000" b="1" dirty="0"/>
              <a:t>Figura 5: </a:t>
            </a:r>
            <a:r>
              <a:rPr lang="es-ES" sz="1000" dirty="0"/>
              <a:t>resumen descriptivo diferenciado</a:t>
            </a:r>
            <a:endParaRPr lang="es-ES" sz="1000" b="1" dirty="0"/>
          </a:p>
        </p:txBody>
      </p:sp>
      <p:pic>
        <p:nvPicPr>
          <p:cNvPr id="9" name="Imagen 8" descr="Diagrama, Esquemático&#10;&#10;Descripción generada automáticamente">
            <a:extLst>
              <a:ext uri="{FF2B5EF4-FFF2-40B4-BE49-F238E27FC236}">
                <a16:creationId xmlns:a16="http://schemas.microsoft.com/office/drawing/2014/main" id="{F5E50964-4C8A-967C-A9F6-A020FDB2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99" y="1680006"/>
            <a:ext cx="2673003" cy="25014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34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>
          <a:extLst>
            <a:ext uri="{FF2B5EF4-FFF2-40B4-BE49-F238E27FC236}">
              <a16:creationId xmlns:a16="http://schemas.microsoft.com/office/drawing/2014/main" id="{482F982F-AF6C-E1FA-96F3-1ACE25B9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5">
            <a:extLst>
              <a:ext uri="{FF2B5EF4-FFF2-40B4-BE49-F238E27FC236}">
                <a16:creationId xmlns:a16="http://schemas.microsoft.com/office/drawing/2014/main" id="{4F92E14C-D8B9-62B9-4635-5424161DDF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84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</a:t>
            </a:r>
            <a:r>
              <a:rPr lang="en" dirty="0"/>
              <a:t>gplot2</a:t>
            </a:r>
            <a:endParaRPr dirty="0"/>
          </a:p>
        </p:txBody>
      </p:sp>
      <p:sp>
        <p:nvSpPr>
          <p:cNvPr id="2" name="Google Shape;2169;p42">
            <a:extLst>
              <a:ext uri="{FF2B5EF4-FFF2-40B4-BE49-F238E27FC236}">
                <a16:creationId xmlns:a16="http://schemas.microsoft.com/office/drawing/2014/main" id="{7069ED03-F018-D4CA-50DD-0030C150D884}"/>
              </a:ext>
            </a:extLst>
          </p:cNvPr>
          <p:cNvSpPr txBox="1">
            <a:spLocks/>
          </p:cNvSpPr>
          <p:nvPr/>
        </p:nvSpPr>
        <p:spPr>
          <a:xfrm>
            <a:off x="582114" y="870037"/>
            <a:ext cx="7018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El paquete </a:t>
            </a:r>
            <a:r>
              <a:rPr lang="es-ES" b="1" dirty="0">
                <a:solidFill>
                  <a:schemeClr val="tx1"/>
                </a:solidFill>
              </a:rPr>
              <a:t>ggplot2 </a:t>
            </a:r>
            <a:r>
              <a:rPr lang="es-ES" dirty="0">
                <a:solidFill>
                  <a:schemeClr val="tx1"/>
                </a:solidFill>
              </a:rPr>
              <a:t>proporciona un sistema coherente para visualizar datos y crear gráficos. La versatilidad de </a:t>
            </a:r>
            <a:r>
              <a:rPr lang="es-ES" b="1" dirty="0">
                <a:solidFill>
                  <a:schemeClr val="tx1"/>
                </a:solidFill>
              </a:rPr>
              <a:t>ggplot2</a:t>
            </a:r>
            <a:r>
              <a:rPr lang="es-ES" dirty="0">
                <a:solidFill>
                  <a:schemeClr val="tx1"/>
                </a:solidFill>
              </a:rPr>
              <a:t> radica en que emplea la Gramática de Gráficos (</a:t>
            </a:r>
            <a:r>
              <a:rPr lang="es-ES" i="1" dirty="0" err="1">
                <a:solidFill>
                  <a:schemeClr val="tx1"/>
                </a:solidFill>
              </a:rPr>
              <a:t>Grammar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i="1" dirty="0" err="1">
                <a:solidFill>
                  <a:schemeClr val="tx1"/>
                </a:solidFill>
              </a:rPr>
              <a:t>of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i="1" dirty="0" err="1">
                <a:solidFill>
                  <a:schemeClr val="tx1"/>
                </a:solidFill>
              </a:rPr>
              <a:t>Graphics</a:t>
            </a:r>
            <a:r>
              <a:rPr lang="es-ES" i="1" dirty="0">
                <a:solidFill>
                  <a:schemeClr val="tx1"/>
                </a:solidFill>
              </a:rPr>
              <a:t>)</a:t>
            </a:r>
            <a:r>
              <a:rPr lang="es-ES" dirty="0">
                <a:solidFill>
                  <a:schemeClr val="tx1"/>
                </a:solidFill>
              </a:rPr>
              <a:t>. </a:t>
            </a: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3" name="Google Shape;3095;p77" descr="Timeline background shape">
            <a:extLst>
              <a:ext uri="{FF2B5EF4-FFF2-40B4-BE49-F238E27FC236}">
                <a16:creationId xmlns:a16="http://schemas.microsoft.com/office/drawing/2014/main" id="{1286349E-DDAA-D378-A4A0-376714FCB550}"/>
              </a:ext>
            </a:extLst>
          </p:cNvPr>
          <p:cNvSpPr/>
          <p:nvPr/>
        </p:nvSpPr>
        <p:spPr>
          <a:xfrm>
            <a:off x="6904649" y="4518015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el código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4EC5821-0445-EEFE-8020-6D0C6C477AEB}"/>
              </a:ext>
            </a:extLst>
          </p:cNvPr>
          <p:cNvSpPr txBox="1">
            <a:spLocks/>
          </p:cNvSpPr>
          <p:nvPr/>
        </p:nvSpPr>
        <p:spPr>
          <a:xfrm>
            <a:off x="711446" y="1598047"/>
            <a:ext cx="6788238" cy="3862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dirty="0" err="1">
                <a:ea typeface="Cambria Math" panose="02040503050406030204" pitchFamily="18" charset="0"/>
              </a:rPr>
              <a:t>ggplot</a:t>
            </a:r>
            <a:r>
              <a:rPr lang="en-US" dirty="0">
                <a:ea typeface="Cambria Math" panose="02040503050406030204" pitchFamily="18" charset="0"/>
              </a:rPr>
              <a:t>(dataset, </a:t>
            </a:r>
            <a:r>
              <a:rPr lang="en-US" dirty="0" err="1">
                <a:ea typeface="Cambria Math" panose="02040503050406030204" pitchFamily="18" charset="0"/>
              </a:rPr>
              <a:t>aes</a:t>
            </a:r>
            <a:r>
              <a:rPr lang="en-US" dirty="0">
                <a:ea typeface="Cambria Math" panose="02040503050406030204" pitchFamily="18" charset="0"/>
              </a:rPr>
              <a:t>()) + </a:t>
            </a:r>
            <a:r>
              <a:rPr lang="en-US" dirty="0" err="1">
                <a:ea typeface="Cambria Math" panose="02040503050406030204" pitchFamily="18" charset="0"/>
              </a:rPr>
              <a:t>geometría</a:t>
            </a:r>
            <a:r>
              <a:rPr lang="en-US" dirty="0">
                <a:ea typeface="Cambria Math" panose="02040503050406030204" pitchFamily="18" charset="0"/>
              </a:rPr>
              <a:t> + </a:t>
            </a:r>
            <a:r>
              <a:rPr lang="en-US" dirty="0" err="1">
                <a:ea typeface="Cambria Math" panose="02040503050406030204" pitchFamily="18" charset="0"/>
              </a:rPr>
              <a:t>faceta</a:t>
            </a:r>
            <a:r>
              <a:rPr lang="en-US" dirty="0">
                <a:ea typeface="Cambria Math" panose="02040503050406030204" pitchFamily="18" charset="0"/>
              </a:rPr>
              <a:t> + </a:t>
            </a:r>
            <a:r>
              <a:rPr lang="en-US" dirty="0" err="1">
                <a:ea typeface="Cambria Math" panose="02040503050406030204" pitchFamily="18" charset="0"/>
              </a:rPr>
              <a:t>opciones</a:t>
            </a:r>
            <a:endParaRPr lang="es-ES" dirty="0"/>
          </a:p>
        </p:txBody>
      </p:sp>
      <p:sp>
        <p:nvSpPr>
          <p:cNvPr id="5" name="Google Shape;2169;p42">
            <a:extLst>
              <a:ext uri="{FF2B5EF4-FFF2-40B4-BE49-F238E27FC236}">
                <a16:creationId xmlns:a16="http://schemas.microsoft.com/office/drawing/2014/main" id="{7E5AF619-0A66-40FE-1566-8AB0B8684EDC}"/>
              </a:ext>
            </a:extLst>
          </p:cNvPr>
          <p:cNvSpPr txBox="1">
            <a:spLocks/>
          </p:cNvSpPr>
          <p:nvPr/>
        </p:nvSpPr>
        <p:spPr>
          <a:xfrm>
            <a:off x="697408" y="2034680"/>
            <a:ext cx="6788239" cy="28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s-ES" sz="1200" dirty="0">
                <a:solidFill>
                  <a:schemeClr val="tx1"/>
                </a:solidFill>
              </a:rPr>
              <a:t>donde:</a:t>
            </a:r>
          </a:p>
          <a:p>
            <a:pPr marL="342900" indent="-342900" algn="l">
              <a:buSzPts val="1100"/>
              <a:buFont typeface="Arial"/>
              <a:buAutoNum type="arabicPeriod"/>
            </a:pPr>
            <a:r>
              <a:rPr lang="es-ES" sz="1200" dirty="0"/>
              <a:t>Datos es un data frame</a:t>
            </a:r>
          </a:p>
          <a:p>
            <a:pPr marL="342900" indent="-342900" algn="l">
              <a:buSzPts val="1100"/>
              <a:buFont typeface="Arial"/>
              <a:buAutoNum type="arabicPeriod"/>
            </a:pPr>
            <a:r>
              <a:rPr lang="es-ES" sz="1200" dirty="0"/>
              <a:t>Las características del mapa </a:t>
            </a:r>
            <a:r>
              <a:rPr lang="es-ES" sz="1200" b="1" dirty="0"/>
              <a:t>aes() </a:t>
            </a:r>
            <a:r>
              <a:rPr lang="es-ES" sz="1200" dirty="0"/>
              <a:t>describe los ejes (</a:t>
            </a:r>
            <a:r>
              <a:rPr lang="es-ES" sz="1200" b="1" dirty="0"/>
              <a:t>x, y</a:t>
            </a:r>
            <a:r>
              <a:rPr lang="es-ES" sz="1200" dirty="0"/>
              <a:t>), el color exterior (</a:t>
            </a:r>
            <a:r>
              <a:rPr lang="es-ES" sz="1200" b="1" dirty="0"/>
              <a:t>color</a:t>
            </a:r>
            <a:r>
              <a:rPr lang="es-ES" sz="1200" dirty="0"/>
              <a:t> </a:t>
            </a:r>
            <a:r>
              <a:rPr lang="es-ES" sz="1200" dirty="0" err="1"/>
              <a:t>or</a:t>
            </a:r>
            <a:r>
              <a:rPr lang="es-ES" sz="1200" dirty="0"/>
              <a:t> </a:t>
            </a:r>
            <a:r>
              <a:rPr lang="es-ES" sz="1200" b="1" dirty="0" err="1"/>
              <a:t>colour</a:t>
            </a:r>
            <a:r>
              <a:rPr lang="es-ES" sz="1200" dirty="0"/>
              <a:t>), el color interior (</a:t>
            </a:r>
            <a:r>
              <a:rPr lang="es-ES" sz="1200" b="1" dirty="0" err="1"/>
              <a:t>fill</a:t>
            </a:r>
            <a:r>
              <a:rPr lang="es-ES" sz="1200" dirty="0"/>
              <a:t>), la forma de los puntos (</a:t>
            </a:r>
            <a:r>
              <a:rPr lang="es-ES" sz="1200" b="1" dirty="0" err="1"/>
              <a:t>shape</a:t>
            </a:r>
            <a:r>
              <a:rPr lang="es-ES" sz="1200" dirty="0"/>
              <a:t>), el tipo de línea (</a:t>
            </a:r>
            <a:r>
              <a:rPr lang="es-ES" sz="1200" b="1" dirty="0" err="1"/>
              <a:t>linetype</a:t>
            </a:r>
            <a:r>
              <a:rPr lang="es-ES" sz="1200" dirty="0"/>
              <a:t>) y el tamaño (</a:t>
            </a:r>
            <a:r>
              <a:rPr lang="es-ES" sz="1200" b="1" dirty="0" err="1"/>
              <a:t>size</a:t>
            </a:r>
            <a:r>
              <a:rPr lang="es-ES" sz="1200" dirty="0"/>
              <a:t>).</a:t>
            </a:r>
          </a:p>
          <a:p>
            <a:pPr marL="0" indent="0" algn="l">
              <a:buSzPts val="1100"/>
            </a:pPr>
            <a:r>
              <a:rPr lang="es-ES" sz="1200" dirty="0"/>
              <a:t>3. Los objetos geométricos (</a:t>
            </a:r>
            <a:r>
              <a:rPr lang="es-ES" sz="1200" b="1" dirty="0"/>
              <a:t>geometría</a:t>
            </a:r>
            <a:r>
              <a:rPr lang="es-ES" sz="1200" dirty="0"/>
              <a:t>) determinan el tipo de gráfico: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s-ES" sz="1200" dirty="0"/>
              <a:t>Puntos (</a:t>
            </a:r>
            <a:r>
              <a:rPr lang="es-ES" sz="1200" b="1" dirty="0" err="1"/>
              <a:t>geom_point</a:t>
            </a:r>
            <a:r>
              <a:rPr lang="es-ES" sz="1200" dirty="0"/>
              <a:t>)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s-ES" sz="1200" dirty="0"/>
              <a:t>Líneas (</a:t>
            </a:r>
            <a:r>
              <a:rPr lang="es-ES" sz="1200" b="1" dirty="0" err="1"/>
              <a:t>geom_lines</a:t>
            </a:r>
            <a:r>
              <a:rPr lang="es-ES" sz="1200" dirty="0"/>
              <a:t>)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s-ES" sz="1200" dirty="0"/>
              <a:t>Histogramas (</a:t>
            </a:r>
            <a:r>
              <a:rPr lang="es-ES" sz="1200" b="1" dirty="0" err="1"/>
              <a:t>geom_histogram</a:t>
            </a:r>
            <a:r>
              <a:rPr lang="es-ES" sz="1200" dirty="0"/>
              <a:t>)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s-ES" sz="1200" dirty="0" err="1"/>
              <a:t>Boxplot</a:t>
            </a:r>
            <a:r>
              <a:rPr lang="es-ES" sz="1200" dirty="0"/>
              <a:t> (</a:t>
            </a:r>
            <a:r>
              <a:rPr lang="es-ES" sz="1200" b="1" dirty="0" err="1"/>
              <a:t>geom_boxplot</a:t>
            </a:r>
            <a:r>
              <a:rPr lang="es-ES" sz="1200" dirty="0"/>
              <a:t>)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s-ES" sz="1200" dirty="0"/>
              <a:t>etc.</a:t>
            </a:r>
          </a:p>
          <a:p>
            <a:pPr marL="0" indent="0" algn="l">
              <a:buSzPts val="1100"/>
            </a:pPr>
            <a:endParaRPr lang="es-ES" sz="1200" dirty="0"/>
          </a:p>
          <a:p>
            <a:pPr marL="0" indent="0" algn="l">
              <a:buSzPts val="1100"/>
            </a:pPr>
            <a:r>
              <a:rPr lang="es-ES" sz="1200" dirty="0"/>
              <a:t>4.  La </a:t>
            </a:r>
            <a:r>
              <a:rPr lang="es-ES" sz="1200" b="1" dirty="0"/>
              <a:t>faceta</a:t>
            </a:r>
            <a:r>
              <a:rPr lang="es-ES" sz="1200" dirty="0"/>
              <a:t> permite dividir un gráfico en múltiples gráficos de acuerdo con grupos.</a:t>
            </a:r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SzPts val="1100"/>
              <a:buFont typeface="Arial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47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</a:t>
            </a:r>
            <a:endParaRPr dirty="0"/>
          </a:p>
        </p:txBody>
      </p:sp>
      <p:sp>
        <p:nvSpPr>
          <p:cNvPr id="19" name="Subtítulo 18">
            <a:extLst>
              <a:ext uri="{FF2B5EF4-FFF2-40B4-BE49-F238E27FC236}">
                <a16:creationId xmlns:a16="http://schemas.microsoft.com/office/drawing/2014/main" id="{8C0870DC-9BAF-ADDE-6CCA-9AF09C9D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407" y="1416030"/>
            <a:ext cx="5464391" cy="900141"/>
          </a:xfrm>
        </p:spPr>
        <p:txBody>
          <a:bodyPr/>
          <a:lstStyle/>
          <a:p>
            <a:pPr algn="l"/>
            <a:r>
              <a:rPr lang="es-ES" dirty="0"/>
              <a:t>1. Crear un gráfico que el ingreso promedio de acuerdo con la edad en años para las personas ocupados. Presente la gráfica diferenciada por ciudades.</a:t>
            </a:r>
          </a:p>
        </p:txBody>
      </p:sp>
      <p:sp>
        <p:nvSpPr>
          <p:cNvPr id="26" name="Subtítulo 18">
            <a:extLst>
              <a:ext uri="{FF2B5EF4-FFF2-40B4-BE49-F238E27FC236}">
                <a16:creationId xmlns:a16="http://schemas.microsoft.com/office/drawing/2014/main" id="{49586F9E-67EA-2737-FBFF-7B4EB34B05EF}"/>
              </a:ext>
            </a:extLst>
          </p:cNvPr>
          <p:cNvSpPr txBox="1">
            <a:spLocks/>
          </p:cNvSpPr>
          <p:nvPr/>
        </p:nvSpPr>
        <p:spPr>
          <a:xfrm>
            <a:off x="936407" y="2456669"/>
            <a:ext cx="5464391" cy="90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l"/>
            <a:r>
              <a:rPr lang="es-ES" dirty="0"/>
              <a:t>2. Filtra la base de datos de personas ocupadas para el grupo de mujeres con ingresos de $2.000.000 –  $5.000.000. Muestre un gráfico sobre el nivel de educación en esta población.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1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>
          <a:extLst>
            <a:ext uri="{FF2B5EF4-FFF2-40B4-BE49-F238E27FC236}">
              <a16:creationId xmlns:a16="http://schemas.microsoft.com/office/drawing/2014/main" id="{A7B0ADBC-D1A4-026A-81C5-CE79B5B3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7">
            <a:extLst>
              <a:ext uri="{FF2B5EF4-FFF2-40B4-BE49-F238E27FC236}">
                <a16:creationId xmlns:a16="http://schemas.microsoft.com/office/drawing/2014/main" id="{8F43376F-1C0F-0B6C-FF46-AF8431FD7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02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>
          <a:extLst>
            <a:ext uri="{FF2B5EF4-FFF2-40B4-BE49-F238E27FC236}">
              <a16:creationId xmlns:a16="http://schemas.microsoft.com/office/drawing/2014/main" id="{D064BA02-9277-A5CA-028A-5463ADB9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7">
            <a:extLst>
              <a:ext uri="{FF2B5EF4-FFF2-40B4-BE49-F238E27FC236}">
                <a16:creationId xmlns:a16="http://schemas.microsoft.com/office/drawing/2014/main" id="{FDF52416-2CD9-6833-6D16-E67D3D642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2076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alternativos</a:t>
            </a:r>
            <a:endParaRPr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BA8F7DF-3A2E-E31A-191F-C417B0662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8" y="783296"/>
            <a:ext cx="7704000" cy="634150"/>
          </a:xfrm>
        </p:spPr>
        <p:txBody>
          <a:bodyPr/>
          <a:lstStyle/>
          <a:p>
            <a:pPr marL="139700" indent="0" algn="l">
              <a:buNone/>
            </a:pPr>
            <a:r>
              <a:rPr lang="es-ES" dirty="0"/>
              <a:t>1. La librería </a:t>
            </a:r>
            <a:r>
              <a:rPr lang="es-ES" b="1" dirty="0" err="1"/>
              <a:t>swirl</a:t>
            </a:r>
            <a:r>
              <a:rPr lang="es-ES" dirty="0"/>
              <a:t> proporciona un tutorial sobre elementos básicos en R: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8A5E126-2CF8-40F4-BCF1-494DA98277C8}"/>
              </a:ext>
            </a:extLst>
          </p:cNvPr>
          <p:cNvSpPr txBox="1">
            <a:spLocks/>
          </p:cNvSpPr>
          <p:nvPr/>
        </p:nvSpPr>
        <p:spPr>
          <a:xfrm>
            <a:off x="922282" y="1147527"/>
            <a:ext cx="7244255" cy="752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nken Grotesk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Font typeface="Hanken Grotesk Light"/>
              <a:buNone/>
            </a:pPr>
            <a:r>
              <a:rPr lang="en-US" sz="1200" dirty="0" err="1">
                <a:ea typeface="Cambria Math" panose="02040503050406030204" pitchFamily="18" charset="0"/>
              </a:rPr>
              <a:t>install.packages</a:t>
            </a:r>
            <a:r>
              <a:rPr lang="en-US" sz="1200" dirty="0">
                <a:ea typeface="Cambria Math" panose="02040503050406030204" pitchFamily="18" charset="0"/>
              </a:rPr>
              <a:t>(“swirl”)</a:t>
            </a:r>
          </a:p>
          <a:p>
            <a:pPr marL="139700" indent="0">
              <a:buFont typeface="Hanken Grotesk Light"/>
              <a:buNone/>
            </a:pPr>
            <a:r>
              <a:rPr lang="en-US" sz="1200" dirty="0">
                <a:ea typeface="Cambria Math" panose="02040503050406030204" pitchFamily="18" charset="0"/>
              </a:rPr>
              <a:t>library (swirl)</a:t>
            </a:r>
          </a:p>
          <a:p>
            <a:pPr marL="139700" indent="0">
              <a:buFont typeface="Hanken Grotesk Light"/>
              <a:buNone/>
            </a:pPr>
            <a:r>
              <a:rPr lang="es-ES" sz="1200" dirty="0" err="1"/>
              <a:t>swirl</a:t>
            </a:r>
            <a:r>
              <a:rPr lang="es-ES" sz="1200" dirty="0"/>
              <a:t>()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D2CCDA-BFE7-4984-8BD1-D1A47737188F}"/>
              </a:ext>
            </a:extLst>
          </p:cNvPr>
          <p:cNvSpPr txBox="1">
            <a:spLocks/>
          </p:cNvSpPr>
          <p:nvPr/>
        </p:nvSpPr>
        <p:spPr>
          <a:xfrm>
            <a:off x="719998" y="1950454"/>
            <a:ext cx="7704000" cy="899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 algn="l">
              <a:lnSpc>
                <a:spcPct val="100000"/>
              </a:lnSpc>
            </a:pPr>
            <a:r>
              <a:rPr lang="es-ES" dirty="0"/>
              <a:t>2. Data </a:t>
            </a:r>
            <a:r>
              <a:rPr lang="es-ES" dirty="0" err="1"/>
              <a:t>wrangling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dplyr</a:t>
            </a:r>
            <a:r>
              <a:rPr lang="es-ES" dirty="0"/>
              <a:t> and </a:t>
            </a:r>
            <a:r>
              <a:rPr lang="es-ES" b="1" dirty="0" err="1"/>
              <a:t>tidyr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Cheat</a:t>
            </a:r>
            <a:r>
              <a:rPr lang="es-ES" dirty="0"/>
              <a:t> </a:t>
            </a:r>
            <a:r>
              <a:rPr lang="es-ES" dirty="0" err="1"/>
              <a:t>Sheet</a:t>
            </a:r>
            <a:r>
              <a:rPr lang="es-ES" dirty="0"/>
              <a:t>): </a:t>
            </a:r>
            <a:r>
              <a:rPr lang="es-E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https://github.com/sergiobarona03/Curso_EDA_2024_I/blob/main/Recursos%20alternativos/M%C3%B3dulo%201/Recurso12.pdf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D4096B-6D3F-47AD-AD0E-62DF72C8498E}"/>
              </a:ext>
            </a:extLst>
          </p:cNvPr>
          <p:cNvSpPr txBox="1">
            <a:spLocks/>
          </p:cNvSpPr>
          <p:nvPr/>
        </p:nvSpPr>
        <p:spPr>
          <a:xfrm>
            <a:off x="719998" y="2786620"/>
            <a:ext cx="7704000" cy="89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 algn="l">
              <a:lnSpc>
                <a:spcPct val="100000"/>
              </a:lnSpc>
            </a:pPr>
            <a:r>
              <a:rPr lang="es-ES" dirty="0"/>
              <a:t>3. Visualización de datos usando ggplot2 (Guía Rápida): </a:t>
            </a:r>
            <a:r>
              <a:rPr lang="es-E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https://github.com/sergiobarona03/Curso_EDA_2024_I/blob/main/Recursos%20alternativos/M%C3%B3dulo%201/Recurso13.pdf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0A4F3ED-77A4-4F08-AB3B-C3D27DFD99AA}"/>
              </a:ext>
            </a:extLst>
          </p:cNvPr>
          <p:cNvSpPr txBox="1">
            <a:spLocks/>
          </p:cNvSpPr>
          <p:nvPr/>
        </p:nvSpPr>
        <p:spPr>
          <a:xfrm>
            <a:off x="719998" y="3647234"/>
            <a:ext cx="7704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 algn="l">
              <a:lnSpc>
                <a:spcPct val="100000"/>
              </a:lnSpc>
            </a:pPr>
            <a:r>
              <a:rPr lang="es-ES" dirty="0"/>
              <a:t>4. </a:t>
            </a:r>
            <a:r>
              <a:rPr lang="es-ES" dirty="0" err="1"/>
              <a:t>Factors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forcats</a:t>
            </a:r>
            <a:r>
              <a:rPr lang="es-ES" dirty="0"/>
              <a:t> (</a:t>
            </a:r>
            <a:r>
              <a:rPr lang="es-ES" dirty="0" err="1"/>
              <a:t>Cheat</a:t>
            </a:r>
            <a:r>
              <a:rPr lang="es-ES" dirty="0"/>
              <a:t> </a:t>
            </a:r>
            <a:r>
              <a:rPr lang="es-ES" dirty="0" err="1"/>
              <a:t>Sheet</a:t>
            </a:r>
            <a:r>
              <a:rPr lang="es-ES" dirty="0"/>
              <a:t>): </a:t>
            </a:r>
            <a:r>
              <a:rPr lang="es-ES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https://github.com/sergiobarona03/Curso_EDA_2024_I/blob/main/Recursos%20alternativos/M%C3%B3dulo%201/Recurso14.pdf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8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0"/>
          <p:cNvSpPr txBox="1">
            <a:spLocks noGrp="1"/>
          </p:cNvSpPr>
          <p:nvPr>
            <p:ph type="title"/>
          </p:nvPr>
        </p:nvSpPr>
        <p:spPr>
          <a:xfrm>
            <a:off x="914000" y="1392300"/>
            <a:ext cx="4242600" cy="12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y RStudio</a:t>
            </a:r>
            <a:endParaRPr dirty="0"/>
          </a:p>
        </p:txBody>
      </p:sp>
      <p:sp>
        <p:nvSpPr>
          <p:cNvPr id="2140" name="Google Shape;2140;p40"/>
          <p:cNvSpPr txBox="1">
            <a:spLocks noGrp="1"/>
          </p:cNvSpPr>
          <p:nvPr>
            <p:ph type="title" idx="2"/>
          </p:nvPr>
        </p:nvSpPr>
        <p:spPr>
          <a:xfrm>
            <a:off x="917650" y="79033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42" name="Google Shape;2142;p4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110" t="4523" b="18807"/>
          <a:stretch/>
        </p:blipFill>
        <p:spPr>
          <a:xfrm>
            <a:off x="5751000" y="0"/>
            <a:ext cx="3393000" cy="5157000"/>
          </a:xfrm>
          <a:prstGeom prst="parallelogram">
            <a:avLst>
              <a:gd name="adj" fmla="val 25000"/>
            </a:avLst>
          </a:prstGeom>
        </p:spPr>
      </p:pic>
      <p:grpSp>
        <p:nvGrpSpPr>
          <p:cNvPr id="2143" name="Google Shape;2143;p40"/>
          <p:cNvGrpSpPr/>
          <p:nvPr/>
        </p:nvGrpSpPr>
        <p:grpSpPr>
          <a:xfrm flipH="1">
            <a:off x="6757151" y="-726900"/>
            <a:ext cx="2981249" cy="1266398"/>
            <a:chOff x="350304" y="4374911"/>
            <a:chExt cx="2451080" cy="1041189"/>
          </a:xfrm>
        </p:grpSpPr>
        <p:sp>
          <p:nvSpPr>
            <p:cNvPr id="2144" name="Google Shape;2144;p40"/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0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40"/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40"/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40"/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40"/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40"/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0"/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40"/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40"/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40"/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0"/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0"/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>
          <a:extLst>
            <a:ext uri="{FF2B5EF4-FFF2-40B4-BE49-F238E27FC236}">
              <a16:creationId xmlns:a16="http://schemas.microsoft.com/office/drawing/2014/main" id="{610E5D5C-3314-0B94-F080-3F9A37B8A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7">
            <a:extLst>
              <a:ext uri="{FF2B5EF4-FFF2-40B4-BE49-F238E27FC236}">
                <a16:creationId xmlns:a16="http://schemas.microsoft.com/office/drawing/2014/main" id="{07D1BA0E-0B7C-35F9-BFC6-88FC90B2F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 de consulta</a:t>
            </a:r>
            <a:endParaRPr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2779791D-2E33-E3EE-70C2-81D7940DA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3" y="1331672"/>
            <a:ext cx="8097252" cy="233796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Wickham</a:t>
            </a:r>
            <a:r>
              <a:rPr lang="es-ES" sz="1600" dirty="0"/>
              <a:t>, H. (2016) GGplot2. </a:t>
            </a:r>
            <a:r>
              <a:rPr lang="es-ES" sz="1600" dirty="0" err="1"/>
              <a:t>Elegant</a:t>
            </a:r>
            <a:r>
              <a:rPr lang="es-ES" sz="1600" dirty="0"/>
              <a:t> </a:t>
            </a:r>
            <a:r>
              <a:rPr lang="es-ES" sz="1600" dirty="0" err="1"/>
              <a:t>Graphics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Data </a:t>
            </a:r>
            <a:r>
              <a:rPr lang="es-ES" sz="1600" dirty="0" err="1"/>
              <a:t>Analysis</a:t>
            </a:r>
            <a:r>
              <a:rPr lang="es-ES" sz="1600" dirty="0"/>
              <a:t>. Springer</a:t>
            </a:r>
          </a:p>
          <a:p>
            <a:pPr marL="139700" indent="0" algn="l"/>
            <a:endParaRPr lang="es-ES" sz="16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Grolemund</a:t>
            </a:r>
            <a:r>
              <a:rPr lang="es-ES" sz="1600" dirty="0"/>
              <a:t>, G. (2014). </a:t>
            </a:r>
            <a:r>
              <a:rPr lang="es-ES" sz="1600" dirty="0" err="1"/>
              <a:t>Hands-On</a:t>
            </a:r>
            <a:r>
              <a:rPr lang="es-ES" sz="1600" dirty="0"/>
              <a:t> </a:t>
            </a:r>
            <a:r>
              <a:rPr lang="es-ES" sz="1600" dirty="0" err="1"/>
              <a:t>Programming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R. O’Reilly Media: Sebastopol, CA.</a:t>
            </a:r>
          </a:p>
          <a:p>
            <a:pPr marL="139700" indent="0" algn="l"/>
            <a:endParaRPr lang="es-ES" sz="16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Schutt</a:t>
            </a:r>
            <a:r>
              <a:rPr lang="es-ES" sz="1600" dirty="0"/>
              <a:t>, R. &amp; </a:t>
            </a:r>
            <a:r>
              <a:rPr lang="es-ES" sz="1600" dirty="0" err="1"/>
              <a:t>O’Neil</a:t>
            </a:r>
            <a:r>
              <a:rPr lang="es-ES" sz="1600" dirty="0"/>
              <a:t>, C. (2014). </a:t>
            </a:r>
            <a:r>
              <a:rPr lang="es-ES" sz="1600" dirty="0" err="1"/>
              <a:t>Doing</a:t>
            </a:r>
            <a:r>
              <a:rPr lang="es-ES" sz="1600" dirty="0"/>
              <a:t> Data </a:t>
            </a:r>
            <a:r>
              <a:rPr lang="es-ES" sz="1600" dirty="0" err="1"/>
              <a:t>Science</a:t>
            </a:r>
            <a:r>
              <a:rPr lang="es-ES" sz="1600" dirty="0"/>
              <a:t>. O’Reilly Media: Sebastopol, CA.</a:t>
            </a:r>
          </a:p>
          <a:p>
            <a:pPr marL="139700" indent="0" algn="l"/>
            <a:endParaRPr lang="es-ES" sz="16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ES" sz="1600" dirty="0" err="1"/>
              <a:t>Wickham</a:t>
            </a:r>
            <a:r>
              <a:rPr lang="es-ES" sz="1600" dirty="0"/>
              <a:t> &amp; </a:t>
            </a:r>
            <a:r>
              <a:rPr lang="es-ES" sz="1600" dirty="0" err="1"/>
              <a:t>Grolemund</a:t>
            </a:r>
            <a:r>
              <a:rPr lang="es-ES" sz="1600" dirty="0"/>
              <a:t>, G. (2016). R </a:t>
            </a:r>
            <a:r>
              <a:rPr lang="es-ES" sz="1600" dirty="0" err="1"/>
              <a:t>for</a:t>
            </a:r>
            <a:r>
              <a:rPr lang="es-ES" sz="1600" dirty="0"/>
              <a:t> Data </a:t>
            </a:r>
            <a:r>
              <a:rPr lang="es-ES" sz="1600" dirty="0" err="1"/>
              <a:t>Science</a:t>
            </a:r>
            <a:r>
              <a:rPr lang="es-ES" sz="1600" dirty="0"/>
              <a:t>: </a:t>
            </a:r>
            <a:r>
              <a:rPr lang="es-ES" sz="1600" dirty="0" err="1"/>
              <a:t>Import</a:t>
            </a:r>
            <a:r>
              <a:rPr lang="es-ES" sz="1600" dirty="0"/>
              <a:t>, </a:t>
            </a:r>
            <a:r>
              <a:rPr lang="es-ES" sz="1600" dirty="0" err="1"/>
              <a:t>Tidy</a:t>
            </a:r>
            <a:r>
              <a:rPr lang="es-ES" sz="1600" dirty="0"/>
              <a:t>, </a:t>
            </a:r>
            <a:r>
              <a:rPr lang="es-ES" sz="1600" dirty="0" err="1"/>
              <a:t>Transform</a:t>
            </a:r>
            <a:r>
              <a:rPr lang="es-ES" sz="1600" dirty="0"/>
              <a:t>, </a:t>
            </a:r>
            <a:r>
              <a:rPr lang="es-ES" sz="1600" dirty="0" err="1"/>
              <a:t>Visualize</a:t>
            </a:r>
            <a:r>
              <a:rPr lang="es-ES" sz="1600" dirty="0"/>
              <a:t>, and </a:t>
            </a:r>
            <a:r>
              <a:rPr lang="es-ES" sz="1600" dirty="0" err="1"/>
              <a:t>Model</a:t>
            </a:r>
            <a:r>
              <a:rPr lang="es-ES" sz="1600" dirty="0"/>
              <a:t> Data. O’Reilly Media: Sebastopol, CA.</a:t>
            </a:r>
          </a:p>
        </p:txBody>
      </p:sp>
    </p:spTree>
    <p:extLst>
      <p:ext uri="{BB962C8B-B14F-4D97-AF65-F5344CB8AC3E}">
        <p14:creationId xmlns:p14="http://schemas.microsoft.com/office/powerpoint/2010/main" val="2282500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>
          <a:extLst>
            <a:ext uri="{FF2B5EF4-FFF2-40B4-BE49-F238E27FC236}">
              <a16:creationId xmlns:a16="http://schemas.microsoft.com/office/drawing/2014/main" id="{6371653B-4A3E-8C90-C3EA-F506DD7F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70">
            <a:extLst>
              <a:ext uri="{FF2B5EF4-FFF2-40B4-BE49-F238E27FC236}">
                <a16:creationId xmlns:a16="http://schemas.microsoft.com/office/drawing/2014/main" id="{3FB16700-E1D6-1E7C-6139-CA05A7759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38" y="9349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732" name="Google Shape;2732;p70">
            <a:extLst>
              <a:ext uri="{FF2B5EF4-FFF2-40B4-BE49-F238E27FC236}">
                <a16:creationId xmlns:a16="http://schemas.microsoft.com/office/drawing/2014/main" id="{06D3FB66-6AB2-4377-87F1-3A53E7212B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7950" y="1866563"/>
            <a:ext cx="44481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grpSp>
        <p:nvGrpSpPr>
          <p:cNvPr id="2733" name="Google Shape;2733;p70">
            <a:extLst>
              <a:ext uri="{FF2B5EF4-FFF2-40B4-BE49-F238E27FC236}">
                <a16:creationId xmlns:a16="http://schemas.microsoft.com/office/drawing/2014/main" id="{94544443-FC1F-418F-EF64-C14B16678027}"/>
              </a:ext>
            </a:extLst>
          </p:cNvPr>
          <p:cNvGrpSpPr/>
          <p:nvPr/>
        </p:nvGrpSpPr>
        <p:grpSpPr>
          <a:xfrm>
            <a:off x="3572524" y="3206003"/>
            <a:ext cx="276012" cy="275991"/>
            <a:chOff x="3368074" y="3882537"/>
            <a:chExt cx="215298" cy="215298"/>
          </a:xfrm>
        </p:grpSpPr>
        <p:sp>
          <p:nvSpPr>
            <p:cNvPr id="2734" name="Google Shape;2734;p70">
              <a:extLst>
                <a:ext uri="{FF2B5EF4-FFF2-40B4-BE49-F238E27FC236}">
                  <a16:creationId xmlns:a16="http://schemas.microsoft.com/office/drawing/2014/main" id="{A0489359-70E9-3336-1971-BF3D78B82E41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5" name="Google Shape;2735;p70">
              <a:extLst>
                <a:ext uri="{FF2B5EF4-FFF2-40B4-BE49-F238E27FC236}">
                  <a16:creationId xmlns:a16="http://schemas.microsoft.com/office/drawing/2014/main" id="{2C2708AD-9FDE-422B-8931-3C61A9FBC5FB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6" name="Google Shape;2736;p70">
              <a:extLst>
                <a:ext uri="{FF2B5EF4-FFF2-40B4-BE49-F238E27FC236}">
                  <a16:creationId xmlns:a16="http://schemas.microsoft.com/office/drawing/2014/main" id="{690ADA01-94AC-511D-81E4-FD68BB701869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737" name="Google Shape;2737;p70">
            <a:extLst>
              <a:ext uri="{FF2B5EF4-FFF2-40B4-BE49-F238E27FC236}">
                <a16:creationId xmlns:a16="http://schemas.microsoft.com/office/drawing/2014/main" id="{C2C937AB-12C3-508D-078C-1E34F9FCFEC9}"/>
              </a:ext>
            </a:extLst>
          </p:cNvPr>
          <p:cNvGrpSpPr/>
          <p:nvPr/>
        </p:nvGrpSpPr>
        <p:grpSpPr>
          <a:xfrm>
            <a:off x="4438556" y="3224711"/>
            <a:ext cx="266790" cy="238574"/>
            <a:chOff x="3824739" y="3890112"/>
            <a:chExt cx="208105" cy="186110"/>
          </a:xfrm>
        </p:grpSpPr>
        <p:sp>
          <p:nvSpPr>
            <p:cNvPr id="2738" name="Google Shape;2738;p70">
              <a:extLst>
                <a:ext uri="{FF2B5EF4-FFF2-40B4-BE49-F238E27FC236}">
                  <a16:creationId xmlns:a16="http://schemas.microsoft.com/office/drawing/2014/main" id="{B6B48D7D-072A-822B-7CA8-CE233EF10233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9" name="Google Shape;2739;p70">
              <a:extLst>
                <a:ext uri="{FF2B5EF4-FFF2-40B4-BE49-F238E27FC236}">
                  <a16:creationId xmlns:a16="http://schemas.microsoft.com/office/drawing/2014/main" id="{FFF7FED0-7B75-6874-B85E-791C8673C76B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40" name="Google Shape;2740;p70">
              <a:extLst>
                <a:ext uri="{FF2B5EF4-FFF2-40B4-BE49-F238E27FC236}">
                  <a16:creationId xmlns:a16="http://schemas.microsoft.com/office/drawing/2014/main" id="{6CED8E65-6076-0A31-D20A-0431FEE5D456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741" name="Google Shape;2741;p70">
            <a:extLst>
              <a:ext uri="{FF2B5EF4-FFF2-40B4-BE49-F238E27FC236}">
                <a16:creationId xmlns:a16="http://schemas.microsoft.com/office/drawing/2014/main" id="{570314F6-C572-F06A-B83F-2777C23B2ABD}"/>
              </a:ext>
            </a:extLst>
          </p:cNvPr>
          <p:cNvSpPr/>
          <p:nvPr/>
        </p:nvSpPr>
        <p:spPr>
          <a:xfrm>
            <a:off x="5302440" y="3224950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742" name="Google Shape;2742;p70">
            <a:extLst>
              <a:ext uri="{FF2B5EF4-FFF2-40B4-BE49-F238E27FC236}">
                <a16:creationId xmlns:a16="http://schemas.microsoft.com/office/drawing/2014/main" id="{E9E08E50-8218-A519-5084-092EEA74906B}"/>
              </a:ext>
            </a:extLst>
          </p:cNvPr>
          <p:cNvSpPr txBox="1"/>
          <p:nvPr/>
        </p:nvSpPr>
        <p:spPr>
          <a:xfrm>
            <a:off x="2496150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Please keep this slide for attribution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16282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entorno R</a:t>
            </a:r>
            <a:endParaRPr dirty="0"/>
          </a:p>
        </p:txBody>
      </p:sp>
      <p:sp>
        <p:nvSpPr>
          <p:cNvPr id="8" name="Google Shape;2169;p42">
            <a:extLst>
              <a:ext uri="{FF2B5EF4-FFF2-40B4-BE49-F238E27FC236}">
                <a16:creationId xmlns:a16="http://schemas.microsoft.com/office/drawing/2014/main" id="{43AFD1D0-0B9E-0814-028B-6B0DE0A4E9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06450"/>
            <a:ext cx="6948126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 es un </a:t>
            </a:r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(R Core Team, 2000).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R son las </a:t>
            </a:r>
            <a:r>
              <a:rPr lang="en-US" dirty="0" err="1"/>
              <a:t>siguientes</a:t>
            </a:r>
            <a:r>
              <a:rPr lang="en-US" dirty="0"/>
              <a:t>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y la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amplia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Dispone de un </a:t>
            </a:r>
            <a:r>
              <a:rPr lang="en-US" dirty="0" err="1"/>
              <a:t>lenuaje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interpretado</a:t>
            </a:r>
            <a:r>
              <a:rPr lang="en-US" dirty="0"/>
              <a:t>, simple y </a:t>
            </a:r>
            <a:r>
              <a:rPr lang="en-US" dirty="0" err="1"/>
              <a:t>efectivo</a:t>
            </a:r>
            <a:r>
              <a:rPr lang="en-US" dirty="0"/>
              <a:t> que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r>
              <a:rPr lang="en-US" dirty="0"/>
              <a:t>, </a:t>
            </a:r>
            <a:r>
              <a:rPr lang="en-US" dirty="0" err="1"/>
              <a:t>ciclos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recursivas</a:t>
            </a:r>
            <a:r>
              <a:rPr lang="en-US" dirty="0"/>
              <a:t>, etc. (</a:t>
            </a:r>
            <a:r>
              <a:rPr lang="en-US" dirty="0" err="1"/>
              <a:t>Muchas</a:t>
            </a:r>
            <a:r>
              <a:rPr lang="en-US" dirty="0"/>
              <a:t> de 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suministradas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Sistema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escritas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R).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 </a:t>
            </a:r>
            <a:r>
              <a:rPr lang="en-US" dirty="0" err="1"/>
              <a:t>funcionalidad</a:t>
            </a:r>
            <a:r>
              <a:rPr lang="en-US" dirty="0"/>
              <a:t> de R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</a:t>
            </a:r>
            <a:r>
              <a:rPr lang="en-US" dirty="0" err="1"/>
              <a:t>modulares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5534700" cy="77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¿Por qué R?</a:t>
            </a:r>
            <a:endParaRPr dirty="0"/>
          </a:p>
        </p:txBody>
      </p:sp>
      <p:sp>
        <p:nvSpPr>
          <p:cNvPr id="2169" name="Google Shape;2169;p42"/>
          <p:cNvSpPr txBox="1">
            <a:spLocks noGrp="1"/>
          </p:cNvSpPr>
          <p:nvPr>
            <p:ph type="subTitle" idx="1"/>
          </p:nvPr>
        </p:nvSpPr>
        <p:spPr>
          <a:xfrm>
            <a:off x="797118" y="1311006"/>
            <a:ext cx="6979744" cy="3473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 tiene las siguientes ventajas:</a:t>
            </a:r>
            <a:endParaRPr dirty="0"/>
          </a:p>
          <a:p>
            <a:pPr>
              <a:spcBef>
                <a:spcPts val="1000"/>
              </a:spcBef>
              <a:buSzPts val="1400"/>
            </a:pPr>
            <a:r>
              <a:rPr lang="es-ES" dirty="0"/>
              <a:t>R es un software libre </a:t>
            </a:r>
          </a:p>
          <a:p>
            <a:pPr>
              <a:spcBef>
                <a:spcPts val="1000"/>
              </a:spcBef>
              <a:buSzPts val="1400"/>
            </a:pPr>
            <a:r>
              <a:rPr lang="es-ES" dirty="0"/>
              <a:t>R es multiplataforma</a:t>
            </a:r>
          </a:p>
          <a:p>
            <a:pPr>
              <a:spcBef>
                <a:spcPts val="1000"/>
              </a:spcBef>
              <a:buSzPts val="1400"/>
            </a:pPr>
            <a:r>
              <a:rPr lang="en" dirty="0"/>
              <a:t>R tiene una sofisticada capacidad para hacer gráficos, incluyendo paquetes gráficos especializados.</a:t>
            </a:r>
          </a:p>
          <a:p>
            <a:pPr>
              <a:spcBef>
                <a:spcPts val="1000"/>
              </a:spcBef>
              <a:buSzPts val="1400"/>
            </a:pPr>
            <a:r>
              <a:rPr lang="en" dirty="0"/>
              <a:t>R tiene librerías que cubre un amplio rangoi de la metodologías de la estadística y las matemáticas (series temporales, optimización matemática, inferencia estadística, etc.)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Existe una comunidad activa que ha promovido el incremento en su número de usuarios (</a:t>
            </a:r>
            <a:r>
              <a:rPr lang="es-ES" dirty="0">
                <a:hlinkClick r:id="rId3"/>
              </a:rPr>
              <a:t>https://www.r-project.org/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http://www.r-bloggers.com</a:t>
            </a:r>
            <a:r>
              <a:rPr lang="es-ES" dirty="0"/>
              <a:t>  </a:t>
            </a:r>
            <a:r>
              <a:rPr lang="es-ES" dirty="0">
                <a:hlinkClick r:id="rId5"/>
              </a:rPr>
              <a:t>https://contributor.r-project.org/slack</a:t>
            </a:r>
            <a:r>
              <a:rPr lang="es-ES" dirty="0"/>
              <a:t>  </a:t>
            </a:r>
            <a:r>
              <a:rPr lang="es-ES" dirty="0">
                <a:hlinkClick r:id="rId6"/>
              </a:rPr>
              <a:t>https://community.rstudio.com/</a:t>
            </a:r>
            <a:r>
              <a:rPr lang="es-ES" dirty="0"/>
              <a:t> ).</a:t>
            </a:r>
          </a:p>
        </p:txBody>
      </p:sp>
      <p:grpSp>
        <p:nvGrpSpPr>
          <p:cNvPr id="2171" name="Google Shape;2171;p42"/>
          <p:cNvGrpSpPr/>
          <p:nvPr/>
        </p:nvGrpSpPr>
        <p:grpSpPr>
          <a:xfrm>
            <a:off x="7776862" y="3732673"/>
            <a:ext cx="797563" cy="1051691"/>
            <a:chOff x="-2065687" y="1646185"/>
            <a:chExt cx="717426" cy="946021"/>
          </a:xfrm>
        </p:grpSpPr>
        <p:sp>
          <p:nvSpPr>
            <p:cNvPr id="2172" name="Google Shape;2172;p42"/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>
          <a:extLst>
            <a:ext uri="{FF2B5EF4-FFF2-40B4-BE49-F238E27FC236}">
              <a16:creationId xmlns:a16="http://schemas.microsoft.com/office/drawing/2014/main" id="{22B35869-9DFA-9C77-4680-07F701F2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42">
            <a:extLst>
              <a:ext uri="{FF2B5EF4-FFF2-40B4-BE49-F238E27FC236}">
                <a16:creationId xmlns:a16="http://schemas.microsoft.com/office/drawing/2014/main" id="{552A5968-C436-F203-D27D-176850F99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5534700" cy="77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y RStudio</a:t>
            </a:r>
            <a:endParaRPr dirty="0"/>
          </a:p>
        </p:txBody>
      </p:sp>
      <p:sp>
        <p:nvSpPr>
          <p:cNvPr id="2169" name="Google Shape;2169;p42">
            <a:extLst>
              <a:ext uri="{FF2B5EF4-FFF2-40B4-BE49-F238E27FC236}">
                <a16:creationId xmlns:a16="http://schemas.microsoft.com/office/drawing/2014/main" id="{83622B10-9256-04D7-DCDD-03A5643DCF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7118" y="1311006"/>
            <a:ext cx="5170545" cy="2947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Rstudio</a:t>
            </a:r>
            <a:r>
              <a:rPr lang="es-ES" dirty="0"/>
              <a:t> es un IDE (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) para el lenguaje de programación 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Para instalar 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https://cran.r-project.org/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hlinkClick r:id="rId3"/>
              </a:rPr>
              <a:t>http://www.rstudio.com/download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RStudio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con R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que es </a:t>
            </a:r>
            <a:r>
              <a:rPr lang="en-US" dirty="0" err="1"/>
              <a:t>común</a:t>
            </a:r>
            <a:r>
              <a:rPr lang="en-US" dirty="0"/>
              <a:t> a Windows, Mac OS y Linux.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171" name="Google Shape;2171;p42">
            <a:extLst>
              <a:ext uri="{FF2B5EF4-FFF2-40B4-BE49-F238E27FC236}">
                <a16:creationId xmlns:a16="http://schemas.microsoft.com/office/drawing/2014/main" id="{EACAE13B-89DB-1D49-0CA6-D62E657FB9D3}"/>
              </a:ext>
            </a:extLst>
          </p:cNvPr>
          <p:cNvGrpSpPr/>
          <p:nvPr/>
        </p:nvGrpSpPr>
        <p:grpSpPr>
          <a:xfrm>
            <a:off x="7776862" y="3732673"/>
            <a:ext cx="797563" cy="1051691"/>
            <a:chOff x="-2065687" y="1646185"/>
            <a:chExt cx="717426" cy="946021"/>
          </a:xfrm>
        </p:grpSpPr>
        <p:sp>
          <p:nvSpPr>
            <p:cNvPr id="2172" name="Google Shape;2172;p42">
              <a:extLst>
                <a:ext uri="{FF2B5EF4-FFF2-40B4-BE49-F238E27FC236}">
                  <a16:creationId xmlns:a16="http://schemas.microsoft.com/office/drawing/2014/main" id="{557BC70D-993E-264A-623C-5F1A01EF2544}"/>
                </a:ext>
              </a:extLst>
            </p:cNvPr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>
              <a:extLst>
                <a:ext uri="{FF2B5EF4-FFF2-40B4-BE49-F238E27FC236}">
                  <a16:creationId xmlns:a16="http://schemas.microsoft.com/office/drawing/2014/main" id="{AE4968FB-76F2-C0A1-FD84-C47F0344A224}"/>
                </a:ext>
              </a:extLst>
            </p:cNvPr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>
              <a:extLst>
                <a:ext uri="{FF2B5EF4-FFF2-40B4-BE49-F238E27FC236}">
                  <a16:creationId xmlns:a16="http://schemas.microsoft.com/office/drawing/2014/main" id="{4F08CE13-0DCB-08A6-11A8-99BB5ADFF35F}"/>
                </a:ext>
              </a:extLst>
            </p:cNvPr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>
              <a:extLst>
                <a:ext uri="{FF2B5EF4-FFF2-40B4-BE49-F238E27FC236}">
                  <a16:creationId xmlns:a16="http://schemas.microsoft.com/office/drawing/2014/main" id="{41D0CFCB-8C29-4FE6-59A8-335DCBB9E889}"/>
                </a:ext>
              </a:extLst>
            </p:cNvPr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6932940-7044-5C8A-BB80-0676F7292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75" y="677593"/>
            <a:ext cx="1631517" cy="1266825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875A9ED-D607-3952-84DE-98C2A2EAFE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62728"/>
          <a:stretch/>
        </p:blipFill>
        <p:spPr>
          <a:xfrm>
            <a:off x="6354005" y="2384869"/>
            <a:ext cx="1527187" cy="1437928"/>
          </a:xfrm>
          <a:prstGeom prst="rect">
            <a:avLst/>
          </a:prstGeom>
        </p:spPr>
      </p:pic>
      <p:sp>
        <p:nvSpPr>
          <p:cNvPr id="9" name="Google Shape;3095;p77" descr="Timeline background shape">
            <a:extLst>
              <a:ext uri="{FF2B5EF4-FFF2-40B4-BE49-F238E27FC236}">
                <a16:creationId xmlns:a16="http://schemas.microsoft.com/office/drawing/2014/main" id="{BE695DAA-9915-D840-8CBB-0DD28D008C56}"/>
              </a:ext>
            </a:extLst>
          </p:cNvPr>
          <p:cNvSpPr/>
          <p:nvPr/>
        </p:nvSpPr>
        <p:spPr>
          <a:xfrm>
            <a:off x="6390624" y="4168904"/>
            <a:ext cx="1765536" cy="29700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6"/>
                </a:solidFill>
              </a:rPr>
              <a:t>Veamos la interfaz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8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>
          <a:extLst>
            <a:ext uri="{FF2B5EF4-FFF2-40B4-BE49-F238E27FC236}">
              <a16:creationId xmlns:a16="http://schemas.microsoft.com/office/drawing/2014/main" id="{29BA269F-37C0-33A2-C83C-5337EA8D1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0">
            <a:extLst>
              <a:ext uri="{FF2B5EF4-FFF2-40B4-BE49-F238E27FC236}">
                <a16:creationId xmlns:a16="http://schemas.microsoft.com/office/drawing/2014/main" id="{14C0A297-4FB4-285C-C564-5B7F7E756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650" y="1832975"/>
            <a:ext cx="4242600" cy="12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básicos de R</a:t>
            </a:r>
            <a:endParaRPr dirty="0"/>
          </a:p>
        </p:txBody>
      </p:sp>
      <p:sp>
        <p:nvSpPr>
          <p:cNvPr id="2140" name="Google Shape;2140;p40">
            <a:extLst>
              <a:ext uri="{FF2B5EF4-FFF2-40B4-BE49-F238E27FC236}">
                <a16:creationId xmlns:a16="http://schemas.microsoft.com/office/drawing/2014/main" id="{F0DD77B0-5374-5082-E955-5D9D2456DE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7650" y="79033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42" name="Google Shape;2142;p40">
            <a:extLst>
              <a:ext uri="{FF2B5EF4-FFF2-40B4-BE49-F238E27FC236}">
                <a16:creationId xmlns:a16="http://schemas.microsoft.com/office/drawing/2014/main" id="{1EC4473C-E4E8-85E5-C838-7A3AA3B310A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110" t="4523" b="18807"/>
          <a:stretch/>
        </p:blipFill>
        <p:spPr>
          <a:xfrm>
            <a:off x="5751000" y="0"/>
            <a:ext cx="3393000" cy="5157000"/>
          </a:xfrm>
          <a:prstGeom prst="parallelogram">
            <a:avLst>
              <a:gd name="adj" fmla="val 25000"/>
            </a:avLst>
          </a:prstGeom>
        </p:spPr>
      </p:pic>
      <p:grpSp>
        <p:nvGrpSpPr>
          <p:cNvPr id="2143" name="Google Shape;2143;p40">
            <a:extLst>
              <a:ext uri="{FF2B5EF4-FFF2-40B4-BE49-F238E27FC236}">
                <a16:creationId xmlns:a16="http://schemas.microsoft.com/office/drawing/2014/main" id="{C9078DCD-DACA-E104-F293-595B3D57500E}"/>
              </a:ext>
            </a:extLst>
          </p:cNvPr>
          <p:cNvGrpSpPr/>
          <p:nvPr/>
        </p:nvGrpSpPr>
        <p:grpSpPr>
          <a:xfrm flipH="1">
            <a:off x="6757151" y="-726900"/>
            <a:ext cx="2981249" cy="1266398"/>
            <a:chOff x="350304" y="4374911"/>
            <a:chExt cx="2451080" cy="1041189"/>
          </a:xfrm>
        </p:grpSpPr>
        <p:sp>
          <p:nvSpPr>
            <p:cNvPr id="2144" name="Google Shape;2144;p40">
              <a:extLst>
                <a:ext uri="{FF2B5EF4-FFF2-40B4-BE49-F238E27FC236}">
                  <a16:creationId xmlns:a16="http://schemas.microsoft.com/office/drawing/2014/main" id="{D637B403-3B14-382D-7F00-1C0265B731DA}"/>
                </a:ext>
              </a:extLst>
            </p:cNvPr>
            <p:cNvSpPr/>
            <p:nvPr/>
          </p:nvSpPr>
          <p:spPr>
            <a:xfrm rot="10800000">
              <a:off x="2080380" y="4726207"/>
              <a:ext cx="476064" cy="586840"/>
            </a:xfrm>
            <a:custGeom>
              <a:avLst/>
              <a:gdLst/>
              <a:ahLst/>
              <a:cxnLst/>
              <a:rect l="l" t="t" r="r" b="b"/>
              <a:pathLst>
                <a:path w="262656" h="386715" extrusionOk="0">
                  <a:moveTo>
                    <a:pt x="262656" y="20955"/>
                  </a:moveTo>
                  <a:lnTo>
                    <a:pt x="157023" y="386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0">
              <a:extLst>
                <a:ext uri="{FF2B5EF4-FFF2-40B4-BE49-F238E27FC236}">
                  <a16:creationId xmlns:a16="http://schemas.microsoft.com/office/drawing/2014/main" id="{978B3EF9-4CB2-2BA8-DDE0-C6D51407ADE5}"/>
                </a:ext>
              </a:extLst>
            </p:cNvPr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0" y="445770"/>
                  </a:lnTo>
                  <a:lnTo>
                    <a:pt x="105634" y="8001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40">
              <a:extLst>
                <a:ext uri="{FF2B5EF4-FFF2-40B4-BE49-F238E27FC236}">
                  <a16:creationId xmlns:a16="http://schemas.microsoft.com/office/drawing/2014/main" id="{0D6BE0E3-5F44-DC19-C21A-4FD82F6AD7D3}"/>
                </a:ext>
              </a:extLst>
            </p:cNvPr>
            <p:cNvSpPr/>
            <p:nvPr/>
          </p:nvSpPr>
          <p:spPr>
            <a:xfrm rot="10800000">
              <a:off x="350304" y="4374911"/>
              <a:ext cx="1167738" cy="1027692"/>
            </a:xfrm>
            <a:custGeom>
              <a:avLst/>
              <a:gdLst/>
              <a:ahLst/>
              <a:cxnLst/>
              <a:rect l="l" t="t" r="r" b="b"/>
              <a:pathLst>
                <a:path w="644269" h="677227" extrusionOk="0">
                  <a:moveTo>
                    <a:pt x="441567" y="294322"/>
                  </a:moveTo>
                  <a:lnTo>
                    <a:pt x="644269" y="67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40">
              <a:extLst>
                <a:ext uri="{FF2B5EF4-FFF2-40B4-BE49-F238E27FC236}">
                  <a16:creationId xmlns:a16="http://schemas.microsoft.com/office/drawing/2014/main" id="{E0B2D174-59DA-0A60-3AFE-8D26148241EE}"/>
                </a:ext>
              </a:extLst>
            </p:cNvPr>
            <p:cNvSpPr/>
            <p:nvPr/>
          </p:nvSpPr>
          <p:spPr>
            <a:xfrm rot="10800000">
              <a:off x="2271849" y="4726207"/>
              <a:ext cx="510561" cy="586840"/>
            </a:xfrm>
            <a:custGeom>
              <a:avLst/>
              <a:gdLst/>
              <a:ahLst/>
              <a:cxnLst/>
              <a:rect l="l" t="t" r="r" b="b"/>
              <a:pathLst>
                <a:path w="281689" h="386715" extrusionOk="0">
                  <a:moveTo>
                    <a:pt x="281689" y="386715"/>
                  </a:moveTo>
                  <a:lnTo>
                    <a:pt x="0" y="327660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40">
              <a:extLst>
                <a:ext uri="{FF2B5EF4-FFF2-40B4-BE49-F238E27FC236}">
                  <a16:creationId xmlns:a16="http://schemas.microsoft.com/office/drawing/2014/main" id="{C18B757A-2FB4-D300-A855-40F4CC5CC199}"/>
                </a:ext>
              </a:extLst>
            </p:cNvPr>
            <p:cNvSpPr/>
            <p:nvPr/>
          </p:nvSpPr>
          <p:spPr>
            <a:xfrm rot="10800000">
              <a:off x="1518066" y="4726147"/>
              <a:ext cx="753768" cy="676456"/>
            </a:xfrm>
            <a:custGeom>
              <a:avLst/>
              <a:gdLst/>
              <a:ahLst/>
              <a:cxnLst/>
              <a:rect l="l" t="t" r="r" b="b"/>
              <a:pathLst>
                <a:path w="415872" h="445770" extrusionOk="0">
                  <a:moveTo>
                    <a:pt x="415872" y="0"/>
                  </a:moveTo>
                  <a:lnTo>
                    <a:pt x="374952" y="345758"/>
                  </a:lnTo>
                  <a:lnTo>
                    <a:pt x="0" y="44577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40">
              <a:extLst>
                <a:ext uri="{FF2B5EF4-FFF2-40B4-BE49-F238E27FC236}">
                  <a16:creationId xmlns:a16="http://schemas.microsoft.com/office/drawing/2014/main" id="{4298E799-0730-A03D-3F13-B611CCA2C3AA}"/>
                </a:ext>
              </a:extLst>
            </p:cNvPr>
            <p:cNvSpPr/>
            <p:nvPr/>
          </p:nvSpPr>
          <p:spPr>
            <a:xfrm rot="10800000">
              <a:off x="350306" y="4374911"/>
              <a:ext cx="1241907" cy="1027692"/>
            </a:xfrm>
            <a:custGeom>
              <a:avLst/>
              <a:gdLst/>
              <a:ahLst/>
              <a:cxnLst/>
              <a:rect l="l" t="t" r="r" b="b"/>
              <a:pathLst>
                <a:path w="685190" h="677227" extrusionOk="0">
                  <a:moveTo>
                    <a:pt x="685190" y="677227"/>
                  </a:moveTo>
                  <a:lnTo>
                    <a:pt x="0" y="345758"/>
                  </a:lnTo>
                  <a:lnTo>
                    <a:pt x="4092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40">
              <a:extLst>
                <a:ext uri="{FF2B5EF4-FFF2-40B4-BE49-F238E27FC236}">
                  <a16:creationId xmlns:a16="http://schemas.microsoft.com/office/drawing/2014/main" id="{5084BBC8-8185-B1C8-5619-3FD264939042}"/>
                </a:ext>
              </a:extLst>
            </p:cNvPr>
            <p:cNvSpPr/>
            <p:nvPr/>
          </p:nvSpPr>
          <p:spPr>
            <a:xfrm rot="10800000">
              <a:off x="2535299" y="5295314"/>
              <a:ext cx="42297" cy="35444"/>
            </a:xfrm>
            <a:custGeom>
              <a:avLst/>
              <a:gdLst/>
              <a:ahLst/>
              <a:cxnLst/>
              <a:rect l="l" t="t" r="r" b="b"/>
              <a:pathLst>
                <a:path w="23336" h="23357" extrusionOk="0">
                  <a:moveTo>
                    <a:pt x="20233" y="3106"/>
                  </a:moveTo>
                  <a:cubicBezTo>
                    <a:pt x="29750" y="15489"/>
                    <a:pt x="15475" y="29776"/>
                    <a:pt x="3104" y="20251"/>
                  </a:cubicBezTo>
                  <a:cubicBezTo>
                    <a:pt x="-6413" y="7869"/>
                    <a:pt x="7862" y="-6419"/>
                    <a:pt x="20233" y="310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0">
              <a:extLst>
                <a:ext uri="{FF2B5EF4-FFF2-40B4-BE49-F238E27FC236}">
                  <a16:creationId xmlns:a16="http://schemas.microsoft.com/office/drawing/2014/main" id="{F24BF52D-7F89-B0BB-BAAA-EC5D409F3F52}"/>
                </a:ext>
              </a:extLst>
            </p:cNvPr>
            <p:cNvSpPr/>
            <p:nvPr/>
          </p:nvSpPr>
          <p:spPr>
            <a:xfrm rot="10800000">
              <a:off x="2759988" y="4794469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40">
              <a:extLst>
                <a:ext uri="{FF2B5EF4-FFF2-40B4-BE49-F238E27FC236}">
                  <a16:creationId xmlns:a16="http://schemas.microsoft.com/office/drawing/2014/main" id="{772C21E7-A361-A696-ED33-25BB6ED925B2}"/>
                </a:ext>
              </a:extLst>
            </p:cNvPr>
            <p:cNvSpPr/>
            <p:nvPr/>
          </p:nvSpPr>
          <p:spPr>
            <a:xfrm rot="10800000">
              <a:off x="2249412" y="4704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2"/>
                    <a:pt x="17727" y="22860"/>
                    <a:pt x="11420" y="22860"/>
                  </a:cubicBezTo>
                  <a:cubicBezTo>
                    <a:pt x="5113" y="22860"/>
                    <a:pt x="0" y="17742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40">
              <a:extLst>
                <a:ext uri="{FF2B5EF4-FFF2-40B4-BE49-F238E27FC236}">
                  <a16:creationId xmlns:a16="http://schemas.microsoft.com/office/drawing/2014/main" id="{DA5E978A-1A7F-F52C-3DBA-49F34693B64C}"/>
                </a:ext>
              </a:extLst>
            </p:cNvPr>
            <p:cNvSpPr/>
            <p:nvPr/>
          </p:nvSpPr>
          <p:spPr>
            <a:xfrm rot="10800000">
              <a:off x="2064845" y="5265358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40">
              <a:extLst>
                <a:ext uri="{FF2B5EF4-FFF2-40B4-BE49-F238E27FC236}">
                  <a16:creationId xmlns:a16="http://schemas.microsoft.com/office/drawing/2014/main" id="{23B25F96-2427-949B-398A-73F6097678D3}"/>
                </a:ext>
              </a:extLst>
            </p:cNvPr>
            <p:cNvSpPr/>
            <p:nvPr/>
          </p:nvSpPr>
          <p:spPr>
            <a:xfrm rot="10800000">
              <a:off x="1498532" y="5380417"/>
              <a:ext cx="42469" cy="35682"/>
            </a:xfrm>
            <a:custGeom>
              <a:avLst/>
              <a:gdLst/>
              <a:ahLst/>
              <a:cxnLst/>
              <a:rect l="l" t="t" r="r" b="b"/>
              <a:pathLst>
                <a:path w="23431" h="23514" extrusionOk="0">
                  <a:moveTo>
                    <a:pt x="23135" y="9852"/>
                  </a:moveTo>
                  <a:cubicBezTo>
                    <a:pt x="25039" y="18425"/>
                    <a:pt x="17425" y="25092"/>
                    <a:pt x="9812" y="23187"/>
                  </a:cubicBezTo>
                  <a:cubicBezTo>
                    <a:pt x="5054" y="22235"/>
                    <a:pt x="1247" y="18425"/>
                    <a:pt x="296" y="13662"/>
                  </a:cubicBezTo>
                  <a:cubicBezTo>
                    <a:pt x="-1608" y="5090"/>
                    <a:pt x="6006" y="-1578"/>
                    <a:pt x="13619" y="327"/>
                  </a:cubicBezTo>
                  <a:cubicBezTo>
                    <a:pt x="18377" y="1280"/>
                    <a:pt x="22184" y="5090"/>
                    <a:pt x="23135" y="985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0">
              <a:extLst>
                <a:ext uri="{FF2B5EF4-FFF2-40B4-BE49-F238E27FC236}">
                  <a16:creationId xmlns:a16="http://schemas.microsoft.com/office/drawing/2014/main" id="{E2DF95E6-BEB3-BCEC-5214-3E59B64E5CC7}"/>
                </a:ext>
              </a:extLst>
            </p:cNvPr>
            <p:cNvSpPr/>
            <p:nvPr/>
          </p:nvSpPr>
          <p:spPr>
            <a:xfrm rot="10800000">
              <a:off x="1571517" y="4860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8"/>
                    <a:pt x="5113" y="0"/>
                    <a:pt x="11420" y="0"/>
                  </a:cubicBezTo>
                  <a:cubicBezTo>
                    <a:pt x="17727" y="0"/>
                    <a:pt x="22840" y="5118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0">
              <a:extLst>
                <a:ext uri="{FF2B5EF4-FFF2-40B4-BE49-F238E27FC236}">
                  <a16:creationId xmlns:a16="http://schemas.microsoft.com/office/drawing/2014/main" id="{D0FB1206-0BBC-FC24-2346-E44445CB86AE}"/>
                </a:ext>
              </a:extLst>
            </p:cNvPr>
            <p:cNvSpPr/>
            <p:nvPr/>
          </p:nvSpPr>
          <p:spPr>
            <a:xfrm rot="10800000">
              <a:off x="696981" y="4938913"/>
              <a:ext cx="41396" cy="34689"/>
            </a:xfrm>
            <a:custGeom>
              <a:avLst/>
              <a:gdLst/>
              <a:ahLst/>
              <a:cxnLst/>
              <a:rect l="l" t="t" r="r" b="b"/>
              <a:pathLst>
                <a:path w="22839" h="22859" extrusionOk="0">
                  <a:moveTo>
                    <a:pt x="22840" y="11430"/>
                  </a:moveTo>
                  <a:cubicBezTo>
                    <a:pt x="22840" y="17743"/>
                    <a:pt x="17727" y="22860"/>
                    <a:pt x="11420" y="22860"/>
                  </a:cubicBezTo>
                  <a:cubicBezTo>
                    <a:pt x="5113" y="22860"/>
                    <a:pt x="0" y="17743"/>
                    <a:pt x="0" y="11430"/>
                  </a:cubicBezTo>
                  <a:cubicBezTo>
                    <a:pt x="0" y="5117"/>
                    <a:pt x="5113" y="0"/>
                    <a:pt x="11420" y="0"/>
                  </a:cubicBezTo>
                  <a:cubicBezTo>
                    <a:pt x="17727" y="0"/>
                    <a:pt x="22840" y="5117"/>
                    <a:pt x="22840" y="1143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20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>
          <a:extLst>
            <a:ext uri="{FF2B5EF4-FFF2-40B4-BE49-F238E27FC236}">
              <a16:creationId xmlns:a16="http://schemas.microsoft.com/office/drawing/2014/main" id="{CF88B8A6-935E-3B9A-D51E-22F52A72C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42">
            <a:extLst>
              <a:ext uri="{FF2B5EF4-FFF2-40B4-BE49-F238E27FC236}">
                <a16:creationId xmlns:a16="http://schemas.microsoft.com/office/drawing/2014/main" id="{F805B94B-E62C-146B-A6C0-A686B908F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517" y="164510"/>
            <a:ext cx="5534700" cy="77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Estructuras de datos en R</a:t>
            </a:r>
            <a:endParaRPr dirty="0"/>
          </a:p>
        </p:txBody>
      </p:sp>
      <p:grpSp>
        <p:nvGrpSpPr>
          <p:cNvPr id="2171" name="Google Shape;2171;p42">
            <a:extLst>
              <a:ext uri="{FF2B5EF4-FFF2-40B4-BE49-F238E27FC236}">
                <a16:creationId xmlns:a16="http://schemas.microsoft.com/office/drawing/2014/main" id="{C7C74B7E-FD31-FF9E-79A5-46395188CC4B}"/>
              </a:ext>
            </a:extLst>
          </p:cNvPr>
          <p:cNvGrpSpPr/>
          <p:nvPr/>
        </p:nvGrpSpPr>
        <p:grpSpPr>
          <a:xfrm>
            <a:off x="7776862" y="3732673"/>
            <a:ext cx="797563" cy="1051691"/>
            <a:chOff x="-2065687" y="1646185"/>
            <a:chExt cx="717426" cy="946021"/>
          </a:xfrm>
        </p:grpSpPr>
        <p:sp>
          <p:nvSpPr>
            <p:cNvPr id="2172" name="Google Shape;2172;p42">
              <a:extLst>
                <a:ext uri="{FF2B5EF4-FFF2-40B4-BE49-F238E27FC236}">
                  <a16:creationId xmlns:a16="http://schemas.microsoft.com/office/drawing/2014/main" id="{6B7A6BF5-C7F6-A28F-C7C3-3F414D2C18FF}"/>
                </a:ext>
              </a:extLst>
            </p:cNvPr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>
              <a:extLst>
                <a:ext uri="{FF2B5EF4-FFF2-40B4-BE49-F238E27FC236}">
                  <a16:creationId xmlns:a16="http://schemas.microsoft.com/office/drawing/2014/main" id="{503B26B1-4A1A-B019-5341-BBDE4C1F61FA}"/>
                </a:ext>
              </a:extLst>
            </p:cNvPr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>
              <a:extLst>
                <a:ext uri="{FF2B5EF4-FFF2-40B4-BE49-F238E27FC236}">
                  <a16:creationId xmlns:a16="http://schemas.microsoft.com/office/drawing/2014/main" id="{E49E5FB7-2AFD-AC7A-1767-C58BF2E98D9E}"/>
                </a:ext>
              </a:extLst>
            </p:cNvPr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>
              <a:extLst>
                <a:ext uri="{FF2B5EF4-FFF2-40B4-BE49-F238E27FC236}">
                  <a16:creationId xmlns:a16="http://schemas.microsoft.com/office/drawing/2014/main" id="{1A2C2740-5775-4455-9108-400CBE1D6F3A}"/>
                </a:ext>
              </a:extLst>
            </p:cNvPr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Imagen 12" descr="Imagen que contiene biombo, juego, texto, edificio&#10;&#10;Descripción generada automáticamente">
            <a:extLst>
              <a:ext uri="{FF2B5EF4-FFF2-40B4-BE49-F238E27FC236}">
                <a16:creationId xmlns:a16="http://schemas.microsoft.com/office/drawing/2014/main" id="{B27EBF2B-1A41-A44C-1113-55FD9910D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800" y="1228061"/>
            <a:ext cx="5474713" cy="3365175"/>
          </a:xfrm>
          <a:prstGeom prst="rect">
            <a:avLst/>
          </a:prstGeom>
        </p:spPr>
      </p:pic>
      <p:sp>
        <p:nvSpPr>
          <p:cNvPr id="14" name="Google Shape;2169;p42">
            <a:extLst>
              <a:ext uri="{FF2B5EF4-FFF2-40B4-BE49-F238E27FC236}">
                <a16:creationId xmlns:a16="http://schemas.microsoft.com/office/drawing/2014/main" id="{9677AB91-C475-9E67-1C09-F4114C4D30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066" y="759069"/>
            <a:ext cx="5170545" cy="35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Nos concentraremos en las siguientes estructuras de datos: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80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>
          <a:extLst>
            <a:ext uri="{FF2B5EF4-FFF2-40B4-BE49-F238E27FC236}">
              <a16:creationId xmlns:a16="http://schemas.microsoft.com/office/drawing/2014/main" id="{E1D2B56F-940B-C3F2-A54B-B8725C684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42">
            <a:extLst>
              <a:ext uri="{FF2B5EF4-FFF2-40B4-BE49-F238E27FC236}">
                <a16:creationId xmlns:a16="http://schemas.microsoft.com/office/drawing/2014/main" id="{2C2CB012-D763-F320-85D7-E01B3E538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812" y="248422"/>
            <a:ext cx="5534700" cy="77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Clases de objetos</a:t>
            </a:r>
            <a:endParaRPr dirty="0"/>
          </a:p>
        </p:txBody>
      </p:sp>
      <p:grpSp>
        <p:nvGrpSpPr>
          <p:cNvPr id="2171" name="Google Shape;2171;p42">
            <a:extLst>
              <a:ext uri="{FF2B5EF4-FFF2-40B4-BE49-F238E27FC236}">
                <a16:creationId xmlns:a16="http://schemas.microsoft.com/office/drawing/2014/main" id="{4AF02FD3-F19E-A339-0036-78F5C190F477}"/>
              </a:ext>
            </a:extLst>
          </p:cNvPr>
          <p:cNvGrpSpPr/>
          <p:nvPr/>
        </p:nvGrpSpPr>
        <p:grpSpPr>
          <a:xfrm>
            <a:off x="7776862" y="3732673"/>
            <a:ext cx="797563" cy="1051691"/>
            <a:chOff x="-2065687" y="1646185"/>
            <a:chExt cx="717426" cy="946021"/>
          </a:xfrm>
        </p:grpSpPr>
        <p:sp>
          <p:nvSpPr>
            <p:cNvPr id="2172" name="Google Shape;2172;p42">
              <a:extLst>
                <a:ext uri="{FF2B5EF4-FFF2-40B4-BE49-F238E27FC236}">
                  <a16:creationId xmlns:a16="http://schemas.microsoft.com/office/drawing/2014/main" id="{05C647AE-2B1B-4E67-B9D5-6194920C1F61}"/>
                </a:ext>
              </a:extLst>
            </p:cNvPr>
            <p:cNvSpPr/>
            <p:nvPr/>
          </p:nvSpPr>
          <p:spPr>
            <a:xfrm>
              <a:off x="-2065687" y="1650487"/>
              <a:ext cx="610130" cy="769794"/>
            </a:xfrm>
            <a:custGeom>
              <a:avLst/>
              <a:gdLst/>
              <a:ahLst/>
              <a:cxnLst/>
              <a:rect l="l" t="t" r="r" b="b"/>
              <a:pathLst>
                <a:path w="135134" h="170497" extrusionOk="0">
                  <a:moveTo>
                    <a:pt x="130377" y="170497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>
              <a:extLst>
                <a:ext uri="{FF2B5EF4-FFF2-40B4-BE49-F238E27FC236}">
                  <a16:creationId xmlns:a16="http://schemas.microsoft.com/office/drawing/2014/main" id="{06A4F6FC-6ECE-AF3D-4B3C-A792F1F0DE1C}"/>
                </a:ext>
              </a:extLst>
            </p:cNvPr>
            <p:cNvSpPr/>
            <p:nvPr/>
          </p:nvSpPr>
          <p:spPr>
            <a:xfrm>
              <a:off x="-2065687" y="2123450"/>
              <a:ext cx="588648" cy="468756"/>
            </a:xfrm>
            <a:custGeom>
              <a:avLst/>
              <a:gdLst/>
              <a:ahLst/>
              <a:cxnLst/>
              <a:rect l="l" t="t" r="r" b="b"/>
              <a:pathLst>
                <a:path w="130376" h="103822" extrusionOk="0">
                  <a:moveTo>
                    <a:pt x="0" y="0"/>
                  </a:moveTo>
                  <a:lnTo>
                    <a:pt x="130377" y="65722"/>
                  </a:lnTo>
                  <a:lnTo>
                    <a:pt x="29501" y="103822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>
              <a:extLst>
                <a:ext uri="{FF2B5EF4-FFF2-40B4-BE49-F238E27FC236}">
                  <a16:creationId xmlns:a16="http://schemas.microsoft.com/office/drawing/2014/main" id="{B9FC5745-A828-6E13-5A90-E8D60FBBF5AE}"/>
                </a:ext>
              </a:extLst>
            </p:cNvPr>
            <p:cNvSpPr/>
            <p:nvPr/>
          </p:nvSpPr>
          <p:spPr>
            <a:xfrm>
              <a:off x="-1477160" y="1646185"/>
              <a:ext cx="128899" cy="774097"/>
            </a:xfrm>
            <a:custGeom>
              <a:avLst/>
              <a:gdLst/>
              <a:ahLst/>
              <a:cxnLst/>
              <a:rect l="l" t="t" r="r" b="b"/>
              <a:pathLst>
                <a:path w="28549" h="171450" extrusionOk="0">
                  <a:moveTo>
                    <a:pt x="28550" y="115253"/>
                  </a:moveTo>
                  <a:lnTo>
                    <a:pt x="0" y="17145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>
              <a:extLst>
                <a:ext uri="{FF2B5EF4-FFF2-40B4-BE49-F238E27FC236}">
                  <a16:creationId xmlns:a16="http://schemas.microsoft.com/office/drawing/2014/main" id="{4277DE27-3444-C41D-47C9-B1D295188AC4}"/>
                </a:ext>
              </a:extLst>
            </p:cNvPr>
            <p:cNvSpPr/>
            <p:nvPr/>
          </p:nvSpPr>
          <p:spPr>
            <a:xfrm>
              <a:off x="-2065687" y="1646185"/>
              <a:ext cx="610130" cy="473059"/>
            </a:xfrm>
            <a:custGeom>
              <a:avLst/>
              <a:gdLst/>
              <a:ahLst/>
              <a:cxnLst/>
              <a:rect l="l" t="t" r="r" b="b"/>
              <a:pathLst>
                <a:path w="135134" h="104775" extrusionOk="0">
                  <a:moveTo>
                    <a:pt x="28550" y="48578"/>
                  </a:moveTo>
                  <a:lnTo>
                    <a:pt x="0" y="104775"/>
                  </a:lnTo>
                  <a:lnTo>
                    <a:pt x="135135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2169;p42">
            <a:extLst>
              <a:ext uri="{FF2B5EF4-FFF2-40B4-BE49-F238E27FC236}">
                <a16:creationId xmlns:a16="http://schemas.microsoft.com/office/drawing/2014/main" id="{C7DF7FCD-41BC-12A2-0B4A-C03D716B46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2051" y="1479287"/>
            <a:ext cx="2597045" cy="267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La función </a:t>
            </a:r>
            <a:r>
              <a:rPr lang="es-ES" b="1" dirty="0" err="1"/>
              <a:t>class</a:t>
            </a:r>
            <a:r>
              <a:rPr lang="es-ES" b="1" dirty="0"/>
              <a:t>( ) </a:t>
            </a:r>
            <a:r>
              <a:rPr lang="es-ES" dirty="0"/>
              <a:t>permite recuperar alguna de las siguientes clases: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Entera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Cadena de caracteres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Numérico (</a:t>
            </a:r>
            <a:r>
              <a:rPr lang="es-ES" dirty="0" err="1"/>
              <a:t>double</a:t>
            </a:r>
            <a:r>
              <a:rPr lang="es-E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Lógico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6F7740F-70CA-9E19-DFB4-05D4B116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31" y="1019929"/>
            <a:ext cx="3670364" cy="359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4902"/>
      </p:ext>
    </p:extLst>
  </p:cSld>
  <p:clrMapOvr>
    <a:masterClrMapping/>
  </p:clrMapOvr>
</p:sld>
</file>

<file path=ppt/theme/theme1.xml><?xml version="1.0" encoding="utf-8"?>
<a:theme xmlns:a="http://schemas.openxmlformats.org/drawingml/2006/main" name="Transformations and Congruence - Math - 8th grade by Slidesgo">
  <a:themeElements>
    <a:clrScheme name="Simple Light">
      <a:dk1>
        <a:srgbClr val="333333"/>
      </a:dk1>
      <a:lt1>
        <a:srgbClr val="F6F6F6"/>
      </a:lt1>
      <a:dk2>
        <a:srgbClr val="F1F1F1"/>
      </a:dk2>
      <a:lt2>
        <a:srgbClr val="CFD8DC"/>
      </a:lt2>
      <a:accent1>
        <a:srgbClr val="9BADB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2431</Words>
  <Application>Microsoft Office PowerPoint</Application>
  <PresentationFormat>Presentación en pantalla (16:9)</PresentationFormat>
  <Paragraphs>365</Paragraphs>
  <Slides>31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Abadi</vt:lpstr>
      <vt:lpstr>Anaheim</vt:lpstr>
      <vt:lpstr>Arial</vt:lpstr>
      <vt:lpstr>Calibri</vt:lpstr>
      <vt:lpstr>Cambria Math</vt:lpstr>
      <vt:lpstr>Changa Medium</vt:lpstr>
      <vt:lpstr>DM Sans</vt:lpstr>
      <vt:lpstr>Garamond</vt:lpstr>
      <vt:lpstr>Hanken Grotesk</vt:lpstr>
      <vt:lpstr>Hanken Grotesk Light</vt:lpstr>
      <vt:lpstr>Nunito Light</vt:lpstr>
      <vt:lpstr>Wingdings</vt:lpstr>
      <vt:lpstr>Transformations and Congruence - Math - 8th grade by Slidesgo</vt:lpstr>
      <vt:lpstr>Intoducción al Análisis Exploratorio de Datos (EDA) en R</vt:lpstr>
      <vt:lpstr>Table of contents</vt:lpstr>
      <vt:lpstr>R y RStudio</vt:lpstr>
      <vt:lpstr>El entorno R</vt:lpstr>
      <vt:lpstr>¿Por qué R?</vt:lpstr>
      <vt:lpstr>R y RStudio</vt:lpstr>
      <vt:lpstr>Elementos básicos de R</vt:lpstr>
      <vt:lpstr>Estructuras de datos en R</vt:lpstr>
      <vt:lpstr>Clases de objetos</vt:lpstr>
      <vt:lpstr>Vectores</vt:lpstr>
      <vt:lpstr>Matrices</vt:lpstr>
      <vt:lpstr>Nota: operaciones con matrices</vt:lpstr>
      <vt:lpstr>Data frames</vt:lpstr>
      <vt:lpstr>Listas</vt:lpstr>
      <vt:lpstr>Condicionales</vt:lpstr>
      <vt:lpstr>Funciones</vt:lpstr>
      <vt:lpstr>Ejercicios</vt:lpstr>
      <vt:lpstr>Herramientas para la manipulación de datos</vt:lpstr>
      <vt:lpstr>Paquetes en R</vt:lpstr>
      <vt:lpstr>Tidyverse</vt:lpstr>
      <vt:lpstr>Importar datos</vt:lpstr>
      <vt:lpstr>Pipe (%&gt;%)</vt:lpstr>
      <vt:lpstr>Dplyr</vt:lpstr>
      <vt:lpstr>Resumen por grupo</vt:lpstr>
      <vt:lpstr>ggplot2</vt:lpstr>
      <vt:lpstr>Ejercicios</vt:lpstr>
      <vt:lpstr>Solución 1</vt:lpstr>
      <vt:lpstr>Solución 2</vt:lpstr>
      <vt:lpstr>Recursos alternativos</vt:lpstr>
      <vt:lpstr>Bibliografía de consulta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Intoducción al Análisis Exploratorio de Datos (EDA) en R</dc:title>
  <cp:lastModifiedBy>Sergio Barona</cp:lastModifiedBy>
  <cp:revision>12</cp:revision>
  <dcterms:modified xsi:type="dcterms:W3CDTF">2024-03-17T03:21:36Z</dcterms:modified>
</cp:coreProperties>
</file>