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3" r:id="rId17"/>
    <p:sldId id="274" r:id="rId18"/>
    <p:sldId id="276" r:id="rId19"/>
    <p:sldId id="271" r:id="rId20"/>
    <p:sldId id="272" r:id="rId21"/>
    <p:sldId id="275" r:id="rId22"/>
    <p:sldId id="277" r:id="rId23"/>
    <p:sldId id="280" r:id="rId24"/>
    <p:sldId id="281" r:id="rId25"/>
    <p:sldId id="282" r:id="rId26"/>
    <p:sldId id="278" r:id="rId27"/>
    <p:sldId id="283" r:id="rId28"/>
    <p:sldId id="284" r:id="rId29"/>
    <p:sldId id="279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B67B-6224-3160-8432-758BDE8FC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9AE10D-1A5E-4638-E13F-B699D4BF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B93DC-82B3-51D5-4011-9F63A96A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1F8D4-EFE9-77C0-85D3-76B2CEA8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59459-575F-E64D-6853-E52F9874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5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03C4-A713-3589-CA5D-B8FC0B5C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21B513-1307-E57D-188A-1615FD03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DC486-3399-7C0C-6317-3D2A327D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E09D6-C3FC-92AF-A189-E0F56653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09607-767B-6B79-C0D2-2501A49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78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546037-E751-D60A-8F8C-E8B370874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25E079-E967-4916-8324-9C606F8F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33F3D-B3DC-2429-F05E-93CBD796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C50E5-D732-742E-7D41-3E1FED7C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462DE-EA20-D819-62DE-9A2DF1FB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56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DCABD-6542-715E-6C6C-64A56B6B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C8049-609A-1BFF-5542-C29433BA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C35A7-CFD8-B24E-B29A-F4D7F7C4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B6496-4CD5-11D0-2B72-56929A8F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70A5E-6CB8-D7E5-B198-23CBFED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0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155BC-D4FE-481B-2040-31DE362F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B87FC-28F4-766B-CBF3-F12084E0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C70DD-2DA9-D5E1-6C4A-7AAE4CDF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8A8FD-3855-1C53-37F5-143DBE27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F6A21-8194-76F2-6E4B-5C4F6D6B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20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6AD5E-8606-0110-D327-02EBB3FA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931A2-4C2B-6BAC-97A2-9259DD8A5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2E932-D015-C6B5-0867-54EF3210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3041B-55C0-5240-A59F-583F414F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BAB9E-368C-F4C0-2AF8-D02AD135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E59B73-73B2-0506-686A-684053F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03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6DD85-6438-7FDC-2F12-8520E008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00B81-3B11-AF05-3407-363DED9B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DBD493-0538-F245-96F8-3FC6AEED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723251-F591-BC4C-3177-8B867C08B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1871E-3330-9D90-3A40-6F8FFF69B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9C8FF6-73FA-ED99-BBD0-09EF5E2F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A1F8EC-8646-B344-36D2-E5832EF9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4C7F1-4721-AFB6-0114-1BC79B5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2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80712-BCF5-8791-0538-A7C7716F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882D5E-319E-8679-FBF9-72C8B3F4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F7CDDC-12CB-03A8-2625-D0589EBA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8454A1-A731-FA2D-7763-FFA3C8C7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04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59C5BF-DE10-5707-20A9-47EDBBBB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89900F-4A1C-888B-74F4-B4D2BFD8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C2BBD0-1F4B-DF5B-C463-0023A379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8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D304F-C559-0647-DB1C-9EB5B436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D226B-62C3-437A-DB90-45A5F50B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868A1A-5137-DEB1-A5E4-8E4B7414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2E8BD-DF16-7277-4700-D73FDA0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B36DD6-3C32-78BA-361D-95FC69A1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51F584-0001-C6A2-681D-5D928BF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0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8EA11-7763-47A5-000C-55A3850A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298651-D7E0-D212-1E41-847495DEA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5F5F7-8988-BDA4-E9BF-9A86F380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52FF45-DF63-43AB-8A55-E245E179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E3093-B434-0747-2502-8CFFEF46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3211E5-4050-A79F-4984-7E26B60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30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3EDAE6-3937-3EE4-2397-5000A5E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FC9B9F-523C-9C02-034F-19382169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084A3-870A-E4D2-4E73-1206E85C2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6B4C6-52FB-4472-9FB7-3E8303B7B8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4736E-0225-9E71-6AA6-563089C7D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C8C6A-CEBA-61F8-456D-56212181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5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D957-E6A7-D2A3-A442-4778F921D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Boceto: módulo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42A25-FB4D-5B02-8777-A102BEA39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30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6938396" cy="94524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77027F-F5A1-26A0-F555-08F32173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738" y="962895"/>
            <a:ext cx="7287777" cy="57132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C6B9A4-BFC7-6FD7-3D7B-4BCB276F18B4}"/>
              </a:ext>
            </a:extLst>
          </p:cNvPr>
          <p:cNvSpPr txBox="1"/>
          <p:nvPr/>
        </p:nvSpPr>
        <p:spPr>
          <a:xfrm>
            <a:off x="313887" y="1652781"/>
            <a:ext cx="38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Introducir directamente la prueba de Kruskal-Wallis (incluir tratamiento formal)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013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6938396" cy="94524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C6B9A4-BFC7-6FD7-3D7B-4BCB276F18B4}"/>
              </a:ext>
            </a:extLst>
          </p:cNvPr>
          <p:cNvSpPr txBox="1"/>
          <p:nvPr/>
        </p:nvSpPr>
        <p:spPr>
          <a:xfrm>
            <a:off x="313887" y="1652781"/>
            <a:ext cx="3847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prueba de Kruskal-Wallis permite examinar las diferencias entre k&gt;2 poblaciones. Una alternativa útil para comparar pares de poblaciones es la prueba de Mann-Whitney (incluir formalmente)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156763-38FC-94AF-9DDD-901E280E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36" y="1233181"/>
            <a:ext cx="6602685" cy="51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8289023" cy="128750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 (cont.)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354527-7EC1-5A2F-D063-644553ED0F5A}"/>
              </a:ext>
            </a:extLst>
          </p:cNvPr>
          <p:cNvSpPr txBox="1"/>
          <p:nvPr/>
        </p:nvSpPr>
        <p:spPr>
          <a:xfrm>
            <a:off x="523612" y="1283160"/>
            <a:ext cx="859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ejercicio análogo es realizado con la inclusión de una variable adicional. Los resultados son presentados por facetas.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AA1A8D-8FB2-987F-B29E-55F44C76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76" y="2032271"/>
            <a:ext cx="8595220" cy="45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22E4B-8092-D370-D11F-846D676A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948"/>
          </a:xfrm>
        </p:spPr>
        <p:txBody>
          <a:bodyPr/>
          <a:lstStyle/>
          <a:p>
            <a:r>
              <a:rPr lang="es-ES" dirty="0"/>
              <a:t>Extensión para las siguientes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9838DE-E17C-01FB-3E36-EEAA8E2A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12" y="1841601"/>
            <a:ext cx="4514850" cy="4181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B47A80-3F83-8951-33B5-7722DE6C60FA}"/>
              </a:ext>
            </a:extLst>
          </p:cNvPr>
          <p:cNvSpPr txBox="1"/>
          <p:nvPr/>
        </p:nvSpPr>
        <p:spPr>
          <a:xfrm>
            <a:off x="968229" y="1822726"/>
            <a:ext cx="38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mismo ejercicio es extendido para las siguientes variables continuas y 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24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22E4B-8092-D370-D11F-846D676A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948"/>
          </a:xfrm>
        </p:spPr>
        <p:txBody>
          <a:bodyPr/>
          <a:lstStyle/>
          <a:p>
            <a:r>
              <a:rPr lang="es-ES" dirty="0"/>
              <a:t>Extensión para las siguientes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9838DE-E17C-01FB-3E36-EEAA8E2A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12" y="1841601"/>
            <a:ext cx="4514850" cy="4181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B47A80-3F83-8951-33B5-7722DE6C60FA}"/>
              </a:ext>
            </a:extLst>
          </p:cNvPr>
          <p:cNvSpPr txBox="1"/>
          <p:nvPr/>
        </p:nvSpPr>
        <p:spPr>
          <a:xfrm>
            <a:off x="968229" y="1822726"/>
            <a:ext cx="38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mismo ejercicio es extendido para las siguientes variables continuas y 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866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Contraste de variables continuas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427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4F7F6-AE7A-6D73-4A3A-4825439E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: múltiples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AB983A-96F0-86F4-E828-1BD57C4F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2" y="1690688"/>
            <a:ext cx="6661065" cy="47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9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4F7F6-AE7A-6D73-4A3A-4825439E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: múltiples variables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B449A1-EA36-9CAE-1A77-6C6FDAFB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7" y="1385602"/>
            <a:ext cx="7634613" cy="52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8B23-8659-9356-6E43-A4C0354C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07510" cy="784167"/>
          </a:xfrm>
        </p:spPr>
        <p:txBody>
          <a:bodyPr/>
          <a:lstStyle/>
          <a:p>
            <a:r>
              <a:rPr lang="es-ES" dirty="0"/>
              <a:t>Ajuste con múltiples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7A6AD8-47F1-8856-027F-66727560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42" y="1269186"/>
            <a:ext cx="7479835" cy="52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3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0B00-DE51-D0F3-A73A-AC3C2D66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de variables continuas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4CFC47-8B46-DA27-CDE0-4D3CBE71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23" y="1889074"/>
            <a:ext cx="5185920" cy="47202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F7793C-1FBD-36E0-616D-1F131CF3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5" y="4639112"/>
            <a:ext cx="4868848" cy="8389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E176B8-BC7E-39AC-87C0-3914FFED883E}"/>
              </a:ext>
            </a:extLst>
          </p:cNvPr>
          <p:cNvSpPr txBox="1"/>
          <p:nvPr/>
        </p:nvSpPr>
        <p:spPr>
          <a:xfrm>
            <a:off x="751775" y="2628069"/>
            <a:ext cx="384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correlaciones y gráfico de </a:t>
            </a:r>
            <a:r>
              <a:rPr lang="es-ES" dirty="0" err="1"/>
              <a:t>correlacions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074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multivariante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74468-631E-E576-C197-DC03E072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65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6178F-FAD6-9314-15CD-CD3254EF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sobre las variables transformadas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B197D-776D-9D59-60F3-5CB23BAE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98" y="1873485"/>
            <a:ext cx="9632222" cy="43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7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6178F-FAD6-9314-15CD-CD3254EF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s-ES" dirty="0"/>
              <a:t>Finalmente: resumen de  librería </a:t>
            </a:r>
            <a:r>
              <a:rPr lang="es-ES" dirty="0" err="1"/>
              <a:t>psych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215A39-A1EB-4CF8-D046-4F58CD48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1" y="1365096"/>
            <a:ext cx="9848675" cy="51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35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890" y="4395831"/>
            <a:ext cx="7162101" cy="1975913"/>
          </a:xfrm>
        </p:spPr>
        <p:txBody>
          <a:bodyPr>
            <a:normAutofit/>
          </a:bodyPr>
          <a:lstStyle/>
          <a:p>
            <a:r>
              <a:rPr lang="es-ES" dirty="0"/>
              <a:t>Detección multivariante de valores atípicos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242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multivariante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4446" cy="120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Nótese que un caso puede no tomar valores atípicos en dos variables consideradas individualmente, pero pueden ser valores atípicos cuando son considerados de manera conjunta</a:t>
            </a:r>
            <a:endParaRPr lang="es-CO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0E4CC4C-C3C7-2C01-BD95-BD6F7605669C}"/>
              </a:ext>
            </a:extLst>
          </p:cNvPr>
          <p:cNvSpPr txBox="1">
            <a:spLocks/>
          </p:cNvSpPr>
          <p:nvPr/>
        </p:nvSpPr>
        <p:spPr>
          <a:xfrm>
            <a:off x="838200" y="3163363"/>
            <a:ext cx="6594446" cy="239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/>
              <a:t>Ejemplo: </a:t>
            </a:r>
          </a:p>
          <a:p>
            <a:r>
              <a:rPr lang="es-ES" sz="2000" dirty="0"/>
              <a:t>Un individuo de 14 años no es un valor atípico</a:t>
            </a:r>
          </a:p>
          <a:p>
            <a:r>
              <a:rPr lang="es-ES" sz="2000" dirty="0"/>
              <a:t>Un individuo con doctorado no es un valor atípico</a:t>
            </a:r>
          </a:p>
          <a:p>
            <a:endParaRPr lang="es-CO" sz="2000" dirty="0"/>
          </a:p>
          <a:p>
            <a:pPr marL="0" indent="0">
              <a:buNone/>
            </a:pPr>
            <a:r>
              <a:rPr lang="es-CO" sz="2000" dirty="0"/>
              <a:t>Pero un individuo de 14 años con doctorado es un valor atípico.</a:t>
            </a:r>
          </a:p>
        </p:txBody>
      </p:sp>
    </p:spTree>
    <p:extLst>
      <p:ext uri="{BB962C8B-B14F-4D97-AF65-F5344CB8AC3E}">
        <p14:creationId xmlns:p14="http://schemas.microsoft.com/office/powerpoint/2010/main" val="248158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bivariante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120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Si hay una variable dependiente bien definida, el análisis bivariante permite contrastar la variable dependiente con el conjunto de variables independientes. Un procedimiento sencillo es el siguiente:</a:t>
            </a:r>
            <a:endParaRPr lang="es-CO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0E4CC4C-C3C7-2C01-BD95-BD6F7605669C}"/>
              </a:ext>
            </a:extLst>
          </p:cNvPr>
          <p:cNvSpPr txBox="1">
            <a:spLocks/>
          </p:cNvSpPr>
          <p:nvPr/>
        </p:nvSpPr>
        <p:spPr>
          <a:xfrm>
            <a:off x="2323052" y="3353134"/>
            <a:ext cx="6594446" cy="14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Ajustar una regresión lineal simple</a:t>
            </a:r>
          </a:p>
          <a:p>
            <a:r>
              <a:rPr lang="es-ES" sz="2000" dirty="0"/>
              <a:t>Examinar los casos que están por fuera de las bandas de un intervalo de predicción individual (95%)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98956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Multivariante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120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Si no hay una variable dependiente bien definida, el investigador podría estar interesado en examinar si un caso es atípico en relación con el conjunto completo de datos (p. 49 de Aldás y Uriel).</a:t>
            </a:r>
            <a:endParaRPr lang="es-CO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0E4CC4C-C3C7-2C01-BD95-BD6F7605669C}"/>
              </a:ext>
            </a:extLst>
          </p:cNvPr>
          <p:cNvSpPr txBox="1">
            <a:spLocks/>
          </p:cNvSpPr>
          <p:nvPr/>
        </p:nvSpPr>
        <p:spPr>
          <a:xfrm>
            <a:off x="2323052" y="3353134"/>
            <a:ext cx="6594446" cy="14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Ajustar una regresión lineal simple</a:t>
            </a:r>
          </a:p>
          <a:p>
            <a:r>
              <a:rPr lang="es-ES" sz="2000" dirty="0"/>
              <a:t>Examinar los casos que están por fuera de las bandas de un intervalo de predicción individual (95%)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9848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Datos faltantes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12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de datos faltantes en proporción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120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Si no hay una variable dependiente bien definida, el investigador podría estar interesado en examinar si un caso es atípico en relación con el conjunto completo de datos (p. 49 de Aldás y Uriel).</a:t>
            </a:r>
            <a:endParaRPr lang="es-CO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0E4CC4C-C3C7-2C01-BD95-BD6F7605669C}"/>
              </a:ext>
            </a:extLst>
          </p:cNvPr>
          <p:cNvSpPr txBox="1">
            <a:spLocks/>
          </p:cNvSpPr>
          <p:nvPr/>
        </p:nvSpPr>
        <p:spPr>
          <a:xfrm>
            <a:off x="2323052" y="3353134"/>
            <a:ext cx="6594446" cy="14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Ajustar una regresión lineal simple</a:t>
            </a:r>
          </a:p>
          <a:p>
            <a:r>
              <a:rPr lang="es-ES" sz="2000" dirty="0"/>
              <a:t>Examinar los casos que están por fuera de las bandas de un intervalo de predicción individual (95%)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60012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de datos faltantes en filas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120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Si no hay una variable dependiente bien definida, el investigador podría estar interesado en examinar si un caso es atípico en relación con el conjunto completo de datos (p. 49 de Aldás y Uriel).</a:t>
            </a:r>
            <a:endParaRPr lang="es-CO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0E4CC4C-C3C7-2C01-BD95-BD6F7605669C}"/>
              </a:ext>
            </a:extLst>
          </p:cNvPr>
          <p:cNvSpPr txBox="1">
            <a:spLocks/>
          </p:cNvSpPr>
          <p:nvPr/>
        </p:nvSpPr>
        <p:spPr>
          <a:xfrm>
            <a:off x="2323052" y="3353134"/>
            <a:ext cx="6594446" cy="14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Ajustar una regresión lineal simple</a:t>
            </a:r>
          </a:p>
          <a:p>
            <a:r>
              <a:rPr lang="es-ES" sz="2000" dirty="0"/>
              <a:t>Examinar los casos que están por fuera de las bandas de un intervalo de predicción individual (95%)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36019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052" y="3800213"/>
            <a:ext cx="7589940" cy="2571532"/>
          </a:xfrm>
        </p:spPr>
        <p:txBody>
          <a:bodyPr>
            <a:normAutofit/>
          </a:bodyPr>
          <a:lstStyle/>
          <a:p>
            <a:r>
              <a:rPr lang="es-ES" dirty="0"/>
              <a:t>Imputación múltiple:</a:t>
            </a:r>
            <a:br>
              <a:rPr lang="es-ES" dirty="0"/>
            </a:br>
            <a:r>
              <a:rPr lang="es-ES" dirty="0"/>
              <a:t>Aplicación de las leyes de </a:t>
            </a:r>
            <a:r>
              <a:rPr lang="es-ES" dirty="0" err="1"/>
              <a:t>Rubin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79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Análisis de variables 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486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Imputación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120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Si no hay una variable dependiente bien definida, el investigador podría estar interesado en examinar si un caso es atípico en relación con el conjunto completo de datos (p. 49 de Aldás y Uriel).</a:t>
            </a:r>
            <a:endParaRPr lang="es-CO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0E4CC4C-C3C7-2C01-BD95-BD6F7605669C}"/>
              </a:ext>
            </a:extLst>
          </p:cNvPr>
          <p:cNvSpPr txBox="1">
            <a:spLocks/>
          </p:cNvSpPr>
          <p:nvPr/>
        </p:nvSpPr>
        <p:spPr>
          <a:xfrm>
            <a:off x="2323052" y="3353134"/>
            <a:ext cx="6594446" cy="14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Ajustar una regresión lineal simple</a:t>
            </a:r>
          </a:p>
          <a:p>
            <a:r>
              <a:rPr lang="es-ES" sz="2000" dirty="0"/>
              <a:t>Examinar los casos que están por fuera de las bandas de un intervalo de predicción individual (95%)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5163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Imputación  múltiple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837472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Aplicación 1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22495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2: leyes de </a:t>
            </a:r>
            <a:r>
              <a:rPr lang="es-ES" dirty="0" err="1"/>
              <a:t>Rubin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652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Examinar variables categóricas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1F65B7-C566-D6CD-F6AF-E3BF02CD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01" y="1448120"/>
            <a:ext cx="9520255" cy="4893902"/>
          </a:xfrm>
        </p:spPr>
      </p:pic>
    </p:spTree>
    <p:extLst>
      <p:ext uri="{BB962C8B-B14F-4D97-AF65-F5344CB8AC3E}">
        <p14:creationId xmlns:p14="http://schemas.microsoft.com/office/powerpoint/2010/main" val="418634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de contingencia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1977025-E0E7-E92E-6B5D-8D42559B9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10" y="1581632"/>
            <a:ext cx="10515600" cy="2456585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6A37E4-EA6B-7CEA-B8F6-01B164C26755}"/>
              </a:ext>
            </a:extLst>
          </p:cNvPr>
          <p:cNvSpPr txBox="1"/>
          <p:nvPr/>
        </p:nvSpPr>
        <p:spPr>
          <a:xfrm>
            <a:off x="838200" y="4333995"/>
            <a:ext cx="42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Chi-2 de independencia: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5E9E2E-A580-177A-0174-C83C9A40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5099895"/>
            <a:ext cx="41052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75" y="130233"/>
            <a:ext cx="10515600" cy="1325563"/>
          </a:xfrm>
        </p:spPr>
        <p:txBody>
          <a:bodyPr/>
          <a:lstStyle/>
          <a:p>
            <a:r>
              <a:rPr lang="es-ES" dirty="0"/>
              <a:t>Mosaico 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3F8803-2261-0629-C305-20A421E7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4" y="1249960"/>
            <a:ext cx="10073351" cy="52429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017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23"/>
            <a:ext cx="10515600" cy="1325563"/>
          </a:xfrm>
        </p:spPr>
        <p:txBody>
          <a:bodyPr/>
          <a:lstStyle/>
          <a:p>
            <a:r>
              <a:rPr lang="es-ES" dirty="0"/>
              <a:t>Examinar variables categóricas (cont.)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1FBA2F-3F7C-C2EA-0F73-A3F47736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1" y="1321796"/>
            <a:ext cx="4930149" cy="50781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4EF5AA-5893-7CA2-2250-1F6835C2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437" y="2410485"/>
            <a:ext cx="2152650" cy="1895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0C82750-CC75-68DC-6892-D0F91C60A40F}"/>
              </a:ext>
            </a:extLst>
          </p:cNvPr>
          <p:cNvSpPr txBox="1"/>
          <p:nvPr/>
        </p:nvSpPr>
        <p:spPr>
          <a:xfrm>
            <a:off x="6581513" y="1481186"/>
            <a:ext cx="428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resultados son verificados mediante una prueba chi-2 por independencia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7F0733-3C70-7C1A-7DED-83E0D4903130}"/>
              </a:ext>
            </a:extLst>
          </p:cNvPr>
          <p:cNvSpPr txBox="1"/>
          <p:nvPr/>
        </p:nvSpPr>
        <p:spPr>
          <a:xfrm>
            <a:off x="6739375" y="5376814"/>
            <a:ext cx="4286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 esta forma extendida no debe ser el centro. Sólo deben aprender a correr la prueba.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560CEF-612D-FF02-75BB-533B77B5B46A}"/>
              </a:ext>
            </a:extLst>
          </p:cNvPr>
          <p:cNvSpPr txBox="1"/>
          <p:nvPr/>
        </p:nvSpPr>
        <p:spPr>
          <a:xfrm>
            <a:off x="6739375" y="4588928"/>
            <a:ext cx="428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mismo se realiza para la variable educación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56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245991"/>
            <a:ext cx="3935136" cy="1287506"/>
          </a:xfrm>
        </p:spPr>
        <p:txBody>
          <a:bodyPr/>
          <a:lstStyle/>
          <a:p>
            <a:r>
              <a:rPr lang="es-ES" dirty="0"/>
              <a:t>Alternativa: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0A3F9-3ADF-D5BE-3E96-97953F37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09" y="2024897"/>
            <a:ext cx="5595458" cy="45360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98B067-88E6-D5A8-0EDC-5142C573B3F8}"/>
              </a:ext>
            </a:extLst>
          </p:cNvPr>
          <p:cNvSpPr txBox="1"/>
          <p:nvPr/>
        </p:nvSpPr>
        <p:spPr>
          <a:xfrm>
            <a:off x="486562" y="1348831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es una forma sencilla de mostrar el resultado diferenciado por grupos (pares de variables categóricas).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062E314-B9BC-451B-FF53-1E6FE556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" y="2024897"/>
            <a:ext cx="5830348" cy="45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1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Análisis de variables continuas según grupos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3504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660</Words>
  <Application>Microsoft Office PowerPoint</Application>
  <PresentationFormat>Panorámica</PresentationFormat>
  <Paragraphs>68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Tema de Office</vt:lpstr>
      <vt:lpstr>Boceto: módulo 3</vt:lpstr>
      <vt:lpstr>EDA multivariante</vt:lpstr>
      <vt:lpstr>Análisis de variables categóricas</vt:lpstr>
      <vt:lpstr>Examinar variables categóricas</vt:lpstr>
      <vt:lpstr>Tabla de contingencia</vt:lpstr>
      <vt:lpstr>Mosaico </vt:lpstr>
      <vt:lpstr>Examinar variables categóricas (cont.) </vt:lpstr>
      <vt:lpstr>Alternativa:</vt:lpstr>
      <vt:lpstr>Análisis de variables continuas según grupos</vt:lpstr>
      <vt:lpstr>Comparación de distribuciones</vt:lpstr>
      <vt:lpstr>Comparación de distribuciones</vt:lpstr>
      <vt:lpstr>Comparación de distribuciones (cont.)</vt:lpstr>
      <vt:lpstr>Extensión para las siguientes variables</vt:lpstr>
      <vt:lpstr>Extensión para las siguientes variables</vt:lpstr>
      <vt:lpstr>Contraste de variables continuas</vt:lpstr>
      <vt:lpstr>Scatter plot: múltiples variables</vt:lpstr>
      <vt:lpstr>Scatter plot: múltiples variables</vt:lpstr>
      <vt:lpstr>Ajuste con múltiples variables</vt:lpstr>
      <vt:lpstr>Correlación de variables continuas</vt:lpstr>
      <vt:lpstr>Prueba sobre las variables transformadas</vt:lpstr>
      <vt:lpstr>Finalmente: resumen de  librería psych</vt:lpstr>
      <vt:lpstr>Detección multivariante de valores atípicos</vt:lpstr>
      <vt:lpstr>Detección multivariante</vt:lpstr>
      <vt:lpstr>Detección bivariante</vt:lpstr>
      <vt:lpstr>Detección Multivariante</vt:lpstr>
      <vt:lpstr>Datos faltantes</vt:lpstr>
      <vt:lpstr>Gráficas de datos faltantes en proporción</vt:lpstr>
      <vt:lpstr>Gráficas de datos faltantes en filas</vt:lpstr>
      <vt:lpstr>Imputación múltiple: Aplicación de las leyes de Rubin</vt:lpstr>
      <vt:lpstr>Imputación</vt:lpstr>
      <vt:lpstr>Imputación  múltiple</vt:lpstr>
      <vt:lpstr> Aplicación 1</vt:lpstr>
      <vt:lpstr>Aplicación 2: leyes de Rubin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Boceto: módulo 3</dc:title>
  <dc:creator>Sergio Barona</dc:creator>
  <cp:lastModifiedBy>Sergio Barona</cp:lastModifiedBy>
  <cp:revision>1</cp:revision>
  <dcterms:created xsi:type="dcterms:W3CDTF">2024-03-20T01:52:58Z</dcterms:created>
  <dcterms:modified xsi:type="dcterms:W3CDTF">2024-03-20T05:27:11Z</dcterms:modified>
</cp:coreProperties>
</file>