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1" r:id="rId4"/>
    <p:sldId id="282" r:id="rId5"/>
    <p:sldId id="284" r:id="rId6"/>
    <p:sldId id="287" r:id="rId7"/>
    <p:sldId id="283" r:id="rId8"/>
    <p:sldId id="285" r:id="rId9"/>
    <p:sldId id="286" r:id="rId10"/>
    <p:sldId id="288" r:id="rId11"/>
    <p:sldId id="289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6366" autoAdjust="0"/>
  </p:normalViewPr>
  <p:slideViewPr>
    <p:cSldViewPr snapToGrid="0">
      <p:cViewPr varScale="1">
        <p:scale>
          <a:sx n="56" d="100"/>
          <a:sy n="56" d="100"/>
        </p:scale>
        <p:origin x="7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B81A7-21D7-42E9-A5C5-17CA43FA0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6FDC25-D940-4247-BB55-6F1FED57C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9AEB17-58EB-42C6-AE95-9061C27DE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B1A0FC-56C0-4748-AA2C-57B2B5FA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6FC635-505C-48E7-B450-4DE83BA1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64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2A48B-3226-4292-A4A6-88960208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572336-EA2B-4657-83AF-7C3F51B0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CBF81-7107-40DC-9D2C-9BF17E10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D822D-A459-475C-8C8A-FE984A2F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7C645D-15FB-4CEF-991E-A4E76DE2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735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ADBA45-1C0E-4A66-8930-F556D3A0F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5E1AF4-8792-40B7-8A58-87367F919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25FCED-F294-4479-9D02-800FFA5A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37FA4C-1454-4D9C-965A-F5DDECD17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18C32F-889F-432C-91AD-567DFFA7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553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4FC99-BBF3-436D-ABAC-842FCCF99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26DAC4-2AE1-433F-9D5D-34E9A1BD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B5417F-8AE4-44A9-B071-79EA4838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4FFFD2-5462-4E3F-8549-FA94BEBC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FE2050-5D31-4442-A63A-DC4FFD72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509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3A6D8-9CDD-47BE-B39B-1CF086B0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C87065-CDB6-4C33-9DF3-EB021A0B7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1250E9-FBF3-44AC-A05B-8E10948F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F98A7-1829-4624-9FE5-493FA892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BC420-B582-40E3-AC37-3C86845E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857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C3302-D349-4238-BF26-B62DFC0E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C2EC2-D6E8-4CDC-94BF-2B2764B02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5D1BB7-1BCE-46EA-BCA5-896AE0A49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8A4483-E699-4487-B565-516FD588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93DD19-6E39-4448-B162-2BF808D6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47C1A7-2CF9-4069-9DB2-6C3ECEE5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234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89F46-E984-4DB9-8079-EE97572B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7E3E90-718E-468B-93ED-018CF385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C4441E-E87D-4E79-8388-1FB61BEA1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74C377-6A9D-434E-8A58-BD6E7C2C0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9DB43B-5D62-4ACB-9A6E-260A7AD07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4E2AB4-6314-470F-882F-9FC42713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460313-9E8D-4A70-9AB8-EAC9630D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B20E3B-4242-4E2F-85AB-894EEFF6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233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5E3BD-ABC8-4572-A69E-8490EFCB4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4607FB-29D2-4DFB-8459-5FAB005E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841BFA-E21D-46F7-9D13-091AA348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F3EF7A-33FA-4E46-A605-2B34F814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753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9063BF-54CF-4542-825E-6EE0E819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D10BF7A-046A-4604-979F-B7AFBF02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105737-88DE-4DF5-9B7C-F382A73E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168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9B69E-EBC3-4A0B-A725-03645C30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CDE221-E78E-43EE-905F-DA982A6BA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9B9E06-7F83-4FD3-875D-4B7851461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AEB5C2-C06C-4EB9-92F0-8EF83295F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0103A9-0028-451C-89D4-DDB9A63A6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1E6349-B060-41A7-964C-0A283FC2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862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6B152-A389-4975-BBEF-0F891DD5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9B88BF-0FDA-45AD-A63A-DB45A7322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8AD7FD-9B0C-4A3D-B9D9-63F24BF1D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90D8D5-D170-44CD-9A6C-9EB6FF2D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0B42-9280-47CC-BD75-2B1549820303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1917CD-C0B1-40B4-9D8F-5DB29858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34F7BE-DE35-4F80-A9BB-535939A9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388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4F128A-C56D-461E-B307-5CAF8E8B7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0749A5-66B8-48A4-8C33-AF5AB704F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BDABA-5648-43E5-BA54-7B6C20514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B0B42-9280-47CC-BD75-2B1549820303}" type="datetimeFigureOut">
              <a:rPr lang="es-CO" smtClean="0"/>
              <a:t>20/04/2025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083987-49C0-467E-8CA9-6A793ABC1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1023C-77A4-43A0-8784-1A7886AB2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24F4-B3E6-490E-B1A3-ADA85889E44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664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79FD3-C75A-429A-A730-671E23DE2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/>
              <a:t>Nota: Sistema de Coordenadas de Referencia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471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97FFC93-1945-401A-A0D2-93FC9277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8" y="549590"/>
            <a:ext cx="10515599" cy="93428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Proyección Universal Transversal Mercator (UTM)</a:t>
            </a:r>
            <a:endParaRPr lang="es-CO" b="1" dirty="0"/>
          </a:p>
        </p:txBody>
      </p:sp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BBFFC301-6B0C-4B7B-AD21-838BDDC89C92}"/>
              </a:ext>
            </a:extLst>
          </p:cNvPr>
          <p:cNvSpPr txBox="1">
            <a:spLocks/>
          </p:cNvSpPr>
          <p:nvPr/>
        </p:nvSpPr>
        <p:spPr>
          <a:xfrm>
            <a:off x="240632" y="1718389"/>
            <a:ext cx="5137488" cy="441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Proyección </a:t>
            </a:r>
            <a:r>
              <a:rPr lang="es-ES" b="1" dirty="0"/>
              <a:t>cilíndrica </a:t>
            </a:r>
            <a:r>
              <a:rPr lang="es-ES" dirty="0"/>
              <a:t>transversal.</a:t>
            </a:r>
          </a:p>
          <a:p>
            <a:pPr>
              <a:buFontTx/>
              <a:buChar char="-"/>
            </a:pPr>
            <a:r>
              <a:rPr lang="es-ES" dirty="0"/>
              <a:t>División en 60 zonas o husos, cada una abarcando 6° de longitud.</a:t>
            </a:r>
          </a:p>
          <a:p>
            <a:pPr>
              <a:buFontTx/>
              <a:buChar char="-"/>
            </a:pPr>
            <a:r>
              <a:rPr lang="es-ES" dirty="0"/>
              <a:t>Cada zona tiene su meridiano central.</a:t>
            </a:r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endParaRPr lang="es-CO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FBA3DA3-F0CA-4D13-BEEF-DAE78FA9C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85" t="41750" r="52829" b="24198"/>
          <a:stretch/>
        </p:blipFill>
        <p:spPr>
          <a:xfrm>
            <a:off x="5985564" y="1718389"/>
            <a:ext cx="5965804" cy="486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68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97FFC93-1945-401A-A0D2-93FC9277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8" y="515724"/>
            <a:ext cx="10515599" cy="934285"/>
          </a:xfrm>
        </p:spPr>
        <p:txBody>
          <a:bodyPr>
            <a:normAutofit/>
          </a:bodyPr>
          <a:lstStyle/>
          <a:p>
            <a:r>
              <a:rPr lang="es-ES" b="1" dirty="0"/>
              <a:t>Sintaxis PROJ4</a:t>
            </a:r>
            <a:endParaRPr lang="es-CO" b="1" dirty="0"/>
          </a:p>
        </p:txBody>
      </p:sp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BBFFC301-6B0C-4B7B-AD21-838BDDC89C92}"/>
              </a:ext>
            </a:extLst>
          </p:cNvPr>
          <p:cNvSpPr txBox="1">
            <a:spLocks/>
          </p:cNvSpPr>
          <p:nvPr/>
        </p:nvSpPr>
        <p:spPr>
          <a:xfrm>
            <a:off x="240631" y="1718389"/>
            <a:ext cx="4957011" cy="441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La sintaxis </a:t>
            </a:r>
            <a:r>
              <a:rPr lang="es-ES" b="1" dirty="0"/>
              <a:t>PROJ4 </a:t>
            </a:r>
            <a:r>
              <a:rPr lang="es-ES" dirty="0"/>
              <a:t>consiste en una lista de parámetros, cada uno con “+” como prefijo.</a:t>
            </a:r>
          </a:p>
          <a:p>
            <a:pPr marL="0" indent="0">
              <a:buNone/>
            </a:pPr>
            <a:r>
              <a:rPr lang="es-ES" dirty="0"/>
              <a:t>Añadir código:</a:t>
            </a:r>
          </a:p>
          <a:p>
            <a:pPr marL="0" indent="0">
              <a:buNone/>
            </a:pPr>
            <a:r>
              <a:rPr lang="es-ES" dirty="0"/>
              <a:t> + </a:t>
            </a:r>
            <a:r>
              <a:rPr lang="es-ES" dirty="0" err="1"/>
              <a:t>proj</a:t>
            </a:r>
            <a:r>
              <a:rPr lang="es-ES" dirty="0"/>
              <a:t> = </a:t>
            </a:r>
            <a:r>
              <a:rPr lang="es-ES" dirty="0" err="1"/>
              <a:t>utm</a:t>
            </a:r>
            <a:r>
              <a:rPr lang="es-ES" dirty="0"/>
              <a:t> + </a:t>
            </a:r>
            <a:r>
              <a:rPr lang="es-ES" dirty="0" err="1"/>
              <a:t>zone</a:t>
            </a:r>
            <a:r>
              <a:rPr lang="es-ES" dirty="0"/>
              <a:t> = 19 + datum = NAD83</a:t>
            </a:r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endParaRPr lang="es-ES" dirty="0"/>
          </a:p>
          <a:p>
            <a:pPr>
              <a:buFontTx/>
              <a:buChar char="-"/>
            </a:pPr>
            <a:endParaRPr lang="es-CO" b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4FF2BF9-D478-469D-B52F-BAE4AE976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00" t="17650" r="33000" b="14921"/>
          <a:stretch/>
        </p:blipFill>
        <p:spPr>
          <a:xfrm>
            <a:off x="4754880" y="139336"/>
            <a:ext cx="6958360" cy="599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EE84-E3C1-4067-B3A9-A0F846A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8" y="357085"/>
            <a:ext cx="10515599" cy="934285"/>
          </a:xfrm>
        </p:spPr>
        <p:txBody>
          <a:bodyPr>
            <a:normAutofit/>
          </a:bodyPr>
          <a:lstStyle/>
          <a:p>
            <a:r>
              <a:rPr lang="es-ES" b="1" dirty="0"/>
              <a:t>Sistema de Coordenadas de Referencia (CRS)</a:t>
            </a:r>
            <a:endParaRPr lang="es-CO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61D37FF-2A91-4E10-A69B-AE8F3E4E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8" y="1436435"/>
            <a:ext cx="10832432" cy="118068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Un </a:t>
            </a:r>
            <a:r>
              <a:rPr lang="es-ES" b="1" dirty="0"/>
              <a:t>CRS </a:t>
            </a:r>
            <a:r>
              <a:rPr lang="es-ES" dirty="0"/>
              <a:t>es un sistema de referencia usado para representar la locación de entidades geográficas dentro de un marco geográfico común.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4" name="Marcador de contenido 4">
            <a:extLst>
              <a:ext uri="{FF2B5EF4-FFF2-40B4-BE49-F238E27FC236}">
                <a16:creationId xmlns:a16="http://schemas.microsoft.com/office/drawing/2014/main" id="{73B95BC4-4181-4791-9864-4668EBD32FC1}"/>
              </a:ext>
            </a:extLst>
          </p:cNvPr>
          <p:cNvSpPr txBox="1">
            <a:spLocks/>
          </p:cNvSpPr>
          <p:nvPr/>
        </p:nvSpPr>
        <p:spPr>
          <a:xfrm>
            <a:off x="529388" y="2563225"/>
            <a:ext cx="5566612" cy="666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1. </a:t>
            </a:r>
            <a:r>
              <a:rPr lang="es-ES" b="1" dirty="0"/>
              <a:t>Sistemas geodésicos (grados)</a:t>
            </a:r>
            <a:r>
              <a:rPr lang="es-E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D9B3C874-52ED-444A-BED9-C4E41B0F9FBB}"/>
              </a:ext>
            </a:extLst>
          </p:cNvPr>
          <p:cNvSpPr txBox="1">
            <a:spLocks/>
          </p:cNvSpPr>
          <p:nvPr/>
        </p:nvSpPr>
        <p:spPr>
          <a:xfrm>
            <a:off x="6096000" y="2534082"/>
            <a:ext cx="5566612" cy="666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b="1" dirty="0"/>
              <a:t>2. Sistemas proyectados (metros)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86F98C-3E05-4EBB-B540-DA89FFC98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2" t="40272" r="73750" b="28761"/>
          <a:stretch/>
        </p:blipFill>
        <p:spPr>
          <a:xfrm>
            <a:off x="914398" y="3200899"/>
            <a:ext cx="4245558" cy="337392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80F0232-1C6B-4714-9699-C0E5441881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42" t="30517" r="59737" b="17177"/>
          <a:stretch/>
        </p:blipFill>
        <p:spPr>
          <a:xfrm>
            <a:off x="6799430" y="3025158"/>
            <a:ext cx="4245557" cy="347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0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EE84-E3C1-4067-B3A9-A0F846A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5" y="477401"/>
            <a:ext cx="10515599" cy="509189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Modelización de la superficie de la tierra</a:t>
            </a:r>
            <a:endParaRPr lang="es-CO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CA0D217-A4BA-4912-A0DF-E32DF6735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95" y="1396171"/>
            <a:ext cx="10231409" cy="464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11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EE84-E3C1-4067-B3A9-A0F846A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8" y="549590"/>
            <a:ext cx="10515599" cy="934285"/>
          </a:xfrm>
        </p:spPr>
        <p:txBody>
          <a:bodyPr>
            <a:normAutofit/>
          </a:bodyPr>
          <a:lstStyle/>
          <a:p>
            <a:r>
              <a:rPr lang="es-ES" b="1" dirty="0"/>
              <a:t>Elipsoide de referencia: WGS 84 </a:t>
            </a:r>
            <a:endParaRPr lang="es-CO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61D37FF-2A91-4E10-A69B-AE8F3E4E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8" y="1619452"/>
            <a:ext cx="5566612" cy="1603375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dirty="0"/>
              <a:t>Sistema Geodésico Mundial 1984: elipsoide de referencia basado en el GRS 80.</a:t>
            </a:r>
          </a:p>
          <a:p>
            <a:pPr>
              <a:buFontTx/>
              <a:buChar char="-"/>
            </a:pP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9FFBAE1-60D4-4E7E-9959-59299EC88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28206"/>
              </p:ext>
            </p:extLst>
          </p:nvPr>
        </p:nvGraphicFramePr>
        <p:xfrm>
          <a:off x="529388" y="3429000"/>
          <a:ext cx="4908884" cy="28796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55031">
                  <a:extLst>
                    <a:ext uri="{9D8B030D-6E8A-4147-A177-3AD203B41FA5}">
                      <a16:colId xmlns:a16="http://schemas.microsoft.com/office/drawing/2014/main" val="322048195"/>
                    </a:ext>
                  </a:extLst>
                </a:gridCol>
                <a:gridCol w="1251285">
                  <a:extLst>
                    <a:ext uri="{9D8B030D-6E8A-4147-A177-3AD203B41FA5}">
                      <a16:colId xmlns:a16="http://schemas.microsoft.com/office/drawing/2014/main" val="2604548049"/>
                    </a:ext>
                  </a:extLst>
                </a:gridCol>
                <a:gridCol w="1179094">
                  <a:extLst>
                    <a:ext uri="{9D8B030D-6E8A-4147-A177-3AD203B41FA5}">
                      <a16:colId xmlns:a16="http://schemas.microsoft.com/office/drawing/2014/main" val="3827042411"/>
                    </a:ext>
                  </a:extLst>
                </a:gridCol>
                <a:gridCol w="1323474">
                  <a:extLst>
                    <a:ext uri="{9D8B030D-6E8A-4147-A177-3AD203B41FA5}">
                      <a16:colId xmlns:a16="http://schemas.microsoft.com/office/drawing/2014/main" val="3352974476"/>
                    </a:ext>
                  </a:extLst>
                </a:gridCol>
              </a:tblGrid>
              <a:tr h="982630">
                <a:tc>
                  <a:txBody>
                    <a:bodyPr/>
                    <a:lstStyle/>
                    <a:p>
                      <a:r>
                        <a:rPr lang="es-ES" dirty="0"/>
                        <a:t>Elipsoide de referencia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Semieje mayor (a)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Semieje menor (b)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Achatamiento inverso (1/f)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825885"/>
                  </a:ext>
                </a:extLst>
              </a:tr>
              <a:tr h="982630">
                <a:tc>
                  <a:txBody>
                    <a:bodyPr/>
                    <a:lstStyle/>
                    <a:p>
                      <a:r>
                        <a:rPr lang="es-ES" dirty="0"/>
                        <a:t>GRS 80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kern="1200" dirty="0">
                          <a:effectLst/>
                        </a:rPr>
                        <a:t>6 378 137,0 m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≈ 6 356 752,314140 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298,257222100882711...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373520"/>
                  </a:ext>
                </a:extLst>
              </a:tr>
              <a:tr h="893262">
                <a:tc>
                  <a:txBody>
                    <a:bodyPr/>
                    <a:lstStyle/>
                    <a:p>
                      <a:r>
                        <a:rPr lang="es-ES" dirty="0"/>
                        <a:t>WGS 84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6 378 137,0 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dirty="0">
                          <a:effectLst/>
                        </a:rPr>
                        <a:t>≈ 6 356 752,314245 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kern="1200" dirty="0">
                          <a:effectLst/>
                        </a:rPr>
                        <a:t>298,257223563</a:t>
                      </a:r>
                      <a:endParaRPr lang="es-CO" dirty="0">
                        <a:solidFill>
                          <a:srgbClr val="202122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935061"/>
                  </a:ext>
                </a:extLst>
              </a:tr>
            </a:tbl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9F8F85EC-458A-4052-90D8-2967301F16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83"/>
          <a:stretch/>
        </p:blipFill>
        <p:spPr>
          <a:xfrm>
            <a:off x="5571175" y="1700063"/>
            <a:ext cx="6224306" cy="467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EE84-E3C1-4067-B3A9-A0F846A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8" y="549590"/>
            <a:ext cx="10515599" cy="934285"/>
          </a:xfrm>
        </p:spPr>
        <p:txBody>
          <a:bodyPr>
            <a:normAutofit/>
          </a:bodyPr>
          <a:lstStyle/>
          <a:p>
            <a:r>
              <a:rPr lang="es-ES" b="1" dirty="0"/>
              <a:t>Datum</a:t>
            </a:r>
            <a:endParaRPr lang="es-CO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61D37FF-2A91-4E10-A69B-AE8F3E4E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8" y="1971591"/>
            <a:ext cx="4283244" cy="2914817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s-ES" dirty="0"/>
              <a:t>El </a:t>
            </a:r>
            <a:r>
              <a:rPr lang="es-ES" b="1" dirty="0"/>
              <a:t>datum </a:t>
            </a:r>
            <a:r>
              <a:rPr lang="es-ES" dirty="0"/>
              <a:t>es el punto fundamental, que corresponde a la posición del </a:t>
            </a:r>
            <a:r>
              <a:rPr lang="es-ES" b="1" dirty="0"/>
              <a:t>elipsoide de referencia </a:t>
            </a:r>
            <a:r>
              <a:rPr lang="es-ES" dirty="0"/>
              <a:t>respecto del centro de la Tierra.</a:t>
            </a:r>
          </a:p>
          <a:p>
            <a:pPr>
              <a:buFontTx/>
              <a:buChar char="-"/>
            </a:pPr>
            <a:r>
              <a:rPr lang="es-ES" dirty="0"/>
              <a:t>El </a:t>
            </a:r>
            <a:r>
              <a:rPr lang="es-ES" b="1" dirty="0"/>
              <a:t>datum </a:t>
            </a:r>
            <a:r>
              <a:rPr lang="es-ES" dirty="0"/>
              <a:t>no es un </a:t>
            </a:r>
            <a:r>
              <a:rPr lang="es-ES" b="1" dirty="0"/>
              <a:t>CRS</a:t>
            </a:r>
            <a:r>
              <a:rPr lang="es-ES" dirty="0"/>
              <a:t>; es una parte del </a:t>
            </a:r>
            <a:r>
              <a:rPr lang="es-ES" b="1" dirty="0"/>
              <a:t>CRS.</a:t>
            </a:r>
            <a:endParaRPr lang="es-ES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5F70CD-5648-45C6-9E6C-9EC270E4C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58" y="1803296"/>
            <a:ext cx="7812353" cy="359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9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EE84-E3C1-4067-B3A9-A0F846A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8" y="549590"/>
            <a:ext cx="10515599" cy="934285"/>
          </a:xfrm>
        </p:spPr>
        <p:txBody>
          <a:bodyPr>
            <a:normAutofit/>
          </a:bodyPr>
          <a:lstStyle/>
          <a:p>
            <a:r>
              <a:rPr lang="es-ES" b="1" dirty="0"/>
              <a:t>Sistema de eje geodésicos</a:t>
            </a:r>
            <a:endParaRPr lang="es-CO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61D37FF-2A91-4E10-A69B-AE8F3E4E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8" y="1632433"/>
            <a:ext cx="4283244" cy="199883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dirty="0"/>
              <a:t>Los </a:t>
            </a:r>
            <a:r>
              <a:rPr lang="es-ES" b="1" dirty="0"/>
              <a:t>sistemas geodésicos </a:t>
            </a:r>
            <a:r>
              <a:rPr lang="es-ES" dirty="0"/>
              <a:t>se expresan en </a:t>
            </a:r>
            <a:r>
              <a:rPr lang="es-ES" b="1" dirty="0"/>
              <a:t>grados.</a:t>
            </a:r>
            <a:endParaRPr lang="es-ES" dirty="0"/>
          </a:p>
          <a:p>
            <a:pPr>
              <a:buFontTx/>
              <a:buChar char="-"/>
            </a:pPr>
            <a:r>
              <a:rPr lang="es-ES" b="1" dirty="0"/>
              <a:t>Longitud: </a:t>
            </a:r>
            <a:r>
              <a:rPr lang="es-ES" dirty="0"/>
              <a:t>meridianos, N-S.</a:t>
            </a:r>
          </a:p>
          <a:p>
            <a:pPr>
              <a:buFontTx/>
              <a:buChar char="-"/>
            </a:pPr>
            <a:r>
              <a:rPr lang="es-ES" b="1" dirty="0"/>
              <a:t>Latitud: </a:t>
            </a:r>
            <a:r>
              <a:rPr lang="es-ES" dirty="0"/>
              <a:t>paralelos, W-E.</a:t>
            </a:r>
            <a:endParaRPr lang="es-ES" b="1" dirty="0"/>
          </a:p>
          <a:p>
            <a:pPr marL="0" indent="0">
              <a:buNone/>
            </a:pPr>
            <a:endParaRPr lang="es-CO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33667B11-93E3-4CF3-9760-1DE533AF18C2}"/>
              </a:ext>
            </a:extLst>
          </p:cNvPr>
          <p:cNvSpPr txBox="1">
            <a:spLocks/>
          </p:cNvSpPr>
          <p:nvPr/>
        </p:nvSpPr>
        <p:spPr>
          <a:xfrm>
            <a:off x="529387" y="3970421"/>
            <a:ext cx="5173581" cy="23379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Unidades en grados, minutos, segundos:</a:t>
            </a:r>
          </a:p>
          <a:p>
            <a:pPr marL="0" indent="0" algn="ctr">
              <a:buNone/>
            </a:pPr>
            <a:r>
              <a:rPr lang="es-ES" b="1" dirty="0"/>
              <a:t>74° 04' 51''</a:t>
            </a:r>
          </a:p>
          <a:p>
            <a:pPr>
              <a:buFontTx/>
              <a:buChar char="-"/>
            </a:pPr>
            <a:r>
              <a:rPr lang="es-ES" dirty="0"/>
              <a:t>O en grados decimales:</a:t>
            </a:r>
          </a:p>
          <a:p>
            <a:pPr marL="0" indent="0" algn="ctr">
              <a:buNone/>
            </a:pPr>
            <a:r>
              <a:rPr lang="es-ES" b="1" dirty="0"/>
              <a:t>74,080833</a:t>
            </a:r>
            <a:endParaRPr lang="es-CO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D6B8420-12DC-49A5-9CB2-D3C58A9DD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34" y="1453991"/>
            <a:ext cx="5190408" cy="45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06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DBEE84-E3C1-4067-B3A9-A0F846A8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8" y="549590"/>
            <a:ext cx="10515599" cy="934285"/>
          </a:xfrm>
        </p:spPr>
        <p:txBody>
          <a:bodyPr>
            <a:normAutofit/>
          </a:bodyPr>
          <a:lstStyle/>
          <a:p>
            <a:r>
              <a:rPr lang="es-ES" b="1" dirty="0"/>
              <a:t>Proyecciones cartográficas</a:t>
            </a:r>
            <a:endParaRPr lang="es-CO" b="1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61D37FF-2A91-4E10-A69B-AE8F3E4E2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8" y="1483876"/>
            <a:ext cx="11381876" cy="93428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s-ES" dirty="0"/>
              <a:t>Las </a:t>
            </a:r>
            <a:r>
              <a:rPr lang="es-ES" b="1" dirty="0"/>
              <a:t>proyecciones cartográficas </a:t>
            </a:r>
            <a:r>
              <a:rPr lang="es-ES" dirty="0"/>
              <a:t>son transformaciones matemáticas que permiten representar la </a:t>
            </a:r>
            <a:r>
              <a:rPr lang="es-ES" b="1" dirty="0"/>
              <a:t>esfera </a:t>
            </a:r>
            <a:r>
              <a:rPr lang="es-ES" dirty="0"/>
              <a:t>en una superficie plana.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251948A-FC2E-4C9B-941F-6610C13B2C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1" b="5263"/>
          <a:stretch/>
        </p:blipFill>
        <p:spPr>
          <a:xfrm>
            <a:off x="4399551" y="2528451"/>
            <a:ext cx="7074568" cy="3267333"/>
          </a:xfrm>
          <a:prstGeom prst="rect">
            <a:avLst/>
          </a:prstGeom>
        </p:spPr>
      </p:pic>
      <p:sp>
        <p:nvSpPr>
          <p:cNvPr id="8" name="Marcador de contenido 4">
            <a:extLst>
              <a:ext uri="{FF2B5EF4-FFF2-40B4-BE49-F238E27FC236}">
                <a16:creationId xmlns:a16="http://schemas.microsoft.com/office/drawing/2014/main" id="{CBE78BDC-EB9A-4CC3-BC21-93B52409A1B2}"/>
              </a:ext>
            </a:extLst>
          </p:cNvPr>
          <p:cNvSpPr txBox="1">
            <a:spLocks/>
          </p:cNvSpPr>
          <p:nvPr/>
        </p:nvSpPr>
        <p:spPr>
          <a:xfrm>
            <a:off x="717881" y="2528451"/>
            <a:ext cx="3637551" cy="36090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dirty="0"/>
              <a:t>Sistema bidimensional en </a:t>
            </a:r>
            <a:r>
              <a:rPr lang="es-ES" b="1" dirty="0"/>
              <a:t>metros</a:t>
            </a:r>
            <a:r>
              <a:rPr lang="es-ES" dirty="0"/>
              <a:t>.</a:t>
            </a:r>
          </a:p>
          <a:p>
            <a:pPr>
              <a:buFontTx/>
              <a:buChar char="-"/>
            </a:pPr>
            <a:r>
              <a:rPr lang="es-ES" dirty="0"/>
              <a:t>Permite convertir los sistemas de coordenadas geográficas (latitud, longitud) en coordenadas (</a:t>
            </a:r>
            <a:r>
              <a:rPr lang="es-ES" dirty="0" err="1"/>
              <a:t>x,y</a:t>
            </a:r>
            <a:r>
              <a:rPr lang="es-ES" dirty="0"/>
              <a:t>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8574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A73C85A-D3F1-4428-9D89-9C4E21834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50" t="21623" r="51645" b="54037"/>
          <a:stretch/>
        </p:blipFill>
        <p:spPr>
          <a:xfrm>
            <a:off x="4752472" y="327941"/>
            <a:ext cx="5833390" cy="17896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EA2AAF9-5FF6-4817-8A07-4594AA136B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3" t="50917" r="51119" b="15422"/>
          <a:stretch/>
        </p:blipFill>
        <p:spPr>
          <a:xfrm>
            <a:off x="4752472" y="2232077"/>
            <a:ext cx="5833390" cy="239384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D15ED42-CB74-46BC-8721-ED37BDBA97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3" t="50000" r="51447" b="27708"/>
          <a:stretch/>
        </p:blipFill>
        <p:spPr>
          <a:xfrm>
            <a:off x="4938851" y="4740440"/>
            <a:ext cx="5585688" cy="1612233"/>
          </a:xfrm>
          <a:prstGeom prst="rect">
            <a:avLst/>
          </a:prstGeom>
        </p:spPr>
      </p:pic>
      <p:sp>
        <p:nvSpPr>
          <p:cNvPr id="13" name="Marcador de contenido 4">
            <a:extLst>
              <a:ext uri="{FF2B5EF4-FFF2-40B4-BE49-F238E27FC236}">
                <a16:creationId xmlns:a16="http://schemas.microsoft.com/office/drawing/2014/main" id="{379C246D-4F72-4323-9852-8F504053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28" y="1231125"/>
            <a:ext cx="4283244" cy="579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Proyecciones cónicas</a:t>
            </a:r>
            <a:endParaRPr lang="es-CO" b="1" dirty="0"/>
          </a:p>
        </p:txBody>
      </p:sp>
      <p:sp>
        <p:nvSpPr>
          <p:cNvPr id="14" name="Marcador de contenido 4">
            <a:extLst>
              <a:ext uri="{FF2B5EF4-FFF2-40B4-BE49-F238E27FC236}">
                <a16:creationId xmlns:a16="http://schemas.microsoft.com/office/drawing/2014/main" id="{AC9F495A-B13C-4931-8E8D-71593E4A515F}"/>
              </a:ext>
            </a:extLst>
          </p:cNvPr>
          <p:cNvSpPr txBox="1">
            <a:spLocks/>
          </p:cNvSpPr>
          <p:nvPr/>
        </p:nvSpPr>
        <p:spPr>
          <a:xfrm>
            <a:off x="469228" y="3139447"/>
            <a:ext cx="4283244" cy="579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b="1" dirty="0"/>
              <a:t>Proyecciones cilíndricas</a:t>
            </a:r>
            <a:endParaRPr lang="es-CO" b="1" dirty="0"/>
          </a:p>
        </p:txBody>
      </p:sp>
      <p:sp>
        <p:nvSpPr>
          <p:cNvPr id="15" name="Marcador de contenido 4">
            <a:extLst>
              <a:ext uri="{FF2B5EF4-FFF2-40B4-BE49-F238E27FC236}">
                <a16:creationId xmlns:a16="http://schemas.microsoft.com/office/drawing/2014/main" id="{11ED505C-7A8A-4C3C-92E0-A0B6ABADD7DD}"/>
              </a:ext>
            </a:extLst>
          </p:cNvPr>
          <p:cNvSpPr txBox="1">
            <a:spLocks/>
          </p:cNvSpPr>
          <p:nvPr/>
        </p:nvSpPr>
        <p:spPr>
          <a:xfrm>
            <a:off x="469228" y="5047769"/>
            <a:ext cx="4283244" cy="579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b="1" dirty="0"/>
              <a:t>Proyecciones acimutales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19621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F97FFC93-1945-401A-A0D2-93FC9277A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8" y="549590"/>
            <a:ext cx="10515599" cy="934285"/>
          </a:xfrm>
        </p:spPr>
        <p:txBody>
          <a:bodyPr>
            <a:normAutofit/>
          </a:bodyPr>
          <a:lstStyle/>
          <a:p>
            <a:r>
              <a:rPr lang="es-ES" b="1" dirty="0"/>
              <a:t>Proyección Mercator</a:t>
            </a:r>
            <a:endParaRPr lang="es-CO" b="1" dirty="0"/>
          </a:p>
        </p:txBody>
      </p:sp>
      <p:sp>
        <p:nvSpPr>
          <p:cNvPr id="11" name="Marcador de contenido 4">
            <a:extLst>
              <a:ext uri="{FF2B5EF4-FFF2-40B4-BE49-F238E27FC236}">
                <a16:creationId xmlns:a16="http://schemas.microsoft.com/office/drawing/2014/main" id="{06565AAA-41F4-43A8-96F7-4ACAADA1D7D9}"/>
              </a:ext>
            </a:extLst>
          </p:cNvPr>
          <p:cNvSpPr txBox="1">
            <a:spLocks/>
          </p:cNvSpPr>
          <p:nvPr/>
        </p:nvSpPr>
        <p:spPr>
          <a:xfrm>
            <a:off x="493369" y="1569039"/>
            <a:ext cx="5137488" cy="4419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s-ES" sz="1400" dirty="0"/>
              <a:t>Proyección </a:t>
            </a:r>
            <a:r>
              <a:rPr lang="es-ES" sz="1400" b="1" dirty="0"/>
              <a:t>cilíndrica </a:t>
            </a:r>
            <a:r>
              <a:rPr lang="es-ES" sz="1400" dirty="0"/>
              <a:t>conforme</a:t>
            </a:r>
            <a:r>
              <a:rPr lang="es-ES" sz="1400" b="1" dirty="0"/>
              <a:t>.</a:t>
            </a:r>
          </a:p>
          <a:p>
            <a:pPr>
              <a:buFontTx/>
              <a:buChar char="-"/>
            </a:pPr>
            <a:r>
              <a:rPr lang="es-ES" sz="1400" dirty="0"/>
              <a:t>Cuadrícula regular.</a:t>
            </a:r>
          </a:p>
          <a:p>
            <a:pPr>
              <a:buFontTx/>
              <a:buChar char="-"/>
            </a:pPr>
            <a:r>
              <a:rPr lang="es-ES" sz="1400" dirty="0"/>
              <a:t>Los </a:t>
            </a:r>
            <a:r>
              <a:rPr lang="es-ES" sz="1400" b="1" dirty="0"/>
              <a:t>meridianos </a:t>
            </a:r>
            <a:r>
              <a:rPr lang="es-ES" sz="1400" dirty="0"/>
              <a:t>son paralelos entre sí y son equidistantes.</a:t>
            </a:r>
          </a:p>
          <a:p>
            <a:pPr>
              <a:buFontTx/>
              <a:buChar char="-"/>
            </a:pPr>
            <a:r>
              <a:rPr lang="es-ES" sz="1400" dirty="0"/>
              <a:t>Las líneas de </a:t>
            </a:r>
            <a:r>
              <a:rPr lang="es-ES" sz="1400" b="1" dirty="0"/>
              <a:t>altitud </a:t>
            </a:r>
            <a:r>
              <a:rPr lang="es-ES" sz="1400" dirty="0"/>
              <a:t>son paralelas, pero se distancia progresivamente hacia los polos.</a:t>
            </a:r>
          </a:p>
          <a:p>
            <a:pPr>
              <a:buFontTx/>
              <a:buChar char="-"/>
            </a:pPr>
            <a:r>
              <a:rPr lang="es-ES" sz="1400" dirty="0"/>
              <a:t>Los polos no pueden ser representados.</a:t>
            </a:r>
          </a:p>
          <a:p>
            <a:pPr>
              <a:buFontTx/>
              <a:buChar char="-"/>
            </a:pPr>
            <a:r>
              <a:rPr lang="es-ES" sz="1400" dirty="0"/>
              <a:t>El área se distorsiona progresivamente hacia los polos.</a:t>
            </a:r>
          </a:p>
        </p:txBody>
      </p:sp>
      <p:sp>
        <p:nvSpPr>
          <p:cNvPr id="17" name="Marcador de contenido 4">
            <a:extLst>
              <a:ext uri="{FF2B5EF4-FFF2-40B4-BE49-F238E27FC236}">
                <a16:creationId xmlns:a16="http://schemas.microsoft.com/office/drawing/2014/main" id="{E0967DD6-3ECF-495D-AAFC-A7696C3473CF}"/>
              </a:ext>
            </a:extLst>
          </p:cNvPr>
          <p:cNvSpPr txBox="1">
            <a:spLocks/>
          </p:cNvSpPr>
          <p:nvPr/>
        </p:nvSpPr>
        <p:spPr>
          <a:xfrm>
            <a:off x="6561143" y="5559646"/>
            <a:ext cx="4483844" cy="428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dirty="0"/>
              <a:t>El área se distorsiona progresivamente hacia los polos.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4D2A104-DEB9-49D2-84E3-613A81EA2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25" y="790585"/>
            <a:ext cx="4483844" cy="448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9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393</Words>
  <Application>Microsoft Office PowerPoint</Application>
  <PresentationFormat>Panorámica</PresentationFormat>
  <Paragraphs>55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Nota: Sistema de Coordenadas de Referencia</vt:lpstr>
      <vt:lpstr>Sistema de Coordenadas de Referencia (CRS)</vt:lpstr>
      <vt:lpstr>Modelización de la superficie de la tierra</vt:lpstr>
      <vt:lpstr>Elipsoide de referencia: WGS 84 </vt:lpstr>
      <vt:lpstr>Datum</vt:lpstr>
      <vt:lpstr>Sistema de eje geodésicos</vt:lpstr>
      <vt:lpstr>Proyecciones cartográficas</vt:lpstr>
      <vt:lpstr>Presentación de PowerPoint</vt:lpstr>
      <vt:lpstr>Proyección Mercator</vt:lpstr>
      <vt:lpstr>Proyección Universal Transversal Mercator (UTM)</vt:lpstr>
      <vt:lpstr>Sintaxis PROJ4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Draft: Introducción al manejo de datos espaciales usando R</dc:title>
  <dc:creator>Sergio Alejandro Barona Montoya</dc:creator>
  <cp:lastModifiedBy>Sergio Alejandro Barona Montoya</cp:lastModifiedBy>
  <cp:revision>47</cp:revision>
  <dcterms:created xsi:type="dcterms:W3CDTF">2025-04-16T16:17:14Z</dcterms:created>
  <dcterms:modified xsi:type="dcterms:W3CDTF">2025-04-21T04:28:13Z</dcterms:modified>
</cp:coreProperties>
</file>