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9" r:id="rId4"/>
    <p:sldId id="282" r:id="rId5"/>
    <p:sldId id="274" r:id="rId6"/>
    <p:sldId id="281" r:id="rId7"/>
    <p:sldId id="276" r:id="rId8"/>
    <p:sldId id="27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-6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81A7-21D7-42E9-A5C5-17CA43FA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FDC25-D940-4247-BB55-6F1FED57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AEB17-58EB-42C6-AE95-9061C27D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1A0FC-56C0-4748-AA2C-57B2B5F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FC635-505C-48E7-B450-4DE83BA1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2A48B-3226-4292-A4A6-88960208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572336-EA2B-4657-83AF-7C3F51B0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CBF81-7107-40DC-9D2C-9BF17E10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D822D-A459-475C-8C8A-FE984A2F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C645D-15FB-4CEF-991E-A4E76DE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3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DBA45-1C0E-4A66-8930-F556D3A0F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5E1AF4-8792-40B7-8A58-87367F919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5FCED-F294-4479-9D02-800FFA5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7FA4C-1454-4D9C-965A-F5DDECD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8C32F-889F-432C-91AD-567DFFA7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53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4FC99-BBF3-436D-ABAC-842FCCF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6DAC4-2AE1-433F-9D5D-34E9A1BD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5417F-8AE4-44A9-B071-79EA4838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FFFD2-5462-4E3F-8549-FA94BEB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E2050-5D31-4442-A63A-DC4FFD7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0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A6D8-9CDD-47BE-B39B-1CF086B0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87065-CDB6-4C33-9DF3-EB021A0B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250E9-FBF3-44AC-A05B-8E10948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F98A7-1829-4624-9FE5-493FA89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BC420-B582-40E3-AC37-3C86845E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5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3302-D349-4238-BF26-B62DFC0E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C2EC2-D6E8-4CDC-94BF-2B2764B0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1BB7-1BCE-46EA-BCA5-896AE0A4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A4483-E699-4487-B565-516FD588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93DD19-6E39-4448-B162-2BF808D6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7C1A7-2CF9-4069-9DB2-6C3ECEE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3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9F46-E984-4DB9-8079-EE97572B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3E90-718E-468B-93ED-018CF38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4441E-E87D-4E79-8388-1FB61BEA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74C377-6A9D-434E-8A58-BD6E7C2C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9DB43B-5D62-4ACB-9A6E-260A7AD07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4E2AB4-6314-470F-882F-9FC42713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460313-9E8D-4A70-9AB8-EAC9630D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B20E3B-4242-4E2F-85AB-894EEFF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3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E3BD-ABC8-4572-A69E-8490EFC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4607FB-29D2-4DFB-8459-5FAB005E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841BFA-E21D-46F7-9D13-091AA348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3EF7A-33FA-4E46-A605-2B34F81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53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9063BF-54CF-4542-825E-6EE0E81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10BF7A-046A-4604-979F-B7AFBF0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105737-88DE-4DF5-9B7C-F382A73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6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B69E-EBC3-4A0B-A725-03645C30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DE221-E78E-43EE-905F-DA982A6B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B9E06-7F83-4FD3-875D-4B785146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EB5C2-C06C-4EB9-92F0-8EF8329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103A9-0028-451C-89D4-DDB9A63A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E6349-B060-41A7-964C-0A283FC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6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B152-A389-4975-BBEF-0F891DD5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9B88BF-0FDA-45AD-A63A-DB45A732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8AD7FD-9B0C-4A3D-B9D9-63F24BF1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0D8D5-D170-44CD-9A6C-9EB6FF2D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917CD-C0B1-40B4-9D8F-5DB29858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4F7BE-DE35-4F80-A9BB-535939A9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8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F128A-C56D-461E-B307-5CAF8E8B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749A5-66B8-48A4-8C33-AF5AB704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BDABA-5648-43E5-BA54-7B6C2051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0B42-9280-47CC-BD75-2B1549820303}" type="datetimeFigureOut">
              <a:rPr lang="es-CO" smtClean="0"/>
              <a:t>19/04/2025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83987-49C0-467E-8CA9-6A793ABC1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1023C-77A4-43A0-8784-1A7886AB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6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79FD3-C75A-429A-A730-671E23DE2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Draft: Introducción al manejo de datos espaciales usando 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594337-E73C-4354-9CB2-59F202E3B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Sesión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71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2" y="632452"/>
            <a:ext cx="6400800" cy="934285"/>
          </a:xfrm>
        </p:spPr>
        <p:txBody>
          <a:bodyPr>
            <a:normAutofit/>
          </a:bodyPr>
          <a:lstStyle/>
          <a:p>
            <a:r>
              <a:rPr lang="es-ES" b="1" dirty="0"/>
              <a:t>Recordar… Paquete </a:t>
            </a:r>
            <a:r>
              <a:rPr lang="es-ES" b="1" dirty="0" err="1"/>
              <a:t>sf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E357B-EC90-474A-BB21-295AD427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838544"/>
            <a:ext cx="5823285" cy="391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 dirty="0"/>
              <a:t>Simple </a:t>
            </a:r>
            <a:r>
              <a:rPr lang="es-ES" sz="1800" b="1" dirty="0" err="1"/>
              <a:t>features</a:t>
            </a:r>
            <a:r>
              <a:rPr lang="es-ES" sz="1800" b="1" dirty="0"/>
              <a:t> (</a:t>
            </a:r>
            <a:r>
              <a:rPr lang="es-ES" sz="1800" b="1" dirty="0" err="1"/>
              <a:t>sf</a:t>
            </a:r>
            <a:r>
              <a:rPr lang="es-ES" sz="1800" b="1" dirty="0"/>
              <a:t>) </a:t>
            </a:r>
            <a:r>
              <a:rPr lang="es-ES" sz="1800" dirty="0" err="1"/>
              <a:t>refers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a formal standard (ISO 19125-1:2004) </a:t>
            </a:r>
            <a:r>
              <a:rPr lang="es-ES" sz="1800" dirty="0" err="1"/>
              <a:t>that</a:t>
            </a:r>
            <a:r>
              <a:rPr lang="es-ES" sz="1800" dirty="0"/>
              <a:t> describes </a:t>
            </a:r>
            <a:r>
              <a:rPr lang="es-ES" sz="1800" dirty="0" err="1"/>
              <a:t>how</a:t>
            </a:r>
            <a:r>
              <a:rPr lang="es-ES" sz="1800" dirty="0"/>
              <a:t> </a:t>
            </a:r>
            <a:r>
              <a:rPr lang="es-ES" sz="1800" dirty="0" err="1"/>
              <a:t>objects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real </a:t>
            </a:r>
            <a:r>
              <a:rPr lang="es-ES" sz="1800" dirty="0" err="1"/>
              <a:t>world</a:t>
            </a:r>
            <a:r>
              <a:rPr lang="es-ES" sz="1800" dirty="0"/>
              <a:t> can be </a:t>
            </a:r>
            <a:r>
              <a:rPr lang="es-ES" sz="1800" dirty="0" err="1"/>
              <a:t>represented</a:t>
            </a:r>
            <a:r>
              <a:rPr lang="es-ES" sz="1800" dirty="0"/>
              <a:t> in </a:t>
            </a:r>
            <a:r>
              <a:rPr lang="es-ES" sz="1800" dirty="0" err="1"/>
              <a:t>computers</a:t>
            </a:r>
            <a:r>
              <a:rPr lang="es-ES" sz="1800" dirty="0"/>
              <a:t>,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emphasis</a:t>
            </a:r>
            <a:r>
              <a:rPr lang="es-ES" sz="1800" dirty="0"/>
              <a:t>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spatial</a:t>
            </a:r>
            <a:r>
              <a:rPr lang="es-ES" sz="1800" dirty="0"/>
              <a:t> </a:t>
            </a:r>
            <a:r>
              <a:rPr lang="es-ES" sz="1800" dirty="0" err="1"/>
              <a:t>geometry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these</a:t>
            </a:r>
            <a:r>
              <a:rPr lang="es-ES" sz="1800" dirty="0"/>
              <a:t> </a:t>
            </a:r>
            <a:r>
              <a:rPr lang="es-ES" sz="1800" dirty="0" err="1"/>
              <a:t>objects</a:t>
            </a:r>
            <a:r>
              <a:rPr lang="es-ES" sz="1800" dirty="0"/>
              <a:t>. </a:t>
            </a:r>
            <a:r>
              <a:rPr lang="en-US" sz="1800" dirty="0"/>
              <a:t>It also describes how such objects can be stored in and retrieved from databases, and which geometrical operations should be defined for them.</a:t>
            </a:r>
          </a:p>
          <a:p>
            <a:r>
              <a:rPr lang="es-ES" sz="1800" dirty="0"/>
              <a:t>A </a:t>
            </a:r>
            <a:r>
              <a:rPr lang="es-ES" sz="1800" b="1" dirty="0" err="1"/>
              <a:t>feature</a:t>
            </a:r>
            <a:r>
              <a:rPr lang="es-ES" sz="1800" b="1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thought</a:t>
            </a:r>
            <a:r>
              <a:rPr lang="es-ES" sz="1800" dirty="0"/>
              <a:t> as a </a:t>
            </a:r>
            <a:r>
              <a:rPr lang="es-ES" sz="1800" dirty="0" err="1"/>
              <a:t>thing</a:t>
            </a:r>
            <a:r>
              <a:rPr lang="es-ES" sz="1800" dirty="0"/>
              <a:t> </a:t>
            </a:r>
            <a:r>
              <a:rPr lang="es-ES" sz="1800" dirty="0" err="1"/>
              <a:t>or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</a:t>
            </a:r>
            <a:r>
              <a:rPr lang="es-ES" sz="1800" dirty="0" err="1"/>
              <a:t>object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real </a:t>
            </a:r>
            <a:r>
              <a:rPr lang="es-ES" sz="1800" dirty="0" err="1"/>
              <a:t>world</a:t>
            </a:r>
            <a:r>
              <a:rPr lang="es-ES" sz="1800" dirty="0"/>
              <a:t>.</a:t>
            </a:r>
            <a:r>
              <a:rPr lang="es-CO" sz="1800" b="1" dirty="0"/>
              <a:t> </a:t>
            </a:r>
          </a:p>
          <a:p>
            <a:r>
              <a:rPr lang="es-ES" sz="1800" dirty="0"/>
              <a:t>A </a:t>
            </a:r>
            <a:r>
              <a:rPr lang="es-ES" sz="1800" b="1" dirty="0"/>
              <a:t>set </a:t>
            </a:r>
            <a:r>
              <a:rPr lang="es-ES" sz="1800" b="1" dirty="0" err="1"/>
              <a:t>of</a:t>
            </a:r>
            <a:r>
              <a:rPr lang="es-ES" sz="1800" b="1" dirty="0"/>
              <a:t> </a:t>
            </a:r>
            <a:r>
              <a:rPr lang="es-ES" sz="1800" b="1" dirty="0" err="1"/>
              <a:t>features</a:t>
            </a:r>
            <a:r>
              <a:rPr lang="es-ES" sz="1800" b="1" dirty="0"/>
              <a:t> </a:t>
            </a:r>
            <a:r>
              <a:rPr lang="es-ES" sz="1800" dirty="0"/>
              <a:t>can </a:t>
            </a:r>
            <a:r>
              <a:rPr lang="es-ES" sz="1800" dirty="0" err="1"/>
              <a:t>form</a:t>
            </a:r>
            <a:r>
              <a:rPr lang="es-ES" sz="1800" dirty="0"/>
              <a:t> a </a:t>
            </a:r>
            <a:r>
              <a:rPr lang="es-ES" sz="1800" b="1" dirty="0"/>
              <a:t>single </a:t>
            </a:r>
            <a:r>
              <a:rPr lang="es-ES" sz="1800" b="1" dirty="0" err="1"/>
              <a:t>feature</a:t>
            </a:r>
            <a:r>
              <a:rPr lang="es-ES" sz="1800" b="1" dirty="0"/>
              <a:t>.</a:t>
            </a:r>
          </a:p>
          <a:p>
            <a:r>
              <a:rPr lang="es-ES" sz="1800" b="1" dirty="0" err="1"/>
              <a:t>Features</a:t>
            </a:r>
            <a:r>
              <a:rPr lang="es-ES" sz="1800" b="1" dirty="0"/>
              <a:t> </a:t>
            </a:r>
            <a:r>
              <a:rPr lang="es-ES" sz="1800" dirty="0" err="1"/>
              <a:t>have</a:t>
            </a:r>
            <a:r>
              <a:rPr lang="es-ES" sz="1800" dirty="0"/>
              <a:t> a </a:t>
            </a:r>
            <a:r>
              <a:rPr lang="es-ES" sz="1800" dirty="0" err="1"/>
              <a:t>geometry</a:t>
            </a:r>
            <a:r>
              <a:rPr lang="es-ES" sz="1800" dirty="0"/>
              <a:t> </a:t>
            </a:r>
            <a:r>
              <a:rPr lang="es-ES" sz="1800" dirty="0" err="1"/>
              <a:t>describing</a:t>
            </a:r>
            <a:r>
              <a:rPr lang="es-ES" sz="1800" dirty="0"/>
              <a:t> </a:t>
            </a:r>
            <a:r>
              <a:rPr lang="es-ES" sz="1800" dirty="0" err="1"/>
              <a:t>where</a:t>
            </a:r>
            <a:r>
              <a:rPr lang="es-ES" sz="1800" dirty="0"/>
              <a:t>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Earth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feature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located</a:t>
            </a:r>
            <a:r>
              <a:rPr lang="es-ES" sz="1800" dirty="0"/>
              <a:t>.</a:t>
            </a:r>
          </a:p>
          <a:p>
            <a:r>
              <a:rPr lang="es-ES" sz="1800" b="1" dirty="0" err="1"/>
              <a:t>Features</a:t>
            </a:r>
            <a:r>
              <a:rPr lang="es-ES" sz="1800" b="1" dirty="0"/>
              <a:t> </a:t>
            </a:r>
            <a:r>
              <a:rPr lang="es-ES" sz="1800" dirty="0" err="1"/>
              <a:t>have</a:t>
            </a:r>
            <a:r>
              <a:rPr lang="es-ES" sz="1800" dirty="0"/>
              <a:t> </a:t>
            </a:r>
            <a:r>
              <a:rPr lang="es-ES" sz="1800" b="1" dirty="0" err="1"/>
              <a:t>attributes</a:t>
            </a:r>
            <a:r>
              <a:rPr lang="es-ES" sz="1800" b="1" dirty="0"/>
              <a:t> </a:t>
            </a:r>
            <a:r>
              <a:rPr lang="es-ES" sz="1800" dirty="0" err="1"/>
              <a:t>which</a:t>
            </a:r>
            <a:r>
              <a:rPr lang="es-ES" sz="1800" dirty="0"/>
              <a:t> describes </a:t>
            </a:r>
            <a:r>
              <a:rPr lang="es-ES" sz="1800" dirty="0" err="1"/>
              <a:t>other</a:t>
            </a:r>
            <a:r>
              <a:rPr lang="es-ES" sz="1800" dirty="0"/>
              <a:t> </a:t>
            </a:r>
            <a:r>
              <a:rPr lang="es-ES" sz="1800" dirty="0" err="1"/>
              <a:t>properties</a:t>
            </a:r>
            <a:r>
              <a:rPr lang="es-ES" sz="1800" dirty="0"/>
              <a:t> (non-</a:t>
            </a:r>
            <a:r>
              <a:rPr lang="es-ES" sz="1800" dirty="0" err="1"/>
              <a:t>spatial</a:t>
            </a:r>
            <a:r>
              <a:rPr lang="es-ES" sz="1800" dirty="0"/>
              <a:t> </a:t>
            </a:r>
            <a:r>
              <a:rPr lang="es-ES" sz="1800" dirty="0" err="1"/>
              <a:t>attributes</a:t>
            </a:r>
            <a:r>
              <a:rPr lang="es-ES" sz="1800" dirty="0"/>
              <a:t>).</a:t>
            </a:r>
            <a:endParaRPr lang="es-ES" sz="1800" b="1" dirty="0"/>
          </a:p>
          <a:p>
            <a:endParaRPr lang="es-ES" sz="1800" b="1" dirty="0"/>
          </a:p>
          <a:p>
            <a:endParaRPr lang="es-ES" sz="1800" dirty="0"/>
          </a:p>
          <a:p>
            <a:endParaRPr lang="es-CO" sz="1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798005-9365-4F76-8875-16F9D35A83D6}"/>
              </a:ext>
            </a:extLst>
          </p:cNvPr>
          <p:cNvSpPr txBox="1"/>
          <p:nvPr/>
        </p:nvSpPr>
        <p:spPr>
          <a:xfrm>
            <a:off x="7436354" y="4453428"/>
            <a:ext cx="422625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i="1" dirty="0" err="1"/>
              <a:t>install.packages</a:t>
            </a:r>
            <a:r>
              <a:rPr lang="es-ES" i="1" dirty="0"/>
              <a:t>(“</a:t>
            </a:r>
            <a:r>
              <a:rPr lang="es-ES" i="1" dirty="0" err="1"/>
              <a:t>sf</a:t>
            </a:r>
            <a:r>
              <a:rPr lang="es-ES" i="1" dirty="0"/>
              <a:t>”)</a:t>
            </a:r>
            <a:endParaRPr lang="es-CO" i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2DB6C5-070D-43AE-9BB6-CECA2BC9A187}"/>
              </a:ext>
            </a:extLst>
          </p:cNvPr>
          <p:cNvSpPr txBox="1"/>
          <p:nvPr/>
        </p:nvSpPr>
        <p:spPr>
          <a:xfrm>
            <a:off x="7436353" y="5028125"/>
            <a:ext cx="422625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i="1" dirty="0" err="1"/>
              <a:t>library</a:t>
            </a:r>
            <a:r>
              <a:rPr lang="es-ES" i="1" dirty="0"/>
              <a:t>(</a:t>
            </a:r>
            <a:r>
              <a:rPr lang="es-ES" i="1" dirty="0" err="1"/>
              <a:t>sf</a:t>
            </a:r>
            <a:r>
              <a:rPr lang="es-ES" i="1" dirty="0"/>
              <a:t>)</a:t>
            </a:r>
            <a:endParaRPr lang="es-CO" i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BFB227-4CB7-457A-A8A7-2D05ED9E6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36" y="1211343"/>
            <a:ext cx="2811506" cy="28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12" y="201549"/>
            <a:ext cx="9264316" cy="934285"/>
          </a:xfrm>
        </p:spPr>
        <p:txBody>
          <a:bodyPr>
            <a:normAutofit/>
          </a:bodyPr>
          <a:lstStyle/>
          <a:p>
            <a:r>
              <a:rPr lang="es-ES" b="1" dirty="0"/>
              <a:t>Clases </a:t>
            </a:r>
            <a:r>
              <a:rPr lang="es-ES" b="1" dirty="0" err="1"/>
              <a:t>sf</a:t>
            </a:r>
            <a:r>
              <a:rPr lang="es-ES" b="1" dirty="0"/>
              <a:t>, </a:t>
            </a:r>
            <a:r>
              <a:rPr lang="es-ES" b="1" dirty="0" err="1"/>
              <a:t>sfc</a:t>
            </a:r>
            <a:r>
              <a:rPr lang="es-ES" b="1" dirty="0"/>
              <a:t> y </a:t>
            </a:r>
            <a:r>
              <a:rPr lang="es-ES" b="1" dirty="0" err="1"/>
              <a:t>sfg</a:t>
            </a:r>
            <a:endParaRPr lang="es-CO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9C30CC-592B-421C-8C72-71B9880E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10" y="1602976"/>
            <a:ext cx="3553074" cy="505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1. </a:t>
            </a:r>
            <a:r>
              <a:rPr lang="es-ES" sz="1800" b="1" dirty="0" err="1"/>
              <a:t>sf</a:t>
            </a:r>
            <a:r>
              <a:rPr lang="es-ES" sz="1800" b="1" dirty="0"/>
              <a:t>: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table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feature</a:t>
            </a:r>
            <a:r>
              <a:rPr lang="es-ES" sz="1800" dirty="0"/>
              <a:t> atributes and </a:t>
            </a:r>
            <a:r>
              <a:rPr lang="es-ES" sz="1800" dirty="0" err="1"/>
              <a:t>feature</a:t>
            </a:r>
            <a:r>
              <a:rPr lang="es-ES" sz="1800" dirty="0"/>
              <a:t> </a:t>
            </a:r>
            <a:r>
              <a:rPr lang="es-ES" sz="1800" dirty="0" err="1"/>
              <a:t>geometries</a:t>
            </a:r>
            <a:r>
              <a:rPr lang="es-ES" sz="1800" dirty="0"/>
              <a:t>, </a:t>
            </a: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contains</a:t>
            </a:r>
            <a:endParaRPr lang="es-ES" sz="18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4DC23F0-3795-4786-A718-B9B1DD9BB82E}"/>
              </a:ext>
            </a:extLst>
          </p:cNvPr>
          <p:cNvSpPr txBox="1">
            <a:spLocks/>
          </p:cNvSpPr>
          <p:nvPr/>
        </p:nvSpPr>
        <p:spPr>
          <a:xfrm>
            <a:off x="3994484" y="1635205"/>
            <a:ext cx="3553074" cy="502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2. </a:t>
            </a:r>
            <a:r>
              <a:rPr lang="es-ES" sz="1800" b="1" dirty="0" err="1"/>
              <a:t>sfg</a:t>
            </a:r>
            <a:r>
              <a:rPr lang="es-ES" sz="1800" b="1" dirty="0"/>
              <a:t>: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feature</a:t>
            </a:r>
            <a:r>
              <a:rPr lang="es-ES" sz="1800" dirty="0"/>
              <a:t> </a:t>
            </a:r>
            <a:r>
              <a:rPr lang="es-ES" sz="1800" dirty="0" err="1"/>
              <a:t>geometry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individual simple </a:t>
            </a:r>
            <a:r>
              <a:rPr lang="es-ES" sz="1800" dirty="0" err="1"/>
              <a:t>feature</a:t>
            </a:r>
            <a:endParaRPr lang="es-ES" sz="1800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endParaRPr lang="es-ES" sz="1800" b="1" dirty="0"/>
          </a:p>
          <a:p>
            <a:pPr marL="0" indent="0">
              <a:buNone/>
            </a:pPr>
            <a:r>
              <a:rPr lang="es-ES" sz="1800" b="1" dirty="0" err="1"/>
              <a:t>St_point</a:t>
            </a:r>
            <a:r>
              <a:rPr lang="es-ES" sz="1800" b="1" dirty="0"/>
              <a:t>(c(1,2,)</a:t>
            </a:r>
            <a:endParaRPr lang="es-ES" sz="18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F1424A8-201E-4EA8-8776-9E9C9C03175A}"/>
              </a:ext>
            </a:extLst>
          </p:cNvPr>
          <p:cNvSpPr txBox="1">
            <a:spLocks/>
          </p:cNvSpPr>
          <p:nvPr/>
        </p:nvSpPr>
        <p:spPr>
          <a:xfrm>
            <a:off x="7812505" y="1635205"/>
            <a:ext cx="3938085" cy="4701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3. </a:t>
            </a:r>
            <a:r>
              <a:rPr lang="es-ES" sz="1800" b="1" dirty="0" err="1"/>
              <a:t>sfc</a:t>
            </a:r>
            <a:r>
              <a:rPr lang="es-ES" sz="1800" b="1" dirty="0"/>
              <a:t>: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list</a:t>
            </a:r>
            <a:r>
              <a:rPr lang="es-ES" sz="1800" dirty="0"/>
              <a:t>-columna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b="1" dirty="0" err="1"/>
              <a:t>sf</a:t>
            </a:r>
            <a:r>
              <a:rPr lang="es-ES" sz="1800" b="1" dirty="0"/>
              <a:t> </a:t>
            </a:r>
            <a:r>
              <a:rPr lang="es-ES" sz="1800" dirty="0" err="1"/>
              <a:t>data.frame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contains</a:t>
            </a:r>
            <a:r>
              <a:rPr lang="es-ES" sz="1800" dirty="0"/>
              <a:t> </a:t>
            </a:r>
            <a:r>
              <a:rPr lang="es-ES" sz="1800" dirty="0" err="1"/>
              <a:t>ith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geometries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feature</a:t>
            </a:r>
            <a:r>
              <a:rPr lang="es-ES" sz="1800" dirty="0"/>
              <a:t> </a:t>
            </a:r>
            <a:r>
              <a:rPr lang="es-ES" sz="1800" dirty="0" err="1"/>
              <a:t>which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composed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- Función </a:t>
            </a:r>
            <a:r>
              <a:rPr lang="es-ES" sz="1800" dirty="0" err="1"/>
              <a:t>st_sfc</a:t>
            </a:r>
            <a:r>
              <a:rPr lang="es-ES" sz="1800" dirty="0"/>
              <a:t>()</a:t>
            </a:r>
          </a:p>
          <a:p>
            <a:pPr marL="0" indent="0">
              <a:buNone/>
            </a:pPr>
            <a:r>
              <a:rPr lang="es-ES" sz="1800" dirty="0"/>
              <a:t>- </a:t>
            </a:r>
            <a:r>
              <a:rPr lang="es-ES" sz="1800" dirty="0" err="1"/>
              <a:t>st_sfc</a:t>
            </a:r>
            <a:r>
              <a:rPr lang="es-ES" sz="1800" dirty="0"/>
              <a:t>(</a:t>
            </a:r>
            <a:r>
              <a:rPr lang="es-ES" sz="1800" dirty="0" err="1"/>
              <a:t>st_point</a:t>
            </a:r>
            <a:r>
              <a:rPr lang="es-ES" sz="1800" dirty="0"/>
              <a:t>(c(1,1))</a:t>
            </a:r>
          </a:p>
          <a:p>
            <a:pPr marL="0" indent="0">
              <a:buNone/>
            </a:pPr>
            <a:endParaRPr lang="es-ES" sz="1800" b="1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497522C-4BB6-4147-96A6-AC1E8E4078F6}"/>
              </a:ext>
            </a:extLst>
          </p:cNvPr>
          <p:cNvSpPr txBox="1">
            <a:spLocks/>
          </p:cNvSpPr>
          <p:nvPr/>
        </p:nvSpPr>
        <p:spPr>
          <a:xfrm>
            <a:off x="441410" y="1119106"/>
            <a:ext cx="10198516" cy="76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three</a:t>
            </a:r>
            <a:r>
              <a:rPr lang="es-ES" sz="1800" b="1" dirty="0"/>
              <a:t> </a:t>
            </a:r>
            <a:r>
              <a:rPr lang="es-ES" sz="1800" b="1" dirty="0" err="1"/>
              <a:t>classes</a:t>
            </a:r>
            <a:r>
              <a:rPr lang="es-ES" sz="1800" b="1" dirty="0"/>
              <a:t> </a:t>
            </a:r>
            <a:r>
              <a:rPr lang="es-ES" sz="1800" b="1" dirty="0" err="1"/>
              <a:t>used</a:t>
            </a:r>
            <a:r>
              <a:rPr lang="es-ES" sz="1800" b="1" dirty="0"/>
              <a:t> </a:t>
            </a:r>
            <a:r>
              <a:rPr lang="es-ES" sz="1800" b="1" dirty="0" err="1"/>
              <a:t>to</a:t>
            </a:r>
            <a:r>
              <a:rPr lang="es-ES" sz="1800" b="1" dirty="0"/>
              <a:t> </a:t>
            </a:r>
            <a:r>
              <a:rPr lang="es-ES" sz="1800" b="1" dirty="0" err="1"/>
              <a:t>represent</a:t>
            </a:r>
            <a:r>
              <a:rPr lang="es-ES" sz="1800" b="1" dirty="0"/>
              <a:t> simple </a:t>
            </a:r>
            <a:r>
              <a:rPr lang="es-ES" sz="1800" b="1" dirty="0" err="1"/>
              <a:t>features</a:t>
            </a:r>
            <a:r>
              <a:rPr lang="es-ES" sz="1800" b="1" dirty="0"/>
              <a:t> are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following</a:t>
            </a:r>
            <a:r>
              <a:rPr lang="es-E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520D3C-BAC9-4844-8AAA-25D4C1052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53" r="80132" b="10624"/>
          <a:stretch/>
        </p:blipFill>
        <p:spPr>
          <a:xfrm>
            <a:off x="3994484" y="2805588"/>
            <a:ext cx="3192379" cy="7187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E86A8D-8EC2-4004-8FBE-819A49D32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15" r="73158" b="9500"/>
          <a:stretch/>
        </p:blipFill>
        <p:spPr>
          <a:xfrm>
            <a:off x="3994484" y="4023666"/>
            <a:ext cx="3272589" cy="7187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DE5DF4E-4F58-4830-AD4A-33C500A01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" t="51073" r="48696" b="9352"/>
          <a:stretch/>
        </p:blipFill>
        <p:spPr>
          <a:xfrm>
            <a:off x="441410" y="3065786"/>
            <a:ext cx="3086222" cy="16862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BA9F8B-54B7-4702-8B86-A2E8BB3444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505" r="55921" b="10858"/>
          <a:stretch/>
        </p:blipFill>
        <p:spPr>
          <a:xfrm>
            <a:off x="7812504" y="2882839"/>
            <a:ext cx="3938085" cy="17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D558FC-EF4E-4372-B77B-8B32F55C5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" t="51073" r="48696" b="9352"/>
          <a:stretch/>
        </p:blipFill>
        <p:spPr>
          <a:xfrm>
            <a:off x="1921564" y="1580795"/>
            <a:ext cx="8348871" cy="36964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7C88E65-C9C8-4D60-98AA-E4DD64C55014}"/>
              </a:ext>
            </a:extLst>
          </p:cNvPr>
          <p:cNvSpPr/>
          <p:nvPr/>
        </p:nvSpPr>
        <p:spPr>
          <a:xfrm>
            <a:off x="6612835" y="3048000"/>
            <a:ext cx="3551582" cy="2229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605F111-C5E3-4007-A656-7C0E2F38B8EC}"/>
              </a:ext>
            </a:extLst>
          </p:cNvPr>
          <p:cNvSpPr/>
          <p:nvPr/>
        </p:nvSpPr>
        <p:spPr>
          <a:xfrm>
            <a:off x="1524000" y="3233529"/>
            <a:ext cx="8792817" cy="2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04AF10-5DE2-4AA7-9B97-A03D49F9B9CC}"/>
              </a:ext>
            </a:extLst>
          </p:cNvPr>
          <p:cNvSpPr/>
          <p:nvPr/>
        </p:nvSpPr>
        <p:spPr>
          <a:xfrm>
            <a:off x="8063948" y="4545496"/>
            <a:ext cx="2007703" cy="29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075A54-7DC4-473F-9E6C-09A2D6457AB0}"/>
              </a:ext>
            </a:extLst>
          </p:cNvPr>
          <p:cNvCxnSpPr>
            <a:cxnSpLocks/>
          </p:cNvCxnSpPr>
          <p:nvPr/>
        </p:nvCxnSpPr>
        <p:spPr>
          <a:xfrm flipV="1">
            <a:off x="1258957" y="3525079"/>
            <a:ext cx="437321" cy="530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E4A01F-40DE-427D-8018-A7991998B664}"/>
              </a:ext>
            </a:extLst>
          </p:cNvPr>
          <p:cNvSpPr txBox="1"/>
          <p:nvPr/>
        </p:nvSpPr>
        <p:spPr>
          <a:xfrm>
            <a:off x="796361" y="402605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s-CO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C9127B5-49DA-4C48-81E2-BCB0244E54E0}"/>
              </a:ext>
            </a:extLst>
          </p:cNvPr>
          <p:cNvSpPr/>
          <p:nvPr/>
        </p:nvSpPr>
        <p:spPr>
          <a:xfrm>
            <a:off x="675861" y="950604"/>
            <a:ext cx="10257182" cy="5291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6491CD-964C-4051-B050-0E15032ECF1D}"/>
              </a:ext>
            </a:extLst>
          </p:cNvPr>
          <p:cNvSpPr txBox="1"/>
          <p:nvPr/>
        </p:nvSpPr>
        <p:spPr>
          <a:xfrm>
            <a:off x="699925" y="950604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endParaRPr lang="es-CO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3BAB00-FC25-44A3-B8FC-B7FBF1C3D631}"/>
              </a:ext>
            </a:extLst>
          </p:cNvPr>
          <p:cNvSpPr txBox="1"/>
          <p:nvPr/>
        </p:nvSpPr>
        <p:spPr>
          <a:xfrm>
            <a:off x="7838137" y="575382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endParaRPr lang="es-CO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92736EB-173F-46BC-A2BD-7B7EA2620F58}"/>
              </a:ext>
            </a:extLst>
          </p:cNvPr>
          <p:cNvCxnSpPr>
            <a:cxnSpLocks/>
          </p:cNvCxnSpPr>
          <p:nvPr/>
        </p:nvCxnSpPr>
        <p:spPr>
          <a:xfrm flipV="1">
            <a:off x="9402417" y="4912772"/>
            <a:ext cx="0" cy="64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A17EC59-C4B8-4F0C-9C56-CED1DD648546}"/>
              </a:ext>
            </a:extLst>
          </p:cNvPr>
          <p:cNvCxnSpPr>
            <a:cxnSpLocks/>
          </p:cNvCxnSpPr>
          <p:nvPr/>
        </p:nvCxnSpPr>
        <p:spPr>
          <a:xfrm flipV="1">
            <a:off x="8050695" y="5316963"/>
            <a:ext cx="0" cy="474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991D968-489A-403F-9D85-43B47E8EE206}"/>
              </a:ext>
            </a:extLst>
          </p:cNvPr>
          <p:cNvSpPr txBox="1"/>
          <p:nvPr/>
        </p:nvSpPr>
        <p:spPr>
          <a:xfrm>
            <a:off x="9189859" y="5583597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endParaRPr lang="es-CO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1461F88-54B2-40C0-B1DA-A6136730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2" y="378253"/>
            <a:ext cx="7929031" cy="42295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Clases </a:t>
            </a:r>
            <a:r>
              <a:rPr lang="es-ES" b="1" dirty="0" err="1"/>
              <a:t>sf</a:t>
            </a:r>
            <a:r>
              <a:rPr lang="es-ES" b="1" dirty="0"/>
              <a:t>, </a:t>
            </a:r>
            <a:r>
              <a:rPr lang="es-ES" b="1" dirty="0" err="1"/>
              <a:t>sfc</a:t>
            </a:r>
            <a:r>
              <a:rPr lang="es-ES" b="1" dirty="0"/>
              <a:t> y </a:t>
            </a:r>
            <a:r>
              <a:rPr lang="es-ES" b="1" dirty="0" err="1"/>
              <a:t>sfg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542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2" y="378253"/>
            <a:ext cx="9264316" cy="934285"/>
          </a:xfrm>
        </p:spPr>
        <p:txBody>
          <a:bodyPr>
            <a:normAutofit/>
          </a:bodyPr>
          <a:lstStyle/>
          <a:p>
            <a:r>
              <a:rPr lang="es-ES" b="1" dirty="0"/>
              <a:t>¿Cómo crear manualmente objetos </a:t>
            </a:r>
            <a:r>
              <a:rPr lang="es-ES" b="1" dirty="0" err="1"/>
              <a:t>sf</a:t>
            </a:r>
            <a:r>
              <a:rPr lang="es-ES" b="1" dirty="0"/>
              <a:t>?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FD564-7578-4CCA-BD4C-AAF8C0818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574"/>
          <a:stretch/>
        </p:blipFill>
        <p:spPr>
          <a:xfrm>
            <a:off x="8412290" y="2794993"/>
            <a:ext cx="2835276" cy="1208723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5CD36FF-19E7-47EF-8688-419871124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63324"/>
              </p:ext>
            </p:extLst>
          </p:nvPr>
        </p:nvGraphicFramePr>
        <p:xfrm>
          <a:off x="565612" y="1677153"/>
          <a:ext cx="7150641" cy="3444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9517">
                  <a:extLst>
                    <a:ext uri="{9D8B030D-6E8A-4147-A177-3AD203B41FA5}">
                      <a16:colId xmlns:a16="http://schemas.microsoft.com/office/drawing/2014/main" val="2042971736"/>
                    </a:ext>
                  </a:extLst>
                </a:gridCol>
                <a:gridCol w="5261124">
                  <a:extLst>
                    <a:ext uri="{9D8B030D-6E8A-4147-A177-3AD203B41FA5}">
                      <a16:colId xmlns:a16="http://schemas.microsoft.com/office/drawing/2014/main" val="1767517351"/>
                    </a:ext>
                  </a:extLst>
                </a:gridCol>
              </a:tblGrid>
              <a:tr h="418035">
                <a:tc>
                  <a:txBody>
                    <a:bodyPr/>
                    <a:lstStyle/>
                    <a:p>
                      <a:r>
                        <a:rPr lang="es-ES" sz="1400" b="1" dirty="0"/>
                        <a:t>Funciones</a:t>
                      </a:r>
                      <a:endParaRPr lang="es-CO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Ejemplo</a:t>
                      </a:r>
                      <a:endParaRPr lang="es-CO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3174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sz="1400" dirty="0" err="1"/>
                        <a:t>st_point</a:t>
                      </a:r>
                      <a:r>
                        <a:rPr lang="es-ES" sz="1400" dirty="0"/>
                        <a:t>()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st_point</a:t>
                      </a:r>
                      <a:r>
                        <a:rPr lang="es-ES" sz="1400" dirty="0"/>
                        <a:t>(1,2)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17630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sz="1400" dirty="0" err="1"/>
                        <a:t>st_multipoint</a:t>
                      </a:r>
                      <a:r>
                        <a:rPr lang="es-ES" sz="1400" dirty="0"/>
                        <a:t>()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st_multipoint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rbind</a:t>
                      </a:r>
                      <a:r>
                        <a:rPr lang="en-US" sz="1400" dirty="0"/>
                        <a:t>(c(1,2), c(3,4), c(5,6)))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81585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sz="1400" dirty="0" err="1"/>
                        <a:t>st_linestring</a:t>
                      </a:r>
                      <a:r>
                        <a:rPr lang="es-ES" sz="1400" dirty="0"/>
                        <a:t>()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st_linestring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rbind</a:t>
                      </a:r>
                      <a:r>
                        <a:rPr lang="en-US" sz="1400" dirty="0"/>
                        <a:t>(c(1,2), c(2,3), c(3,2)))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7979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st_multilinestring</a:t>
                      </a:r>
                      <a:r>
                        <a:rPr lang="es-CO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st_multilinestring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list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rbind</a:t>
                      </a:r>
                      <a:r>
                        <a:rPr lang="es-CO" sz="1400" dirty="0"/>
                        <a:t>(c(0,0), c(1,1)), </a:t>
                      </a:r>
                      <a:r>
                        <a:rPr lang="es-CO" sz="1400" dirty="0" err="1"/>
                        <a:t>rbind</a:t>
                      </a:r>
                      <a:r>
                        <a:rPr lang="es-CO" sz="1400" dirty="0"/>
                        <a:t>(c(2,2), c(3,3))))</a:t>
                      </a:r>
                      <a:endParaRPr lang="es-CO" sz="1400" dirty="0">
                        <a:solidFill>
                          <a:srgbClr val="212529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25909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sz="1400" dirty="0" err="1"/>
                        <a:t>st_polygon</a:t>
                      </a:r>
                      <a:r>
                        <a:rPr lang="es-ES" sz="1400" dirty="0"/>
                        <a:t>()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st_polygon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list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rbind</a:t>
                      </a:r>
                      <a:r>
                        <a:rPr lang="es-CO" sz="1400" dirty="0"/>
                        <a:t>(c(0,0), c(0,1), c(1,1), c(1,0), c(0,0))))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07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st_multipolygon</a:t>
                      </a:r>
                      <a:r>
                        <a:rPr lang="es-CO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st_multipolygon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list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list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rbind</a:t>
                      </a:r>
                      <a:r>
                        <a:rPr lang="es-CO" sz="1400" dirty="0"/>
                        <a:t>(...)), </a:t>
                      </a:r>
                      <a:r>
                        <a:rPr lang="es-CO" sz="1400" dirty="0" err="1"/>
                        <a:t>list</a:t>
                      </a:r>
                      <a:r>
                        <a:rPr lang="es-CO" sz="1400" dirty="0"/>
                        <a:t>(</a:t>
                      </a:r>
                      <a:r>
                        <a:rPr lang="es-CO" sz="1400" dirty="0" err="1"/>
                        <a:t>rbind</a:t>
                      </a:r>
                      <a:r>
                        <a:rPr lang="es-CO" sz="1400" dirty="0"/>
                        <a:t>(...))))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39238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CO" sz="1400" dirty="0" err="1"/>
                        <a:t>st_geometrycollection</a:t>
                      </a:r>
                      <a:r>
                        <a:rPr lang="es-CO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st_geometrycollection</a:t>
                      </a:r>
                      <a:r>
                        <a:rPr lang="en-US" sz="1400" dirty="0"/>
                        <a:t>(list(</a:t>
                      </a:r>
                      <a:r>
                        <a:rPr lang="en-US" sz="1400" dirty="0" err="1"/>
                        <a:t>st_point</a:t>
                      </a:r>
                      <a:r>
                        <a:rPr lang="en-US" sz="1400" dirty="0"/>
                        <a:t>(c(1,2)), </a:t>
                      </a:r>
                      <a:r>
                        <a:rPr lang="en-US" sz="1400" dirty="0" err="1"/>
                        <a:t>st_linestring</a:t>
                      </a:r>
                      <a:r>
                        <a:rPr lang="en-US" sz="1400" dirty="0"/>
                        <a:t>(...)))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69644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3FB10C-27C9-451E-B236-C8757550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12" y="5199768"/>
            <a:ext cx="10515600" cy="1489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# Combinar atributos y geometrías en un objeto </a:t>
            </a:r>
            <a:r>
              <a:rPr lang="es-ES" dirty="0" err="1"/>
              <a:t>sfsf_obj</a:t>
            </a:r>
            <a:r>
              <a:rPr lang="es-ES" dirty="0"/>
              <a:t> &lt;- </a:t>
            </a:r>
            <a:r>
              <a:rPr lang="es-ES" dirty="0" err="1"/>
              <a:t>st_sf</a:t>
            </a:r>
            <a:r>
              <a:rPr lang="es-ES" dirty="0"/>
              <a:t>(</a:t>
            </a:r>
            <a:r>
              <a:rPr lang="es-ES" dirty="0" err="1"/>
              <a:t>df</a:t>
            </a:r>
            <a:r>
              <a:rPr lang="es-ES" dirty="0"/>
              <a:t>, </a:t>
            </a:r>
            <a:r>
              <a:rPr lang="es-ES" dirty="0" err="1"/>
              <a:t>geometry</a:t>
            </a:r>
            <a:r>
              <a:rPr lang="es-ES" dirty="0"/>
              <a:t> = </a:t>
            </a:r>
            <a:r>
              <a:rPr lang="es-ES" dirty="0" err="1"/>
              <a:t>geoms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# Agrupar las geometrías en una columna (</a:t>
            </a:r>
            <a:r>
              <a:rPr lang="es-ES" dirty="0" err="1"/>
              <a:t>sfc</a:t>
            </a:r>
            <a:r>
              <a:rPr lang="es-ES" dirty="0"/>
              <a:t>)</a:t>
            </a:r>
            <a:r>
              <a:rPr lang="es-ES" dirty="0" err="1"/>
              <a:t>geoms</a:t>
            </a:r>
            <a:r>
              <a:rPr lang="es-ES" dirty="0"/>
              <a:t> &lt;- </a:t>
            </a:r>
            <a:r>
              <a:rPr lang="es-ES" dirty="0" err="1"/>
              <a:t>st_sfc</a:t>
            </a:r>
            <a:r>
              <a:rPr lang="es-ES" dirty="0"/>
              <a:t>(pt1, pt2, </a:t>
            </a:r>
            <a:r>
              <a:rPr lang="es-ES" dirty="0" err="1"/>
              <a:t>mp</a:t>
            </a:r>
            <a:r>
              <a:rPr lang="es-ES" dirty="0"/>
              <a:t>, </a:t>
            </a:r>
            <a:r>
              <a:rPr lang="es-ES" dirty="0" err="1"/>
              <a:t>poly</a:t>
            </a:r>
            <a:r>
              <a:rPr lang="es-ES" dirty="0"/>
              <a:t>, line)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2F78212-0AD1-4D78-B168-5C6C2FF1F473}"/>
              </a:ext>
            </a:extLst>
          </p:cNvPr>
          <p:cNvSpPr txBox="1">
            <a:spLocks/>
          </p:cNvSpPr>
          <p:nvPr/>
        </p:nvSpPr>
        <p:spPr>
          <a:xfrm>
            <a:off x="565612" y="1126260"/>
            <a:ext cx="10515600" cy="148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Algunas funciones: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9F2530E-E98D-4B55-A366-1F8883D1654D}"/>
              </a:ext>
            </a:extLst>
          </p:cNvPr>
          <p:cNvSpPr txBox="1"/>
          <p:nvPr/>
        </p:nvSpPr>
        <p:spPr>
          <a:xfrm>
            <a:off x="8005011" y="2151523"/>
            <a:ext cx="406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Cambiar figura para que sea más vertical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469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B4C82-DEAC-4779-B5F1-C4D06810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Exploración: datos vectoriales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39FD8-3EBA-4C7B-B4D4-36EF87D5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Esto lo agrego en código: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Espacial:</a:t>
            </a:r>
          </a:p>
          <a:p>
            <a:pPr marL="0" indent="0">
              <a:buNone/>
            </a:pPr>
            <a:r>
              <a:rPr lang="es-ES" dirty="0" err="1"/>
              <a:t>St_bbox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 err="1"/>
              <a:t>St_crs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 err="1"/>
              <a:t>St_coordinates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 err="1"/>
              <a:t>St_geometry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Atributos (No espaciales)</a:t>
            </a:r>
          </a:p>
          <a:p>
            <a:pPr marL="0" indent="0">
              <a:buNone/>
            </a:pPr>
            <a:r>
              <a:rPr lang="es-ES" dirty="0"/>
              <a:t>Acceder a los datos: </a:t>
            </a:r>
            <a:r>
              <a:rPr lang="es-ES" dirty="0" err="1"/>
              <a:t>st_drop_geometry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442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1" y="165310"/>
            <a:ext cx="7732227" cy="934285"/>
          </a:xfrm>
        </p:spPr>
        <p:txBody>
          <a:bodyPr>
            <a:normAutofit/>
          </a:bodyPr>
          <a:lstStyle/>
          <a:p>
            <a:r>
              <a:rPr lang="es-ES" b="1" dirty="0"/>
              <a:t>Selección espacial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449AA-34CE-47B9-B04E-4004D6BE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595"/>
            <a:ext cx="10515600" cy="507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Crear nuevas capas con base en la intersección de las capas</a:t>
            </a:r>
          </a:p>
          <a:p>
            <a:pPr marL="0" indent="0">
              <a:buNone/>
            </a:pPr>
            <a:r>
              <a:rPr lang="es-ES" dirty="0"/>
              <a:t>A[b, ]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Esto lo agrego en código.</a:t>
            </a:r>
          </a:p>
        </p:txBody>
      </p:sp>
    </p:spTree>
    <p:extLst>
      <p:ext uri="{BB962C8B-B14F-4D97-AF65-F5344CB8AC3E}">
        <p14:creationId xmlns:p14="http://schemas.microsoft.com/office/powerpoint/2010/main" val="192667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290872"/>
            <a:ext cx="6400800" cy="934285"/>
          </a:xfrm>
        </p:spPr>
        <p:txBody>
          <a:bodyPr>
            <a:normAutofit/>
          </a:bodyPr>
          <a:lstStyle/>
          <a:p>
            <a:r>
              <a:rPr lang="es-ES" b="1" dirty="0"/>
              <a:t>Otras funciones </a:t>
            </a:r>
            <a:r>
              <a:rPr lang="es-ES" b="1" dirty="0" err="1"/>
              <a:t>st</a:t>
            </a:r>
            <a:r>
              <a:rPr lang="es-ES" b="1" dirty="0"/>
              <a:t>_*()</a:t>
            </a:r>
            <a:endParaRPr lang="es-CO" b="1" dirty="0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7E08417-5701-4196-89FD-D19422C6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55859"/>
              </p:ext>
            </p:extLst>
          </p:nvPr>
        </p:nvGraphicFramePr>
        <p:xfrm>
          <a:off x="565612" y="1505043"/>
          <a:ext cx="10517413" cy="376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167">
                  <a:extLst>
                    <a:ext uri="{9D8B030D-6E8A-4147-A177-3AD203B41FA5}">
                      <a16:colId xmlns:a16="http://schemas.microsoft.com/office/drawing/2014/main" val="2042971736"/>
                    </a:ext>
                  </a:extLst>
                </a:gridCol>
                <a:gridCol w="7738246">
                  <a:extLst>
                    <a:ext uri="{9D8B030D-6E8A-4147-A177-3AD203B41FA5}">
                      <a16:colId xmlns:a16="http://schemas.microsoft.com/office/drawing/2014/main" val="1767517351"/>
                    </a:ext>
                  </a:extLst>
                </a:gridCol>
              </a:tblGrid>
              <a:tr h="418035">
                <a:tc>
                  <a:txBody>
                    <a:bodyPr/>
                    <a:lstStyle/>
                    <a:p>
                      <a:r>
                        <a:rPr lang="es-ES" b="1" dirty="0"/>
                        <a:t>Funciones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Descripción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93174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st_unión</a:t>
                      </a:r>
                      <a:r>
                        <a:rPr lang="es-ES" dirty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Unión de geometrías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17630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st_simplify</a:t>
                      </a:r>
                      <a:r>
                        <a:rPr lang="es-ES" dirty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Simplificar geometrías reduciendo el número de vértices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81585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st_centroid</a:t>
                      </a:r>
                      <a:r>
                        <a:rPr lang="es-ES" dirty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Calcular el centroide de una geometría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7979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st_intersects</a:t>
                      </a:r>
                      <a:r>
                        <a:rPr lang="es-ES" dirty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212529"/>
                          </a:solidFill>
                          <a:effectLst/>
                        </a:rPr>
                        <a:t>Evalúa si dos geometrías se intersecan</a:t>
                      </a:r>
                      <a:endParaRPr lang="es-CO" dirty="0">
                        <a:solidFill>
                          <a:srgbClr val="212529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25909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st_sample</a:t>
                      </a:r>
                      <a:r>
                        <a:rPr lang="es-ES" dirty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Generar puntos aleatorios dentro de una geometría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007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St_buffer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de influencia a una distancia dada (alrededor de la geometría)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39238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St_distance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Calcular la distancia entre geometrías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69644"/>
                  </a:ext>
                </a:extLst>
              </a:tr>
              <a:tr h="418035">
                <a:tc>
                  <a:txBody>
                    <a:bodyPr/>
                    <a:lstStyle/>
                    <a:p>
                      <a:r>
                        <a:rPr lang="es-ES" dirty="0" err="1"/>
                        <a:t>St_difference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la parte de la geometría que no se superpone con otra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4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15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629</Words>
  <Application>Microsoft Office PowerPoint</Application>
  <PresentationFormat>Panorámica</PresentationFormat>
  <Paragraphs>97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Draft: Introducción al manejo de datos espaciales usando R</vt:lpstr>
      <vt:lpstr>Recordar… Paquete sf</vt:lpstr>
      <vt:lpstr>Clases sf, sfc y sfg</vt:lpstr>
      <vt:lpstr>Clases sf, sfc y sfg</vt:lpstr>
      <vt:lpstr>¿Cómo crear manualmente objetos sf?</vt:lpstr>
      <vt:lpstr>Exploración: datos vectoriales</vt:lpstr>
      <vt:lpstr>Selección espacial</vt:lpstr>
      <vt:lpstr>Otras funciones st_*()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Draft: Introducción al manejo de datos espaciales usando R</dc:title>
  <dc:creator>Sergio Alejandro Barona Montoya</dc:creator>
  <cp:lastModifiedBy>Sergio Alejandro Barona Montoya</cp:lastModifiedBy>
  <cp:revision>41</cp:revision>
  <dcterms:created xsi:type="dcterms:W3CDTF">2025-04-16T16:17:14Z</dcterms:created>
  <dcterms:modified xsi:type="dcterms:W3CDTF">2025-04-19T16:40:05Z</dcterms:modified>
</cp:coreProperties>
</file>