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rbel"/>
      <p:regular r:id="rId18"/>
      <p:bold r:id="rId19"/>
      <p:italic r:id="rId20"/>
      <p:boldItalic r:id="rId21"/>
    </p:embeddedFont>
    <p:embeddedFont>
      <p:font typeface="Helvetica Neue"/>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gQ+ZiVqqiVGg4NGwXN3A/QfWdB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22" Type="http://schemas.openxmlformats.org/officeDocument/2006/relationships/font" Target="fonts/HelveticaNeue-regular.fntdata"/><Relationship Id="rId21" Type="http://schemas.openxmlformats.org/officeDocument/2006/relationships/font" Target="fonts/Corbel-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HelveticaNeue-boldItalic.fntdata"/><Relationship Id="rId28" Type="http://customschemas.google.com/relationships/presentationmetadata" Target="meta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orbel-bold.fntdata"/><Relationship Id="rId18" Type="http://schemas.openxmlformats.org/officeDocument/2006/relationships/font" Target="fonts/Corbe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Hello everyone. Thx for watching. My name is Sergio Barrachina-Muñoz and In this talk I will be presenting our paper entitled WiFi All Channel Analyzer</a:t>
            </a:r>
            <a:endParaRPr/>
          </a:p>
          <a:p>
            <a:pPr indent="0" lvl="0" marL="0" rtl="0" algn="l">
              <a:lnSpc>
                <a:spcPct val="100000"/>
              </a:lnSpc>
              <a:spcBef>
                <a:spcPts val="0"/>
              </a:spcBef>
              <a:spcAft>
                <a:spcPts val="0"/>
              </a:spcAft>
              <a:buSzPts val="1400"/>
              <a:buNone/>
            </a:pPr>
            <a:r>
              <a:rPr lang="en-US"/>
              <a:t>This is a work by myself, prof Boris Bellalta (we are both from UPF, Spain) and prof Knightly (from Rice University)</a:t>
            </a:r>
            <a:endParaRPr/>
          </a:p>
          <a:p>
            <a:pPr indent="0" lvl="0" marL="0" rtl="0" algn="l">
              <a:lnSpc>
                <a:spcPct val="100000"/>
              </a:lnSpc>
              <a:spcBef>
                <a:spcPts val="0"/>
              </a:spcBef>
              <a:spcAft>
                <a:spcPts val="0"/>
              </a:spcAft>
              <a:buSzPts val="1400"/>
              <a:buNone/>
            </a:pPr>
            <a:r>
              <a:t/>
            </a:r>
            <a:endParaRPr/>
          </a:p>
        </p:txBody>
      </p:sp>
      <p:sp>
        <p:nvSpPr>
          <p:cNvPr id="83" name="Google Shape;83;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360"/>
              </a:spcBef>
              <a:spcAft>
                <a:spcPts val="0"/>
              </a:spcAft>
              <a:buClr>
                <a:schemeClr val="dk1"/>
              </a:buClr>
              <a:buSzPts val="1100"/>
              <a:buFont typeface="Arial"/>
              <a:buNone/>
            </a:pPr>
            <a:r>
              <a:rPr lang="en-US"/>
              <a:t>We say that the dataset presented is a first of-its-kind because two main reasons:</a:t>
            </a:r>
            <a:endParaRPr/>
          </a:p>
          <a:p>
            <a:pPr indent="0" lvl="0" marL="0" rtl="0" algn="l">
              <a:lnSpc>
                <a:spcPct val="115000"/>
              </a:lnSpc>
              <a:spcBef>
                <a:spcPts val="360"/>
              </a:spcBef>
              <a:spcAft>
                <a:spcPts val="0"/>
              </a:spcAft>
              <a:buClr>
                <a:schemeClr val="dk1"/>
              </a:buClr>
              <a:buSzPts val="1100"/>
              <a:buFont typeface="Arial"/>
              <a:buNone/>
            </a:pPr>
            <a:r>
              <a:rPr lang="en-US"/>
              <a:t>-1: There are few multich spectrum measurements on WiFi. But more importantly, the rely on sequential scanning, , thus taking on the order of seconds to change from one channel to the next, orders of magnitude beyond the transmission time scale for channel bonding. With WACA we get rid off this issue by capturing the power of all the chs at the same time.</a:t>
            </a:r>
            <a:endParaRPr/>
          </a:p>
          <a:p>
            <a:pPr indent="0" lvl="0" marL="0" rtl="0" algn="l">
              <a:lnSpc>
                <a:spcPct val="115000"/>
              </a:lnSpc>
              <a:spcBef>
                <a:spcPts val="360"/>
              </a:spcBef>
              <a:spcAft>
                <a:spcPts val="0"/>
              </a:spcAft>
              <a:buClr>
                <a:schemeClr val="dk1"/>
              </a:buClr>
              <a:buSzPts val="1100"/>
              <a:buFont typeface="Arial"/>
              <a:buNone/>
            </a:pPr>
            <a:r>
              <a:rPr lang="en-US"/>
              <a:t>-2: As for the performance of multi-channel solution, there is great work in the literature on different proposals. However, these works relied on limited testbeds, simulations or analytical models, which is perfectly fine but has a main issue we overcome with WACA. We measure unlimited sources of power (or BSS’s) in real operational settings.</a:t>
            </a:r>
            <a:endParaRPr/>
          </a:p>
        </p:txBody>
      </p:sp>
      <p:sp>
        <p:nvSpPr>
          <p:cNvPr id="210" name="Google Shape;21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0d202c136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0d202c13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 320 MHz AND MORE BW, BAND 6 GHZ</a:t>
            </a:r>
            <a:endParaRPr/>
          </a:p>
        </p:txBody>
      </p:sp>
      <p:sp>
        <p:nvSpPr>
          <p:cNvPr id="223" name="Google Shape;223;ge0d202c13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d202c136_0_1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e0d202c136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e0d202c136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Thus, we proposed two main RQs to solve: 1) how is the spectrum status in general, and 2) is there any potential of increasing the spectrum efficiency by using multi-ch? → it turned out that we needed a new dataset</a:t>
            </a:r>
            <a:endParaRPr/>
          </a:p>
          <a:p>
            <a:pPr indent="0" lvl="0" marL="0" rtl="0" algn="l">
              <a:lnSpc>
                <a:spcPct val="100000"/>
              </a:lnSpc>
              <a:spcBef>
                <a:spcPts val="0"/>
              </a:spcBef>
              <a:spcAft>
                <a:spcPts val="0"/>
              </a:spcAft>
              <a:buClr>
                <a:schemeClr val="dk1"/>
              </a:buClr>
              <a:buSzPts val="1100"/>
              <a:buFont typeface="Arial"/>
              <a:buNone/>
            </a:pPr>
            <a:r>
              <a:rPr lang="en-US"/>
              <a:t>- DESIGN: As for the contributions, we present the design of WACA, a platform for measuring the power of ALL the channels in the WiFi’s 5-GHz band simultaneously. We focus on the 5-GHz band because the other at 2.4 has only 3-non overlapping chs, so multi-ch solutions do not apply well in there. In contrast in the 5-GHz band, we have 24 channels that can be bond. The key idea then is to take like screenshots of the whole spectrum so we know what is the power at all the chs at the same time.</a:t>
            </a:r>
            <a:endParaRPr/>
          </a:p>
          <a:p>
            <a:pPr indent="0" lvl="0" marL="0" rtl="0" algn="l">
              <a:lnSpc>
                <a:spcPct val="100000"/>
              </a:lnSpc>
              <a:spcBef>
                <a:spcPts val="0"/>
              </a:spcBef>
              <a:spcAft>
                <a:spcPts val="0"/>
              </a:spcAft>
              <a:buClr>
                <a:schemeClr val="dk1"/>
              </a:buClr>
              <a:buSzPts val="1100"/>
              <a:buFont typeface="Arial"/>
              <a:buNone/>
            </a:pPr>
            <a:r>
              <a:rPr lang="en-US"/>
              <a:t>- MEASUREMENT CAMPAIGN: Then, we overview an extensive set of measurement campaigns we collected with WACA (including from cafeterias to hotels, and even the Camp Nou stadium).</a:t>
            </a:r>
            <a:endParaRPr/>
          </a:p>
          <a:p>
            <a:pPr indent="0" lvl="0" marL="0" rtl="0" algn="l">
              <a:lnSpc>
                <a:spcPct val="100000"/>
              </a:lnSpc>
              <a:spcBef>
                <a:spcPts val="0"/>
              </a:spcBef>
              <a:spcAft>
                <a:spcPts val="0"/>
              </a:spcAft>
              <a:buClr>
                <a:schemeClr val="dk1"/>
              </a:buClr>
              <a:buSzPts val="1100"/>
              <a:buFont typeface="Arial"/>
              <a:buNone/>
            </a:pPr>
            <a:r>
              <a:rPr lang="en-US"/>
              <a:t>- EVALUATION: we first present a trace-driven framework for simulating different standard-compliant and custom multi-ch solutions by using the traces collected. And then, we provide a use case comparing cont vs non-cont CB.</a:t>
            </a:r>
            <a:endParaRPr/>
          </a:p>
          <a:p>
            <a:pPr indent="0" lvl="0" marL="0" rtl="0" algn="l">
              <a:lnSpc>
                <a:spcPct val="100000"/>
              </a:lnSpc>
              <a:spcBef>
                <a:spcPts val="0"/>
              </a:spcBef>
              <a:spcAft>
                <a:spcPts val="0"/>
              </a:spcAft>
              <a:buSzPts val="1400"/>
              <a:buNone/>
            </a:pPr>
            <a:r>
              <a:t/>
            </a:r>
            <a:endParaRPr/>
          </a:p>
        </p:txBody>
      </p:sp>
      <p:sp>
        <p:nvSpPr>
          <p:cNvPr id="115" name="Google Shape;115;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400"/>
              <a:buNone/>
            </a:pPr>
            <a:r>
              <a:rPr lang="en-US" sz="1100">
                <a:latin typeface="Arial"/>
                <a:ea typeface="Arial"/>
                <a:cs typeface="Arial"/>
                <a:sym typeface="Arial"/>
              </a:rPr>
              <a:t>The WACA platform is composed of 6 WARP software defined radios, each one having a daughter board plugged in.</a:t>
            </a:r>
            <a:endParaRPr sz="1100">
              <a:latin typeface="Arial"/>
              <a:ea typeface="Arial"/>
              <a:cs typeface="Arial"/>
              <a:sym typeface="Arial"/>
            </a:endParaRPr>
          </a:p>
          <a:p>
            <a:pPr indent="0" lvl="0" marL="0" rtl="0" algn="just">
              <a:lnSpc>
                <a:spcPct val="115000"/>
              </a:lnSpc>
              <a:spcBef>
                <a:spcPts val="0"/>
              </a:spcBef>
              <a:spcAft>
                <a:spcPts val="0"/>
              </a:spcAft>
              <a:buSzPts val="1400"/>
              <a:buNone/>
            </a:pPr>
            <a:r>
              <a:rPr lang="en-US" sz="1100">
                <a:latin typeface="Arial"/>
                <a:ea typeface="Arial"/>
                <a:cs typeface="Arial"/>
                <a:sym typeface="Arial"/>
              </a:rPr>
              <a:t>So, in total we are able to measure the power in 24 antennas, thus covering all the channels in the 5-GHZ band that permit CB, from channel 36 to channel 161.</a:t>
            </a:r>
            <a:endParaRPr sz="1100">
              <a:latin typeface="Arial"/>
              <a:ea typeface="Arial"/>
              <a:cs typeface="Arial"/>
              <a:sym typeface="Arial"/>
            </a:endParaRPr>
          </a:p>
          <a:p>
            <a:pPr indent="0" lvl="0" marL="0" rtl="0" algn="just">
              <a:lnSpc>
                <a:spcPct val="115000"/>
              </a:lnSpc>
              <a:spcBef>
                <a:spcPts val="0"/>
              </a:spcBef>
              <a:spcAft>
                <a:spcPts val="0"/>
              </a:spcAft>
              <a:buSzPts val="1400"/>
              <a:buNone/>
            </a:pPr>
            <a:r>
              <a:rPr lang="en-US" sz="1100">
                <a:latin typeface="Arial"/>
                <a:ea typeface="Arial"/>
                <a:cs typeface="Arial"/>
                <a:sym typeface="Arial"/>
              </a:rPr>
              <a:t>In this picture, we observe how the channels are allocated to each antenna.</a:t>
            </a:r>
            <a:endParaRPr sz="1100">
              <a:latin typeface="Arial"/>
              <a:ea typeface="Arial"/>
              <a:cs typeface="Arial"/>
              <a:sym typeface="Arial"/>
            </a:endParaRPr>
          </a:p>
        </p:txBody>
      </p:sp>
      <p:sp>
        <p:nvSpPr>
          <p:cNvPr id="128" name="Google Shape;128;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400"/>
              <a:buNone/>
            </a:pPr>
            <a:r>
              <a:rPr lang="en-US"/>
              <a:t>The WACA topology is really simple. As we see in the logical topology, we essentially need a host running the WARPLab framework (e.g., a laptop), a switch and the WARPs. So, the host communicates with the WARPs via the switch.</a:t>
            </a:r>
            <a:endParaRPr/>
          </a:p>
          <a:p>
            <a:pPr indent="0" lvl="0" marL="0" rtl="0" algn="just">
              <a:lnSpc>
                <a:spcPct val="115000"/>
              </a:lnSpc>
              <a:spcBef>
                <a:spcPts val="0"/>
              </a:spcBef>
              <a:spcAft>
                <a:spcPts val="0"/>
              </a:spcAft>
              <a:buSzPts val="1400"/>
              <a:buNone/>
            </a:pPr>
            <a:r>
              <a:rPr lang="en-US"/>
              <a:t>At the right picture we observe a physical realization of WACA.</a:t>
            </a:r>
            <a:endParaRPr/>
          </a:p>
        </p:txBody>
      </p:sp>
      <p:sp>
        <p:nvSpPr>
          <p:cNvPr id="150" name="Google Shape;150;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So, how does WACA work? WACA relies on an iterative procedure where in each iteration the WARP transceivers measure the power of all the channels at the same time at a 10 us rate, and the gathered RSSI data is sent to the WARPLab host, which processes and stores it. In the presented dataset, we took 1 second of measurements per iteration.</a:t>
            </a:r>
            <a:endParaRPr/>
          </a:p>
          <a:p>
            <a:pPr indent="0" lvl="0" marL="0" rtl="0" algn="l">
              <a:lnSpc>
                <a:spcPct val="100000"/>
              </a:lnSpc>
              <a:spcBef>
                <a:spcPts val="0"/>
              </a:spcBef>
              <a:spcAft>
                <a:spcPts val="0"/>
              </a:spcAft>
              <a:buSzPts val="1400"/>
              <a:buNone/>
            </a:pPr>
            <a:r>
              <a:rPr lang="en-US"/>
              <a:t>- When the campaign finishes, we may post-process the RSSI measurements, which come in the form of a matrix, where the rows are timestamps and the columns are the channels. So, by simply comparing the RSSI to a certain CCA threshold, we are able to get the occupancy matrix, and then we can perform trace-driven simulations to assess the performance of different multi-channel algorithms.</a:t>
            </a:r>
            <a:endParaRPr/>
          </a:p>
          <a:p>
            <a:pPr indent="0" lvl="0" marL="0" rtl="0" algn="l">
              <a:lnSpc>
                <a:spcPct val="100000"/>
              </a:lnSpc>
              <a:spcBef>
                <a:spcPts val="0"/>
              </a:spcBef>
              <a:spcAft>
                <a:spcPts val="0"/>
              </a:spcAft>
              <a:buSzPts val="1400"/>
              <a:buNone/>
            </a:pPr>
            <a:r>
              <a:rPr lang="en-US"/>
              <a:t>- Notice that only by having this so-called power screenshots we are able to know the power at all the band at the same time and thus perform multi-channel algorithms with accuracy. For instance, assume a device has channel 1 as primary channel **** CLICK ****. Assume also that at time instant t3, the backoff counter expires since c1 was idle both at t1 and t2. So, we know that our device could aggregate c1, c3, and c4 they are also free at t3.</a:t>
            </a:r>
            <a:endParaRPr/>
          </a:p>
        </p:txBody>
      </p:sp>
      <p:sp>
        <p:nvSpPr>
          <p:cNvPr id="162" name="Google Shape;16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Finally, we propose in the paper a trace-driven framework for simulating different multi-channel solutions that we are currently using in our research. </a:t>
            </a:r>
            <a:endParaRPr/>
          </a:p>
          <a:p>
            <a:pPr indent="0" lvl="0" marL="0" rtl="0" algn="l">
              <a:lnSpc>
                <a:spcPct val="100000"/>
              </a:lnSpc>
              <a:spcBef>
                <a:spcPts val="0"/>
              </a:spcBef>
              <a:spcAft>
                <a:spcPts val="0"/>
              </a:spcAft>
              <a:buSzPts val="1400"/>
              <a:buNone/>
            </a:pPr>
            <a:r>
              <a:rPr lang="en-US"/>
              <a:t>And as use case, we provide an evaluation of the throughput performance of contiguous vs. non-contiguous CB. I must refer you to the paper for the time limitations of this talk, but essentially what we found is that NC is normally better than CONT, but there are some epochs where CONT wins, and this is due to resulting in different instants for transmission attempts. The contiguous policy occasionally (and quite randomly since the traces are the same) ends up with more favorable attempt instants.</a:t>
            </a:r>
            <a:endParaRPr/>
          </a:p>
          <a:p>
            <a:pPr indent="0" lvl="0" marL="0" rtl="0" algn="l">
              <a:lnSpc>
                <a:spcPct val="100000"/>
              </a:lnSpc>
              <a:spcBef>
                <a:spcPts val="0"/>
              </a:spcBef>
              <a:spcAft>
                <a:spcPts val="0"/>
              </a:spcAft>
              <a:buSzPts val="1400"/>
              <a:buNone/>
            </a:pPr>
            <a:r>
              <a:t/>
            </a:r>
            <a:endParaRPr/>
          </a:p>
        </p:txBody>
      </p:sp>
      <p:sp>
        <p:nvSpPr>
          <p:cNvPr id="172" name="Google Shape;17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postulate MABs as an efficient ready-to-use formulation for decentralized spectrum allocation in multi-agent DCB WLANs. We argue why complex RL approaches relying on states do not suit the problem in terms of fast adaptability. In this regard, we envision the use of states for larger time horizons, when the focus is not put on rapid-adaptation but on reaching higher potential performance in the long-run.</a:t>
            </a:r>
            <a:endParaRPr/>
          </a:p>
        </p:txBody>
      </p:sp>
      <p:sp>
        <p:nvSpPr>
          <p:cNvPr id="185" name="Google Shape;185;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3366FF"/>
              </a:buClr>
              <a:buSzPts val="1800"/>
              <a:buFont typeface="Corbel"/>
              <a:buNone/>
              <a:defRPr b="1">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subTitle"/>
          </p:nvPr>
        </p:nvSpPr>
        <p:spPr>
          <a:xfrm>
            <a:off x="1371600" y="3886200"/>
            <a:ext cx="6400800" cy="6261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434343"/>
              </a:buClr>
              <a:buSzPts val="2400"/>
              <a:buNone/>
              <a:defRPr>
                <a:solidFill>
                  <a:srgbClr val="434343"/>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280"/>
              </a:spcBef>
              <a:spcAft>
                <a:spcPts val="0"/>
              </a:spcAft>
              <a:buClr>
                <a:srgbClr val="888888"/>
              </a:buClr>
              <a:buSzPts val="1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1"/>
          <p:cNvSpPr txBox="1"/>
          <p:nvPr>
            <p:ph idx="2" type="subTitle"/>
          </p:nvPr>
        </p:nvSpPr>
        <p:spPr>
          <a:xfrm>
            <a:off x="685800" y="4742275"/>
            <a:ext cx="7772400" cy="6261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434343"/>
              </a:buClr>
              <a:buSzPts val="2000"/>
              <a:buNone/>
              <a:defRPr sz="2000">
                <a:solidFill>
                  <a:srgbClr val="434343"/>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280"/>
              </a:spcBef>
              <a:spcAft>
                <a:spcPts val="0"/>
              </a:spcAft>
              <a:buClr>
                <a:srgbClr val="888888"/>
              </a:buClr>
              <a:buSzPts val="1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3366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30"/>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/17</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3366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31"/>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/17</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5B0F00"/>
              </a:buClr>
              <a:buSzPts val="3600"/>
              <a:buFont typeface="Corbel"/>
              <a:buNone/>
              <a:defRPr b="1" sz="3600">
                <a:solidFill>
                  <a:srgbClr val="5B0F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360"/>
              </a:spcBef>
              <a:spcAft>
                <a:spcPts val="0"/>
              </a:spcAft>
              <a:buClr>
                <a:srgbClr val="434343"/>
              </a:buClr>
              <a:buSzPts val="1800"/>
              <a:buChar char="•"/>
              <a:defRPr>
                <a:solidFill>
                  <a:srgbClr val="434343"/>
                </a:solidFill>
              </a:defRPr>
            </a:lvl1pPr>
            <a:lvl2pPr indent="-342900" lvl="1" marL="914400" algn="l">
              <a:lnSpc>
                <a:spcPct val="115000"/>
              </a:lnSpc>
              <a:spcBef>
                <a:spcPts val="360"/>
              </a:spcBef>
              <a:spcAft>
                <a:spcPts val="0"/>
              </a:spcAft>
              <a:buClr>
                <a:srgbClr val="434343"/>
              </a:buClr>
              <a:buSzPts val="1800"/>
              <a:buChar char="–"/>
              <a:defRPr>
                <a:solidFill>
                  <a:srgbClr val="434343"/>
                </a:solidFill>
              </a:defRPr>
            </a:lvl2pPr>
            <a:lvl3pPr indent="-342900" lvl="2" marL="1371600" algn="l">
              <a:lnSpc>
                <a:spcPct val="115000"/>
              </a:lnSpc>
              <a:spcBef>
                <a:spcPts val="360"/>
              </a:spcBef>
              <a:spcAft>
                <a:spcPts val="0"/>
              </a:spcAft>
              <a:buClr>
                <a:srgbClr val="434343"/>
              </a:buClr>
              <a:buSzPts val="1800"/>
              <a:buChar char="•"/>
              <a:defRPr>
                <a:solidFill>
                  <a:srgbClr val="434343"/>
                </a:solidFill>
              </a:defRPr>
            </a:lvl3pPr>
            <a:lvl4pPr indent="-342900" lvl="3" marL="1828800" algn="l">
              <a:lnSpc>
                <a:spcPct val="115000"/>
              </a:lnSpc>
              <a:spcBef>
                <a:spcPts val="360"/>
              </a:spcBef>
              <a:spcAft>
                <a:spcPts val="0"/>
              </a:spcAft>
              <a:buClr>
                <a:srgbClr val="434343"/>
              </a:buClr>
              <a:buSzPts val="1800"/>
              <a:buChar char="–"/>
              <a:defRPr>
                <a:solidFill>
                  <a:srgbClr val="434343"/>
                </a:solidFill>
              </a:defRPr>
            </a:lvl4pPr>
            <a:lvl5pPr indent="-342900" lvl="4" marL="2286000" algn="l">
              <a:lnSpc>
                <a:spcPct val="115000"/>
              </a:lnSpc>
              <a:spcBef>
                <a:spcPts val="360"/>
              </a:spcBef>
              <a:spcAft>
                <a:spcPts val="0"/>
              </a:spcAft>
              <a:buClr>
                <a:srgbClr val="434343"/>
              </a:buClr>
              <a:buSzPts val="1800"/>
              <a:buChar char="»"/>
              <a:defRPr>
                <a:solidFill>
                  <a:srgbClr val="434343"/>
                </a:solidFill>
              </a:defRPr>
            </a:lvl5pPr>
            <a:lvl6pPr indent="-342900" lvl="5" marL="2743200" algn="l">
              <a:lnSpc>
                <a:spcPct val="115000"/>
              </a:lnSpc>
              <a:spcBef>
                <a:spcPts val="360"/>
              </a:spcBef>
              <a:spcAft>
                <a:spcPts val="0"/>
              </a:spcAft>
              <a:buClr>
                <a:srgbClr val="434343"/>
              </a:buClr>
              <a:buSzPts val="1800"/>
              <a:buChar char="•"/>
              <a:defRPr>
                <a:solidFill>
                  <a:srgbClr val="434343"/>
                </a:solidFill>
              </a:defRPr>
            </a:lvl6pPr>
            <a:lvl7pPr indent="-342900" lvl="6" marL="3200400" algn="l">
              <a:lnSpc>
                <a:spcPct val="115000"/>
              </a:lnSpc>
              <a:spcBef>
                <a:spcPts val="360"/>
              </a:spcBef>
              <a:spcAft>
                <a:spcPts val="0"/>
              </a:spcAft>
              <a:buClr>
                <a:srgbClr val="434343"/>
              </a:buClr>
              <a:buSzPts val="1800"/>
              <a:buChar char="•"/>
              <a:defRPr>
                <a:solidFill>
                  <a:srgbClr val="434343"/>
                </a:solidFill>
              </a:defRPr>
            </a:lvl7pPr>
            <a:lvl8pPr indent="-342900" lvl="7" marL="3657600" algn="l">
              <a:lnSpc>
                <a:spcPct val="115000"/>
              </a:lnSpc>
              <a:spcBef>
                <a:spcPts val="360"/>
              </a:spcBef>
              <a:spcAft>
                <a:spcPts val="0"/>
              </a:spcAft>
              <a:buClr>
                <a:srgbClr val="434343"/>
              </a:buClr>
              <a:buSzPts val="1800"/>
              <a:buChar char="•"/>
              <a:defRPr>
                <a:solidFill>
                  <a:srgbClr val="434343"/>
                </a:solidFill>
              </a:defRPr>
            </a:lvl8pPr>
            <a:lvl9pPr indent="-342900" lvl="8" marL="4114800" algn="l">
              <a:lnSpc>
                <a:spcPct val="115000"/>
              </a:lnSpc>
              <a:spcBef>
                <a:spcPts val="360"/>
              </a:spcBef>
              <a:spcAft>
                <a:spcPts val="0"/>
              </a:spcAft>
              <a:buClr>
                <a:srgbClr val="434343"/>
              </a:buClr>
              <a:buSzPts val="1800"/>
              <a:buChar char="•"/>
              <a:defRPr>
                <a:solidFill>
                  <a:srgbClr val="434343"/>
                </a:solidFill>
              </a:defRPr>
            </a:lvl9pPr>
          </a:lstStyle>
          <a:p/>
        </p:txBody>
      </p:sp>
      <p:sp>
        <p:nvSpPr>
          <p:cNvPr id="22" name="Google Shape;22;p22"/>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a:t>
            </a:r>
            <a:r>
              <a:rPr lang="en-US"/>
              <a:t>10</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3366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68300" lvl="0" marL="457200" algn="l">
              <a:lnSpc>
                <a:spcPct val="115000"/>
              </a:lnSpc>
              <a:spcBef>
                <a:spcPts val="560"/>
              </a:spcBef>
              <a:spcAft>
                <a:spcPts val="0"/>
              </a:spcAft>
              <a:buClr>
                <a:schemeClr val="dk1"/>
              </a:buClr>
              <a:buSzPts val="2200"/>
              <a:buChar char="•"/>
              <a:defRPr/>
            </a:lvl1pPr>
            <a:lvl2pPr indent="-355600" lvl="1" marL="914400" algn="l">
              <a:lnSpc>
                <a:spcPct val="115000"/>
              </a:lnSpc>
              <a:spcBef>
                <a:spcPts val="480"/>
              </a:spcBef>
              <a:spcAft>
                <a:spcPts val="0"/>
              </a:spcAft>
              <a:buClr>
                <a:schemeClr val="dk1"/>
              </a:buClr>
              <a:buSzPts val="2000"/>
              <a:buChar char="–"/>
              <a:defRPr/>
            </a:lvl2pPr>
            <a:lvl3pPr indent="-342900" lvl="2" marL="1371600" algn="l">
              <a:lnSpc>
                <a:spcPct val="115000"/>
              </a:lnSpc>
              <a:spcBef>
                <a:spcPts val="400"/>
              </a:spcBef>
              <a:spcAft>
                <a:spcPts val="0"/>
              </a:spcAft>
              <a:buClr>
                <a:schemeClr val="dk1"/>
              </a:buClr>
              <a:buSzPts val="1800"/>
              <a:buChar char="•"/>
              <a:defRPr/>
            </a:lvl3pPr>
            <a:lvl4pPr indent="-330200" lvl="3" marL="1828800" algn="l">
              <a:lnSpc>
                <a:spcPct val="115000"/>
              </a:lnSpc>
              <a:spcBef>
                <a:spcPts val="360"/>
              </a:spcBef>
              <a:spcAft>
                <a:spcPts val="0"/>
              </a:spcAft>
              <a:buClr>
                <a:schemeClr val="dk1"/>
              </a:buClr>
              <a:buSzPts val="1600"/>
              <a:buChar char="–"/>
              <a:defRPr/>
            </a:lvl4pPr>
            <a:lvl5pPr indent="-323850" lvl="4" marL="2286000" algn="l">
              <a:lnSpc>
                <a:spcPct val="115000"/>
              </a:lnSpc>
              <a:spcBef>
                <a:spcPts val="360"/>
              </a:spcBef>
              <a:spcAft>
                <a:spcPts val="0"/>
              </a:spcAft>
              <a:buClr>
                <a:schemeClr val="dk1"/>
              </a:buClr>
              <a:buSzPts val="1500"/>
              <a:buChar char="»"/>
              <a:defRPr sz="1500"/>
            </a:lvl5pPr>
            <a:lvl6pPr indent="-342900" lvl="5" marL="2743200" algn="l">
              <a:lnSpc>
                <a:spcPct val="115000"/>
              </a:lnSpc>
              <a:spcBef>
                <a:spcPts val="360"/>
              </a:spcBef>
              <a:spcAft>
                <a:spcPts val="0"/>
              </a:spcAft>
              <a:buClr>
                <a:schemeClr val="dk1"/>
              </a:buClr>
              <a:buSzPts val="1800"/>
              <a:buChar char="•"/>
              <a:defRPr sz="1800"/>
            </a:lvl6pPr>
            <a:lvl7pPr indent="-342900" lvl="6" marL="3200400" algn="l">
              <a:lnSpc>
                <a:spcPct val="115000"/>
              </a:lnSpc>
              <a:spcBef>
                <a:spcPts val="360"/>
              </a:spcBef>
              <a:spcAft>
                <a:spcPts val="0"/>
              </a:spcAft>
              <a:buClr>
                <a:schemeClr val="dk1"/>
              </a:buClr>
              <a:buSzPts val="1800"/>
              <a:buChar char="•"/>
              <a:defRPr sz="1800"/>
            </a:lvl7pPr>
            <a:lvl8pPr indent="-342900" lvl="7" marL="3657600" algn="l">
              <a:lnSpc>
                <a:spcPct val="115000"/>
              </a:lnSpc>
              <a:spcBef>
                <a:spcPts val="360"/>
              </a:spcBef>
              <a:spcAft>
                <a:spcPts val="0"/>
              </a:spcAft>
              <a:buClr>
                <a:schemeClr val="dk1"/>
              </a:buClr>
              <a:buSzPts val="1800"/>
              <a:buChar char="•"/>
              <a:defRPr sz="1800"/>
            </a:lvl8pPr>
            <a:lvl9pPr indent="-342900" lvl="8" marL="4114800" algn="l">
              <a:lnSpc>
                <a:spcPct val="115000"/>
              </a:lnSpc>
              <a:spcBef>
                <a:spcPts val="360"/>
              </a:spcBef>
              <a:spcAft>
                <a:spcPts val="0"/>
              </a:spcAft>
              <a:buClr>
                <a:schemeClr val="dk1"/>
              </a:buClr>
              <a:buSzPts val="1800"/>
              <a:buChar char="•"/>
              <a:defRPr sz="1800"/>
            </a:lvl9pPr>
          </a:lstStyle>
          <a:p/>
        </p:txBody>
      </p:sp>
      <p:sp>
        <p:nvSpPr>
          <p:cNvPr id="26" name="Google Shape;2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68300" lvl="0" marL="457200" algn="l">
              <a:lnSpc>
                <a:spcPct val="115000"/>
              </a:lnSpc>
              <a:spcBef>
                <a:spcPts val="560"/>
              </a:spcBef>
              <a:spcAft>
                <a:spcPts val="0"/>
              </a:spcAft>
              <a:buClr>
                <a:schemeClr val="dk1"/>
              </a:buClr>
              <a:buSzPts val="2200"/>
              <a:buChar char="•"/>
              <a:defRPr/>
            </a:lvl1pPr>
            <a:lvl2pPr indent="-355600" lvl="1" marL="914400" algn="l">
              <a:lnSpc>
                <a:spcPct val="115000"/>
              </a:lnSpc>
              <a:spcBef>
                <a:spcPts val="480"/>
              </a:spcBef>
              <a:spcAft>
                <a:spcPts val="0"/>
              </a:spcAft>
              <a:buClr>
                <a:schemeClr val="dk1"/>
              </a:buClr>
              <a:buSzPts val="2000"/>
              <a:buChar char="–"/>
              <a:defRPr/>
            </a:lvl2pPr>
            <a:lvl3pPr indent="-342900" lvl="2" marL="1371600" algn="l">
              <a:lnSpc>
                <a:spcPct val="115000"/>
              </a:lnSpc>
              <a:spcBef>
                <a:spcPts val="400"/>
              </a:spcBef>
              <a:spcAft>
                <a:spcPts val="0"/>
              </a:spcAft>
              <a:buClr>
                <a:schemeClr val="dk1"/>
              </a:buClr>
              <a:buSzPts val="1800"/>
              <a:buChar char="•"/>
              <a:defRPr/>
            </a:lvl3pPr>
            <a:lvl4pPr indent="-330200" lvl="3" marL="1828800" algn="l">
              <a:lnSpc>
                <a:spcPct val="115000"/>
              </a:lnSpc>
              <a:spcBef>
                <a:spcPts val="360"/>
              </a:spcBef>
              <a:spcAft>
                <a:spcPts val="0"/>
              </a:spcAft>
              <a:buClr>
                <a:schemeClr val="dk1"/>
              </a:buClr>
              <a:buSzPts val="1600"/>
              <a:buChar char="–"/>
              <a:defRPr/>
            </a:lvl4pPr>
            <a:lvl5pPr indent="-323850" lvl="4" marL="2286000" algn="l">
              <a:lnSpc>
                <a:spcPct val="115000"/>
              </a:lnSpc>
              <a:spcBef>
                <a:spcPts val="360"/>
              </a:spcBef>
              <a:spcAft>
                <a:spcPts val="0"/>
              </a:spcAft>
              <a:buClr>
                <a:schemeClr val="dk1"/>
              </a:buClr>
              <a:buSzPts val="1500"/>
              <a:buChar char="»"/>
              <a:defRPr sz="1500"/>
            </a:lvl5pPr>
            <a:lvl6pPr indent="-342900" lvl="5" marL="2743200" algn="l">
              <a:lnSpc>
                <a:spcPct val="115000"/>
              </a:lnSpc>
              <a:spcBef>
                <a:spcPts val="360"/>
              </a:spcBef>
              <a:spcAft>
                <a:spcPts val="0"/>
              </a:spcAft>
              <a:buClr>
                <a:schemeClr val="dk1"/>
              </a:buClr>
              <a:buSzPts val="1800"/>
              <a:buChar char="•"/>
              <a:defRPr sz="1800"/>
            </a:lvl6pPr>
            <a:lvl7pPr indent="-342900" lvl="6" marL="3200400" algn="l">
              <a:lnSpc>
                <a:spcPct val="115000"/>
              </a:lnSpc>
              <a:spcBef>
                <a:spcPts val="360"/>
              </a:spcBef>
              <a:spcAft>
                <a:spcPts val="0"/>
              </a:spcAft>
              <a:buClr>
                <a:schemeClr val="dk1"/>
              </a:buClr>
              <a:buSzPts val="1800"/>
              <a:buChar char="•"/>
              <a:defRPr sz="1800"/>
            </a:lvl7pPr>
            <a:lvl8pPr indent="-342900" lvl="7" marL="3657600" algn="l">
              <a:lnSpc>
                <a:spcPct val="115000"/>
              </a:lnSpc>
              <a:spcBef>
                <a:spcPts val="360"/>
              </a:spcBef>
              <a:spcAft>
                <a:spcPts val="0"/>
              </a:spcAft>
              <a:buClr>
                <a:schemeClr val="dk1"/>
              </a:buClr>
              <a:buSzPts val="1800"/>
              <a:buChar char="•"/>
              <a:defRPr sz="1800"/>
            </a:lvl8pPr>
            <a:lvl9pPr indent="-342900" lvl="8" marL="4114800" algn="l">
              <a:lnSpc>
                <a:spcPct val="115000"/>
              </a:lnSpc>
              <a:spcBef>
                <a:spcPts val="360"/>
              </a:spcBef>
              <a:spcAft>
                <a:spcPts val="0"/>
              </a:spcAft>
              <a:buClr>
                <a:schemeClr val="dk1"/>
              </a:buClr>
              <a:buSzPts val="1800"/>
              <a:buChar char="•"/>
              <a:defRPr sz="1800"/>
            </a:lvl9pPr>
          </a:lstStyle>
          <a:p/>
        </p:txBody>
      </p:sp>
      <p:sp>
        <p:nvSpPr>
          <p:cNvPr id="27" name="Google Shape;27;p2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23"/>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/37</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3366FF"/>
              </a:buClr>
              <a:buSzPts val="40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3" name="Google Shape;3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80"/>
              </a:spcBef>
              <a:spcAft>
                <a:spcPts val="0"/>
              </a:spcAft>
              <a:buClr>
                <a:schemeClr val="dk1"/>
              </a:buClr>
              <a:buSzPts val="2200"/>
              <a:buChar char="•"/>
              <a:defRPr/>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 name="Google Shape;3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5" name="Google Shape;3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80"/>
              </a:spcBef>
              <a:spcAft>
                <a:spcPts val="0"/>
              </a:spcAft>
              <a:buClr>
                <a:schemeClr val="dk1"/>
              </a:buClr>
              <a:buSzPts val="2200"/>
              <a:buChar char="•"/>
              <a:defRPr/>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6" name="Google Shape;36;p2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24"/>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/37</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3366FF"/>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2" name="Google Shape;42;p2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25"/>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/37</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3366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26"/>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/37</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27"/>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/37</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366FF"/>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28"/>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/37</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366FF"/>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Verdana"/>
                <a:ea typeface="Verdana"/>
                <a:cs typeface="Verdana"/>
                <a:sym typeface="Verdana"/>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Verdana"/>
                <a:ea typeface="Verdana"/>
                <a:cs typeface="Verdana"/>
                <a:sym typeface="Verdana"/>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Verdana"/>
                <a:ea typeface="Verdana"/>
                <a:cs typeface="Verdana"/>
                <a:sym typeface="Verdana"/>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p29"/>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r>
              <a:rPr lang="en-US"/>
              <a:t>/17</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5B0F00"/>
              </a:buClr>
              <a:buSzPts val="3600"/>
              <a:buFont typeface="Corbel"/>
              <a:buNone/>
              <a:defRPr b="1" i="0" sz="3600" u="none" cap="none" strike="noStrike">
                <a:solidFill>
                  <a:srgbClr val="5B0F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Helvetica Neue"/>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Helvetica Neue"/>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Helvetica Neue"/>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Helvetica Neue"/>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Helvetica Neue"/>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Helvetica Neue"/>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Helvetica Neue"/>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Helvetica Neue"/>
              <a:buNone/>
              <a:defRPr b="0" i="0" sz="1800" u="none" cap="none" strike="noStrike">
                <a:solidFill>
                  <a:srgbClr val="000000"/>
                </a:solidFill>
                <a:latin typeface="Helvetica Neue"/>
                <a:ea typeface="Helvetica Neue"/>
                <a:cs typeface="Helvetica Neue"/>
                <a:sym typeface="Helvetica Neue"/>
              </a:defRPr>
            </a:lvl9pPr>
          </a:lstStyle>
          <a:p/>
        </p:txBody>
      </p:sp>
      <p:sp>
        <p:nvSpPr>
          <p:cNvPr id="11" name="Google Shape;11;p20"/>
          <p:cNvSpPr txBox="1"/>
          <p:nvPr>
            <p:ph idx="1" type="body"/>
          </p:nvPr>
        </p:nvSpPr>
        <p:spPr>
          <a:xfrm>
            <a:off x="457200" y="1447800"/>
            <a:ext cx="8229600" cy="45261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480"/>
              </a:spcBef>
              <a:spcAft>
                <a:spcPts val="0"/>
              </a:spcAft>
              <a:buClr>
                <a:srgbClr val="434343"/>
              </a:buClr>
              <a:buSzPts val="2200"/>
              <a:buFont typeface="Helvetica Neue"/>
              <a:buChar char="•"/>
              <a:defRPr b="0" i="0" sz="2200" u="none" cap="none" strike="noStrike">
                <a:solidFill>
                  <a:srgbClr val="434343"/>
                </a:solidFill>
                <a:latin typeface="Helvetica Neue"/>
                <a:ea typeface="Helvetica Neue"/>
                <a:cs typeface="Helvetica Neue"/>
                <a:sym typeface="Helvetica Neue"/>
              </a:defRPr>
            </a:lvl1pPr>
            <a:lvl2pPr indent="-355600" lvl="1" marL="914400" marR="0" rtl="0" algn="l">
              <a:lnSpc>
                <a:spcPct val="100000"/>
              </a:lnSpc>
              <a:spcBef>
                <a:spcPts val="400"/>
              </a:spcBef>
              <a:spcAft>
                <a:spcPts val="0"/>
              </a:spcAft>
              <a:buClr>
                <a:srgbClr val="434343"/>
              </a:buClr>
              <a:buSzPts val="2000"/>
              <a:buFont typeface="Helvetica Neue"/>
              <a:buChar char="–"/>
              <a:defRPr b="0" i="0" sz="2000" u="none" cap="none" strike="noStrike">
                <a:solidFill>
                  <a:srgbClr val="434343"/>
                </a:solidFill>
                <a:latin typeface="Helvetica Neue"/>
                <a:ea typeface="Helvetica Neue"/>
                <a:cs typeface="Helvetica Neue"/>
                <a:sym typeface="Helvetica Neue"/>
              </a:defRPr>
            </a:lvl2pPr>
            <a:lvl3pPr indent="-342900" lvl="2" marL="1371600" marR="0" rtl="0" algn="l">
              <a:lnSpc>
                <a:spcPct val="100000"/>
              </a:lnSpc>
              <a:spcBef>
                <a:spcPts val="360"/>
              </a:spcBef>
              <a:spcAft>
                <a:spcPts val="0"/>
              </a:spcAft>
              <a:buClr>
                <a:srgbClr val="434343"/>
              </a:buClr>
              <a:buSzPts val="1800"/>
              <a:buFont typeface="Helvetica Neue"/>
              <a:buChar char="•"/>
              <a:defRPr b="0" i="0" sz="1800" u="none" cap="none" strike="noStrike">
                <a:solidFill>
                  <a:srgbClr val="434343"/>
                </a:solidFill>
                <a:latin typeface="Helvetica Neue"/>
                <a:ea typeface="Helvetica Neue"/>
                <a:cs typeface="Helvetica Neue"/>
                <a:sym typeface="Helvetica Neue"/>
              </a:defRPr>
            </a:lvl3pPr>
            <a:lvl4pPr indent="-330200" lvl="3" marL="1828800" marR="0" rtl="0" algn="l">
              <a:lnSpc>
                <a:spcPct val="100000"/>
              </a:lnSpc>
              <a:spcBef>
                <a:spcPts val="320"/>
              </a:spcBef>
              <a:spcAft>
                <a:spcPts val="0"/>
              </a:spcAft>
              <a:buClr>
                <a:srgbClr val="434343"/>
              </a:buClr>
              <a:buSzPts val="1600"/>
              <a:buFont typeface="Helvetica Neue"/>
              <a:buChar char="–"/>
              <a:defRPr b="0" i="0" sz="1600" u="none" cap="none" strike="noStrike">
                <a:solidFill>
                  <a:srgbClr val="434343"/>
                </a:solidFill>
                <a:latin typeface="Helvetica Neue"/>
                <a:ea typeface="Helvetica Neue"/>
                <a:cs typeface="Helvetica Neue"/>
                <a:sym typeface="Helvetica Neue"/>
              </a:defRPr>
            </a:lvl4pPr>
            <a:lvl5pPr indent="-317500" lvl="4" marL="2286000" marR="0" rtl="0" algn="l">
              <a:lnSpc>
                <a:spcPct val="100000"/>
              </a:lnSpc>
              <a:spcBef>
                <a:spcPts val="280"/>
              </a:spcBef>
              <a:spcAft>
                <a:spcPts val="0"/>
              </a:spcAft>
              <a:buClr>
                <a:srgbClr val="434343"/>
              </a:buClr>
              <a:buSzPts val="1400"/>
              <a:buFont typeface="Helvetica Neue"/>
              <a:buChar char="»"/>
              <a:defRPr b="0" i="0" sz="1400" u="none" cap="none" strike="noStrike">
                <a:solidFill>
                  <a:srgbClr val="434343"/>
                </a:solidFill>
                <a:latin typeface="Helvetica Neue"/>
                <a:ea typeface="Helvetica Neue"/>
                <a:cs typeface="Helvetica Neue"/>
                <a:sym typeface="Helvetica Neue"/>
              </a:defRPr>
            </a:lvl5pPr>
            <a:lvl6pPr indent="-355600" lvl="5" marL="2743200" marR="0" rtl="0" algn="l">
              <a:lnSpc>
                <a:spcPct val="100000"/>
              </a:lnSpc>
              <a:spcBef>
                <a:spcPts val="400"/>
              </a:spcBef>
              <a:spcAft>
                <a:spcPts val="0"/>
              </a:spcAft>
              <a:buClr>
                <a:srgbClr val="434343"/>
              </a:buClr>
              <a:buSzPts val="2000"/>
              <a:buFont typeface="Helvetica Neue"/>
              <a:buChar char="•"/>
              <a:defRPr b="0" i="0" sz="2000" u="none" cap="none" strike="noStrike">
                <a:solidFill>
                  <a:srgbClr val="434343"/>
                </a:solidFill>
                <a:latin typeface="Helvetica Neue"/>
                <a:ea typeface="Helvetica Neue"/>
                <a:cs typeface="Helvetica Neue"/>
                <a:sym typeface="Helvetica Neue"/>
              </a:defRPr>
            </a:lvl6pPr>
            <a:lvl7pPr indent="-355600" lvl="6" marL="3200400" marR="0" rtl="0" algn="l">
              <a:lnSpc>
                <a:spcPct val="100000"/>
              </a:lnSpc>
              <a:spcBef>
                <a:spcPts val="400"/>
              </a:spcBef>
              <a:spcAft>
                <a:spcPts val="0"/>
              </a:spcAft>
              <a:buClr>
                <a:srgbClr val="434343"/>
              </a:buClr>
              <a:buSzPts val="2000"/>
              <a:buFont typeface="Helvetica Neue"/>
              <a:buChar char="•"/>
              <a:defRPr b="0" i="0" sz="2000" u="none" cap="none" strike="noStrike">
                <a:solidFill>
                  <a:srgbClr val="434343"/>
                </a:solidFill>
                <a:latin typeface="Helvetica Neue"/>
                <a:ea typeface="Helvetica Neue"/>
                <a:cs typeface="Helvetica Neue"/>
                <a:sym typeface="Helvetica Neue"/>
              </a:defRPr>
            </a:lvl7pPr>
            <a:lvl8pPr indent="-355600" lvl="7" marL="3657600" marR="0" rtl="0" algn="l">
              <a:lnSpc>
                <a:spcPct val="100000"/>
              </a:lnSpc>
              <a:spcBef>
                <a:spcPts val="400"/>
              </a:spcBef>
              <a:spcAft>
                <a:spcPts val="0"/>
              </a:spcAft>
              <a:buClr>
                <a:srgbClr val="434343"/>
              </a:buClr>
              <a:buSzPts val="2000"/>
              <a:buFont typeface="Helvetica Neue"/>
              <a:buChar char="•"/>
              <a:defRPr b="0" i="0" sz="2000" u="none" cap="none" strike="noStrike">
                <a:solidFill>
                  <a:srgbClr val="434343"/>
                </a:solidFill>
                <a:latin typeface="Helvetica Neue"/>
                <a:ea typeface="Helvetica Neue"/>
                <a:cs typeface="Helvetica Neue"/>
                <a:sym typeface="Helvetica Neue"/>
              </a:defRPr>
            </a:lvl8pPr>
            <a:lvl9pPr indent="-355600" lvl="8" marL="4114800" marR="0" rtl="0" algn="l">
              <a:lnSpc>
                <a:spcPct val="100000"/>
              </a:lnSpc>
              <a:spcBef>
                <a:spcPts val="400"/>
              </a:spcBef>
              <a:spcAft>
                <a:spcPts val="0"/>
              </a:spcAft>
              <a:buClr>
                <a:srgbClr val="434343"/>
              </a:buClr>
              <a:buSzPts val="2000"/>
              <a:buFont typeface="Helvetica Neue"/>
              <a:buChar char="•"/>
              <a:defRPr b="0" i="0" sz="2000" u="none" cap="none" strike="noStrike">
                <a:solidFill>
                  <a:srgbClr val="434343"/>
                </a:solidFill>
                <a:latin typeface="Helvetica Neue"/>
                <a:ea typeface="Helvetica Neue"/>
                <a:cs typeface="Helvetica Neue"/>
                <a:sym typeface="Helvetica Neue"/>
              </a:defRPr>
            </a:lvl9pPr>
          </a:lstStyle>
          <a:p/>
        </p:txBody>
      </p:sp>
      <p:sp>
        <p:nvSpPr>
          <p:cNvPr id="12" name="Google Shape;12;p20"/>
          <p:cNvSpPr txBox="1"/>
          <p:nvPr/>
        </p:nvSpPr>
        <p:spPr>
          <a:xfrm>
            <a:off x="0" y="6601625"/>
            <a:ext cx="2635500" cy="256500"/>
          </a:xfrm>
          <a:prstGeom prst="rect">
            <a:avLst/>
          </a:prstGeom>
          <a:solidFill>
            <a:srgbClr val="5B0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Corbel"/>
                <a:ea typeface="Corbel"/>
                <a:cs typeface="Corbel"/>
                <a:sym typeface="Corbel"/>
              </a:rPr>
              <a:t>Sergio Barrachina-Muñoz</a:t>
            </a:r>
            <a:endParaRPr b="1" i="0" sz="1200" u="none" cap="none" strike="noStrike">
              <a:solidFill>
                <a:srgbClr val="FFFFFF"/>
              </a:solidFill>
              <a:latin typeface="Corbel"/>
              <a:ea typeface="Corbel"/>
              <a:cs typeface="Corbel"/>
              <a:sym typeface="Corbel"/>
            </a:endParaRPr>
          </a:p>
        </p:txBody>
      </p:sp>
      <p:sp>
        <p:nvSpPr>
          <p:cNvPr id="13" name="Google Shape;13;p20"/>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100"/>
              <a:buFont typeface="Arial"/>
              <a:buNone/>
              <a:defRPr b="1" i="0" sz="1200" u="none" cap="none" strike="noStrike">
                <a:solidFill>
                  <a:srgbClr val="5B0F00"/>
                </a:solidFill>
                <a:latin typeface="Helvetica Neue"/>
                <a:ea typeface="Helvetica Neue"/>
                <a:cs typeface="Helvetica Neue"/>
                <a:sym typeface="Helvetica Neue"/>
              </a:defRPr>
            </a:lvl9pPr>
          </a:lstStyle>
          <a:p>
            <a:pPr indent="0" lvl="0" marL="0" rtl="0" algn="ctr">
              <a:spcBef>
                <a:spcPts val="0"/>
              </a:spcBef>
              <a:spcAft>
                <a:spcPts val="0"/>
              </a:spcAft>
              <a:buNone/>
            </a:pPr>
            <a:r>
              <a:rPr lang="en-US"/>
              <a:t>#/</a:t>
            </a:r>
            <a:r>
              <a:rPr lang="en-US"/>
              <a:t>10</a:t>
            </a:r>
            <a:endParaRPr b="0"/>
          </a:p>
        </p:txBody>
      </p:sp>
      <p:sp>
        <p:nvSpPr>
          <p:cNvPr id="14" name="Google Shape;14;p20"/>
          <p:cNvSpPr txBox="1"/>
          <p:nvPr/>
        </p:nvSpPr>
        <p:spPr>
          <a:xfrm>
            <a:off x="2635500" y="6601625"/>
            <a:ext cx="5640300" cy="2565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US" sz="1200">
                <a:solidFill>
                  <a:srgbClr val="5B0F00"/>
                </a:solidFill>
                <a:latin typeface="Helvetica Neue"/>
                <a:ea typeface="Helvetica Neue"/>
                <a:cs typeface="Helvetica Neue"/>
                <a:sym typeface="Helvetica Neue"/>
              </a:rPr>
              <a:t>Wireless Days 2021</a:t>
            </a:r>
            <a:r>
              <a:rPr b="1" i="0" lang="en-US" sz="1200" u="none" cap="none" strike="noStrike">
                <a:solidFill>
                  <a:srgbClr val="5B0F00"/>
                </a:solidFill>
                <a:latin typeface="Helvetica Neue"/>
                <a:ea typeface="Helvetica Neue"/>
                <a:cs typeface="Helvetica Neue"/>
                <a:sym typeface="Helvetica Neue"/>
              </a:rPr>
              <a:t> (</a:t>
            </a:r>
            <a:r>
              <a:rPr b="1" lang="en-US" sz="1200">
                <a:solidFill>
                  <a:srgbClr val="5B0F00"/>
                </a:solidFill>
                <a:latin typeface="Helvetica Neue"/>
                <a:ea typeface="Helvetica Neue"/>
                <a:cs typeface="Helvetica Neue"/>
                <a:sym typeface="Helvetica Neue"/>
              </a:rPr>
              <a:t>Paris - remote</a:t>
            </a:r>
            <a:r>
              <a:rPr b="1" i="0" lang="en-US" sz="1200" u="none" cap="none" strike="noStrike">
                <a:solidFill>
                  <a:srgbClr val="5B0F00"/>
                </a:solidFill>
                <a:latin typeface="Helvetica Neue"/>
                <a:ea typeface="Helvetica Neue"/>
                <a:cs typeface="Helvetica Neue"/>
                <a:sym typeface="Helvetica Neue"/>
              </a:rPr>
              <a:t>),  </a:t>
            </a:r>
            <a:r>
              <a:rPr b="1" lang="en-US" sz="1200">
                <a:solidFill>
                  <a:srgbClr val="5B0F00"/>
                </a:solidFill>
                <a:latin typeface="Helvetica Neue"/>
                <a:ea typeface="Helvetica Neue"/>
                <a:cs typeface="Helvetica Neue"/>
                <a:sym typeface="Helvetica Neue"/>
              </a:rPr>
              <a:t>30 June - 02 July, 2021</a:t>
            </a:r>
            <a:endParaRPr b="1" i="0" sz="1200" u="none" cap="none" strike="noStrike">
              <a:solidFill>
                <a:srgbClr val="5B0F00"/>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4.png"/><Relationship Id="rId7"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hyperlink" Target="https://zenodo.org/record/4265898#.YMto6mj7SUk" TargetMode="External"/><Relationship Id="rId6" Type="http://schemas.openxmlformats.org/officeDocument/2006/relationships/hyperlink" Target="https://github.com/sergiobarra/MARLforChannelBondingWLANs" TargetMode="External"/><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64925" y="464775"/>
            <a:ext cx="8254800" cy="2745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sz="3900"/>
              <a:t>Stateless Reinforcement Learning for Multi-Agent Systems: the Case of Spectrum Allocation in Dynamic Channel Bonding WLANs</a:t>
            </a:r>
            <a:endParaRPr sz="3900"/>
          </a:p>
        </p:txBody>
      </p:sp>
      <p:sp>
        <p:nvSpPr>
          <p:cNvPr id="86" name="Google Shape;86;p1"/>
          <p:cNvSpPr txBox="1"/>
          <p:nvPr>
            <p:ph idx="1" type="subTitle"/>
          </p:nvPr>
        </p:nvSpPr>
        <p:spPr>
          <a:xfrm>
            <a:off x="685825" y="3386763"/>
            <a:ext cx="8013000" cy="546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480"/>
              </a:spcBef>
              <a:spcAft>
                <a:spcPts val="0"/>
              </a:spcAft>
              <a:buSzPts val="2400"/>
              <a:buNone/>
            </a:pPr>
            <a:r>
              <a:rPr b="1" lang="en-US">
                <a:latin typeface="Corbel"/>
                <a:ea typeface="Corbel"/>
                <a:cs typeface="Corbel"/>
                <a:sym typeface="Corbel"/>
              </a:rPr>
              <a:t>Sergio Barrachina-Muñoz, Alessandro Chiumento, Boris Bellalta</a:t>
            </a:r>
            <a:endParaRPr b="1">
              <a:latin typeface="Corbel"/>
              <a:ea typeface="Corbel"/>
              <a:cs typeface="Corbel"/>
              <a:sym typeface="Corbel"/>
            </a:endParaRPr>
          </a:p>
        </p:txBody>
      </p:sp>
      <p:sp>
        <p:nvSpPr>
          <p:cNvPr id="87" name="Google Shape;87;p1"/>
          <p:cNvSpPr txBox="1"/>
          <p:nvPr/>
        </p:nvSpPr>
        <p:spPr>
          <a:xfrm>
            <a:off x="-75" y="6130850"/>
            <a:ext cx="9144000" cy="727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8" name="Google Shape;88;p1"/>
          <p:cNvSpPr txBox="1"/>
          <p:nvPr>
            <p:ph idx="2" type="subTitle"/>
          </p:nvPr>
        </p:nvSpPr>
        <p:spPr>
          <a:xfrm>
            <a:off x="25" y="5218550"/>
            <a:ext cx="9144000" cy="135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480"/>
              </a:spcBef>
              <a:spcAft>
                <a:spcPts val="0"/>
              </a:spcAft>
              <a:buSzPts val="2000"/>
              <a:buNone/>
            </a:pPr>
            <a:r>
              <a:rPr lang="en-US" sz="1800"/>
              <a:t>Wireless Days 2021 (</a:t>
            </a:r>
            <a:r>
              <a:rPr i="1" lang="en-US" sz="1800"/>
              <a:t>Paris</a:t>
            </a:r>
            <a:r>
              <a:rPr lang="en-US" sz="1800"/>
              <a:t>, virtual conference)</a:t>
            </a:r>
            <a:endParaRPr sz="1800"/>
          </a:p>
          <a:p>
            <a:pPr indent="0" lvl="0" marL="0" rtl="0" algn="ctr">
              <a:lnSpc>
                <a:spcPct val="100000"/>
              </a:lnSpc>
              <a:spcBef>
                <a:spcPts val="480"/>
              </a:spcBef>
              <a:spcAft>
                <a:spcPts val="0"/>
              </a:spcAft>
              <a:buSzPts val="2000"/>
              <a:buNone/>
            </a:pPr>
            <a:r>
              <a:rPr lang="en-US" sz="1800"/>
              <a:t>30 June - 02 July, 2021</a:t>
            </a:r>
            <a:endParaRPr sz="1800"/>
          </a:p>
        </p:txBody>
      </p:sp>
      <p:pic>
        <p:nvPicPr>
          <p:cNvPr id="89" name="Google Shape;89;p1"/>
          <p:cNvPicPr preferRelativeResize="0"/>
          <p:nvPr/>
        </p:nvPicPr>
        <p:blipFill rotWithShape="1">
          <a:blip r:embed="rId3">
            <a:alphaModFix/>
          </a:blip>
          <a:srcRect b="0" l="0" r="0" t="0"/>
          <a:stretch/>
        </p:blipFill>
        <p:spPr>
          <a:xfrm>
            <a:off x="2456825" y="4306863"/>
            <a:ext cx="2100413" cy="727198"/>
          </a:xfrm>
          <a:prstGeom prst="rect">
            <a:avLst/>
          </a:prstGeom>
          <a:noFill/>
          <a:ln>
            <a:noFill/>
          </a:ln>
        </p:spPr>
      </p:pic>
      <p:pic>
        <p:nvPicPr>
          <p:cNvPr id="90" name="Google Shape;90;p1"/>
          <p:cNvPicPr preferRelativeResize="0"/>
          <p:nvPr/>
        </p:nvPicPr>
        <p:blipFill>
          <a:blip r:embed="rId4">
            <a:alphaModFix/>
          </a:blip>
          <a:stretch>
            <a:fillRect/>
          </a:stretch>
        </p:blipFill>
        <p:spPr>
          <a:xfrm>
            <a:off x="4833675" y="4110038"/>
            <a:ext cx="2241700" cy="1120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000"/>
              <a:buNone/>
            </a:pPr>
            <a:r>
              <a:rPr i="1" lang="en-US"/>
              <a:t>BACKUP SLIDES</a:t>
            </a:r>
            <a:endParaRPr i="1"/>
          </a:p>
        </p:txBody>
      </p:sp>
      <p:sp>
        <p:nvSpPr>
          <p:cNvPr id="206" name="Google Shape;206;p1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400"/>
              </a:spcBef>
              <a:spcAft>
                <a:spcPts val="0"/>
              </a:spcAft>
              <a:buSzPts val="2000"/>
              <a:buNone/>
            </a:pPr>
            <a:r>
              <a:rPr lang="en-US"/>
              <a:t>APPENDIX.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A change of paradigm towards ML</a:t>
            </a:r>
            <a:endParaRPr/>
          </a:p>
        </p:txBody>
      </p:sp>
      <p:sp>
        <p:nvSpPr>
          <p:cNvPr id="213" name="Google Shape;213;p4"/>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t>‹#›</a:t>
            </a:fld>
            <a:r>
              <a:rPr lang="en-US"/>
              <a:t>/10</a:t>
            </a:r>
            <a:endParaRPr/>
          </a:p>
        </p:txBody>
      </p:sp>
      <p:sp>
        <p:nvSpPr>
          <p:cNvPr id="214" name="Google Shape;214;p4"/>
          <p:cNvSpPr txBox="1"/>
          <p:nvPr>
            <p:ph idx="1" type="body"/>
          </p:nvPr>
        </p:nvSpPr>
        <p:spPr>
          <a:xfrm>
            <a:off x="488100" y="1342900"/>
            <a:ext cx="8167800" cy="8772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400"/>
              </a:spcBef>
              <a:spcAft>
                <a:spcPts val="0"/>
              </a:spcAft>
              <a:buSzPts val="2200"/>
              <a:buChar char="•"/>
            </a:pPr>
            <a:r>
              <a:rPr b="1" lang="en-US"/>
              <a:t>Heuristics pitfall</a:t>
            </a:r>
            <a:r>
              <a:rPr lang="en-US"/>
              <a:t>: </a:t>
            </a:r>
            <a:r>
              <a:rPr lang="en-US" sz="2000"/>
              <a:t>limited to </a:t>
            </a:r>
            <a:r>
              <a:rPr i="1" lang="en-US" sz="2000"/>
              <a:t>meaningful</a:t>
            </a:r>
            <a:r>
              <a:rPr lang="en-US" sz="2000"/>
              <a:t> observations</a:t>
            </a:r>
            <a:endParaRPr sz="2000"/>
          </a:p>
          <a:p>
            <a:pPr indent="-355600" lvl="1" marL="914400" rtl="0" algn="l">
              <a:lnSpc>
                <a:spcPct val="115000"/>
              </a:lnSpc>
              <a:spcBef>
                <a:spcPts val="0"/>
              </a:spcBef>
              <a:spcAft>
                <a:spcPts val="0"/>
              </a:spcAft>
              <a:buSzPts val="2000"/>
              <a:buChar char="–"/>
            </a:pPr>
            <a:r>
              <a:rPr lang="en-US" sz="2000"/>
              <a:t>Unpractical in </a:t>
            </a:r>
            <a:r>
              <a:rPr b="1" lang="en-US" sz="2000"/>
              <a:t>dynamic </a:t>
            </a:r>
            <a:r>
              <a:rPr lang="en-US" sz="2000"/>
              <a:t>(multi-agent) scenarios</a:t>
            </a:r>
            <a:endParaRPr/>
          </a:p>
        </p:txBody>
      </p:sp>
      <p:pic>
        <p:nvPicPr>
          <p:cNvPr id="215" name="Google Shape;215;p4"/>
          <p:cNvPicPr preferRelativeResize="0"/>
          <p:nvPr/>
        </p:nvPicPr>
        <p:blipFill>
          <a:blip r:embed="rId3">
            <a:alphaModFix/>
          </a:blip>
          <a:stretch>
            <a:fillRect/>
          </a:stretch>
        </p:blipFill>
        <p:spPr>
          <a:xfrm>
            <a:off x="2218325" y="2888325"/>
            <a:ext cx="4707351" cy="3615425"/>
          </a:xfrm>
          <a:prstGeom prst="rect">
            <a:avLst/>
          </a:prstGeom>
          <a:noFill/>
          <a:ln>
            <a:noFill/>
          </a:ln>
        </p:spPr>
      </p:pic>
      <p:pic>
        <p:nvPicPr>
          <p:cNvPr id="216" name="Google Shape;216;p4"/>
          <p:cNvPicPr preferRelativeResize="0"/>
          <p:nvPr/>
        </p:nvPicPr>
        <p:blipFill>
          <a:blip r:embed="rId4">
            <a:alphaModFix/>
          </a:blip>
          <a:stretch>
            <a:fillRect/>
          </a:stretch>
        </p:blipFill>
        <p:spPr>
          <a:xfrm>
            <a:off x="2218325" y="2659725"/>
            <a:ext cx="4707344" cy="3615425"/>
          </a:xfrm>
          <a:prstGeom prst="rect">
            <a:avLst/>
          </a:prstGeom>
          <a:noFill/>
          <a:ln>
            <a:noFill/>
          </a:ln>
        </p:spPr>
      </p:pic>
      <p:pic>
        <p:nvPicPr>
          <p:cNvPr id="217" name="Google Shape;217;p4"/>
          <p:cNvPicPr preferRelativeResize="0"/>
          <p:nvPr/>
        </p:nvPicPr>
        <p:blipFill>
          <a:blip r:embed="rId5">
            <a:alphaModFix/>
          </a:blip>
          <a:stretch>
            <a:fillRect/>
          </a:stretch>
        </p:blipFill>
        <p:spPr>
          <a:xfrm>
            <a:off x="2218324" y="2583525"/>
            <a:ext cx="4707351" cy="3615421"/>
          </a:xfrm>
          <a:prstGeom prst="rect">
            <a:avLst/>
          </a:prstGeom>
          <a:noFill/>
          <a:ln>
            <a:noFill/>
          </a:ln>
        </p:spPr>
      </p:pic>
      <p:pic>
        <p:nvPicPr>
          <p:cNvPr id="218" name="Google Shape;218;p4"/>
          <p:cNvPicPr preferRelativeResize="0"/>
          <p:nvPr/>
        </p:nvPicPr>
        <p:blipFill>
          <a:blip r:embed="rId6">
            <a:alphaModFix/>
          </a:blip>
          <a:stretch>
            <a:fillRect/>
          </a:stretch>
        </p:blipFill>
        <p:spPr>
          <a:xfrm>
            <a:off x="2218325" y="2583525"/>
            <a:ext cx="4707351" cy="3615430"/>
          </a:xfrm>
          <a:prstGeom prst="rect">
            <a:avLst/>
          </a:prstGeom>
          <a:noFill/>
          <a:ln>
            <a:noFill/>
          </a:ln>
        </p:spPr>
      </p:pic>
      <p:pic>
        <p:nvPicPr>
          <p:cNvPr id="219" name="Google Shape;219;p4"/>
          <p:cNvPicPr preferRelativeResize="0"/>
          <p:nvPr/>
        </p:nvPicPr>
        <p:blipFill>
          <a:blip r:embed="rId7">
            <a:alphaModFix/>
          </a:blip>
          <a:stretch>
            <a:fillRect/>
          </a:stretch>
        </p:blipFill>
        <p:spPr>
          <a:xfrm>
            <a:off x="2218324" y="2583525"/>
            <a:ext cx="4707351" cy="36154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4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4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4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4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4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4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e0d202c136_0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Spectrum management in Wi-Fi 6</a:t>
            </a:r>
            <a:endParaRPr/>
          </a:p>
        </p:txBody>
      </p:sp>
      <p:sp>
        <p:nvSpPr>
          <p:cNvPr id="226" name="Google Shape;226;ge0d202c136_0_6"/>
          <p:cNvSpPr txBox="1"/>
          <p:nvPr>
            <p:ph idx="12" type="sldNum"/>
          </p:nvPr>
        </p:nvSpPr>
        <p:spPr>
          <a:xfrm>
            <a:off x="8275800" y="6601625"/>
            <a:ext cx="868200" cy="25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t>‹#›</a:t>
            </a:fld>
            <a:r>
              <a:rPr lang="en-US"/>
              <a:t>/10</a:t>
            </a:r>
            <a:endParaRPr/>
          </a:p>
        </p:txBody>
      </p:sp>
      <p:grpSp>
        <p:nvGrpSpPr>
          <p:cNvPr id="227" name="Google Shape;227;ge0d202c136_0_6"/>
          <p:cNvGrpSpPr/>
          <p:nvPr/>
        </p:nvGrpSpPr>
        <p:grpSpPr>
          <a:xfrm>
            <a:off x="-156125" y="2942463"/>
            <a:ext cx="8356474" cy="3199488"/>
            <a:chOff x="-312225" y="3254188"/>
            <a:chExt cx="8356474" cy="3199488"/>
          </a:xfrm>
        </p:grpSpPr>
        <p:pic>
          <p:nvPicPr>
            <p:cNvPr id="228" name="Google Shape;228;ge0d202c136_0_6"/>
            <p:cNvPicPr preferRelativeResize="0"/>
            <p:nvPr/>
          </p:nvPicPr>
          <p:blipFill>
            <a:blip r:embed="rId3">
              <a:alphaModFix/>
            </a:blip>
            <a:stretch>
              <a:fillRect/>
            </a:stretch>
          </p:blipFill>
          <p:spPr>
            <a:xfrm>
              <a:off x="1099749" y="3902200"/>
              <a:ext cx="6944500" cy="2551475"/>
            </a:xfrm>
            <a:prstGeom prst="rect">
              <a:avLst/>
            </a:prstGeom>
            <a:noFill/>
            <a:ln>
              <a:noFill/>
            </a:ln>
          </p:spPr>
        </p:pic>
        <p:sp>
          <p:nvSpPr>
            <p:cNvPr id="229" name="Google Shape;229;ge0d202c136_0_6"/>
            <p:cNvSpPr txBox="1"/>
            <p:nvPr/>
          </p:nvSpPr>
          <p:spPr>
            <a:xfrm>
              <a:off x="-312225" y="3254188"/>
              <a:ext cx="3000000" cy="648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360"/>
                </a:spcBef>
                <a:spcAft>
                  <a:spcPts val="0"/>
                </a:spcAft>
                <a:buNone/>
              </a:pPr>
              <a:r>
                <a:rPr b="1" lang="en-US" sz="2700">
                  <a:solidFill>
                    <a:srgbClr val="5B0F00"/>
                  </a:solidFill>
                  <a:latin typeface="Comfortaa"/>
                  <a:ea typeface="Comfortaa"/>
                  <a:cs typeface="Comfortaa"/>
                  <a:sym typeface="Comfortaa"/>
                </a:rPr>
                <a:t>5 GHz</a:t>
              </a:r>
              <a:endParaRPr sz="2000">
                <a:solidFill>
                  <a:srgbClr val="5B0F00"/>
                </a:solidFill>
                <a:latin typeface="Helvetica Neue"/>
                <a:ea typeface="Helvetica Neue"/>
                <a:cs typeface="Helvetica Neue"/>
                <a:sym typeface="Helvetica Neue"/>
              </a:endParaRPr>
            </a:p>
          </p:txBody>
        </p:sp>
      </p:grpSp>
      <p:grpSp>
        <p:nvGrpSpPr>
          <p:cNvPr id="230" name="Google Shape;230;ge0d202c136_0_6"/>
          <p:cNvGrpSpPr/>
          <p:nvPr/>
        </p:nvGrpSpPr>
        <p:grpSpPr>
          <a:xfrm>
            <a:off x="1655975" y="4070765"/>
            <a:ext cx="1450500" cy="955910"/>
            <a:chOff x="1499875" y="4382490"/>
            <a:chExt cx="1450500" cy="955910"/>
          </a:xfrm>
        </p:grpSpPr>
        <p:sp>
          <p:nvSpPr>
            <p:cNvPr id="231" name="Google Shape;231;ge0d202c136_0_6"/>
            <p:cNvSpPr txBox="1"/>
            <p:nvPr/>
          </p:nvSpPr>
          <p:spPr>
            <a:xfrm>
              <a:off x="1499875" y="4382490"/>
              <a:ext cx="1450500" cy="561900"/>
            </a:xfrm>
            <a:prstGeom prst="rect">
              <a:avLst/>
            </a:prstGeom>
            <a:noFill/>
            <a:ln>
              <a:noFill/>
            </a:ln>
          </p:spPr>
          <p:txBody>
            <a:bodyPr anchorCtr="0" anchor="t" bIns="91425" lIns="91425" spcFirstLastPara="1" rIns="91425" wrap="square" tIns="91425">
              <a:spAutoFit/>
            </a:bodyPr>
            <a:lstStyle/>
            <a:p>
              <a:pPr indent="0" lvl="0" marL="0" marR="0" rtl="0" algn="ctr">
                <a:lnSpc>
                  <a:spcPct val="75000"/>
                </a:lnSpc>
                <a:spcBef>
                  <a:spcPts val="0"/>
                </a:spcBef>
                <a:spcAft>
                  <a:spcPts val="0"/>
                </a:spcAft>
                <a:buNone/>
              </a:pPr>
              <a:r>
                <a:rPr b="1" lang="en-US">
                  <a:solidFill>
                    <a:srgbClr val="0000FF"/>
                  </a:solidFill>
                  <a:latin typeface="Helvetica Neue"/>
                  <a:ea typeface="Helvetica Neue"/>
                  <a:cs typeface="Helvetica Neue"/>
                  <a:sym typeface="Helvetica Neue"/>
                </a:rPr>
                <a:t>basic</a:t>
              </a:r>
              <a:endParaRPr b="1">
                <a:solidFill>
                  <a:srgbClr val="0000FF"/>
                </a:solidFill>
                <a:latin typeface="Helvetica Neue"/>
                <a:ea typeface="Helvetica Neue"/>
                <a:cs typeface="Helvetica Neue"/>
                <a:sym typeface="Helvetica Neue"/>
              </a:endParaRPr>
            </a:p>
            <a:p>
              <a:pPr indent="0" lvl="0" marL="0" rtl="0" algn="ctr">
                <a:spcBef>
                  <a:spcPts val="0"/>
                </a:spcBef>
                <a:spcAft>
                  <a:spcPts val="0"/>
                </a:spcAft>
                <a:buNone/>
              </a:pPr>
              <a:r>
                <a:rPr b="1" lang="en-US">
                  <a:solidFill>
                    <a:srgbClr val="0000FF"/>
                  </a:solidFill>
                  <a:latin typeface="Helvetica Neue"/>
                  <a:ea typeface="Helvetica Neue"/>
                  <a:cs typeface="Helvetica Neue"/>
                  <a:sym typeface="Helvetica Neue"/>
                </a:rPr>
                <a:t>20 MHz</a:t>
              </a:r>
              <a:endParaRPr b="1">
                <a:solidFill>
                  <a:srgbClr val="0000FF"/>
                </a:solidFill>
                <a:latin typeface="Helvetica Neue"/>
                <a:ea typeface="Helvetica Neue"/>
                <a:cs typeface="Helvetica Neue"/>
                <a:sym typeface="Helvetica Neue"/>
              </a:endParaRPr>
            </a:p>
          </p:txBody>
        </p:sp>
        <p:sp>
          <p:nvSpPr>
            <p:cNvPr id="232" name="Google Shape;232;ge0d202c136_0_6"/>
            <p:cNvSpPr/>
            <p:nvPr/>
          </p:nvSpPr>
          <p:spPr>
            <a:xfrm>
              <a:off x="2091925" y="4874600"/>
              <a:ext cx="266400" cy="4638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ge0d202c136_0_6"/>
          <p:cNvGrpSpPr/>
          <p:nvPr/>
        </p:nvGrpSpPr>
        <p:grpSpPr>
          <a:xfrm>
            <a:off x="2432775" y="4070765"/>
            <a:ext cx="1450500" cy="1212410"/>
            <a:chOff x="2276675" y="4382490"/>
            <a:chExt cx="1450500" cy="1212410"/>
          </a:xfrm>
        </p:grpSpPr>
        <p:sp>
          <p:nvSpPr>
            <p:cNvPr id="234" name="Google Shape;234;ge0d202c136_0_6"/>
            <p:cNvSpPr/>
            <p:nvPr/>
          </p:nvSpPr>
          <p:spPr>
            <a:xfrm>
              <a:off x="2767325" y="4874600"/>
              <a:ext cx="462000" cy="720300"/>
            </a:xfrm>
            <a:prstGeom prst="roundRect">
              <a:avLst>
                <a:gd fmla="val 16667" name="adj"/>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e0d202c136_0_6"/>
            <p:cNvSpPr txBox="1"/>
            <p:nvPr/>
          </p:nvSpPr>
          <p:spPr>
            <a:xfrm>
              <a:off x="2276675" y="4382490"/>
              <a:ext cx="1450500" cy="561900"/>
            </a:xfrm>
            <a:prstGeom prst="rect">
              <a:avLst/>
            </a:prstGeom>
            <a:noFill/>
            <a:ln>
              <a:noFill/>
            </a:ln>
          </p:spPr>
          <p:txBody>
            <a:bodyPr anchorCtr="0" anchor="t" bIns="91425" lIns="91425" spcFirstLastPara="1" rIns="91425" wrap="square" tIns="91425">
              <a:spAutoFit/>
            </a:bodyPr>
            <a:lstStyle/>
            <a:p>
              <a:pPr indent="0" lvl="0" marL="0" marR="0" rtl="0" algn="ctr">
                <a:lnSpc>
                  <a:spcPct val="75000"/>
                </a:lnSpc>
                <a:spcBef>
                  <a:spcPts val="0"/>
                </a:spcBef>
                <a:spcAft>
                  <a:spcPts val="0"/>
                </a:spcAft>
                <a:buNone/>
              </a:pPr>
              <a:r>
                <a:rPr b="1" lang="en-US">
                  <a:solidFill>
                    <a:srgbClr val="38761D"/>
                  </a:solidFill>
                  <a:latin typeface="Helvetica Neue"/>
                  <a:ea typeface="Helvetica Neue"/>
                  <a:cs typeface="Helvetica Neue"/>
                  <a:sym typeface="Helvetica Neue"/>
                </a:rPr>
                <a:t>bonded</a:t>
              </a:r>
              <a:endParaRPr b="1">
                <a:solidFill>
                  <a:srgbClr val="38761D"/>
                </a:solidFill>
                <a:latin typeface="Helvetica Neue"/>
                <a:ea typeface="Helvetica Neue"/>
                <a:cs typeface="Helvetica Neue"/>
                <a:sym typeface="Helvetica Neue"/>
              </a:endParaRPr>
            </a:p>
            <a:p>
              <a:pPr indent="0" lvl="0" marL="0" rtl="0" algn="ctr">
                <a:spcBef>
                  <a:spcPts val="0"/>
                </a:spcBef>
                <a:spcAft>
                  <a:spcPts val="0"/>
                </a:spcAft>
                <a:buNone/>
              </a:pPr>
              <a:r>
                <a:rPr b="1" lang="en-US">
                  <a:solidFill>
                    <a:srgbClr val="38761D"/>
                  </a:solidFill>
                  <a:latin typeface="Helvetica Neue"/>
                  <a:ea typeface="Helvetica Neue"/>
                  <a:cs typeface="Helvetica Neue"/>
                  <a:sym typeface="Helvetica Neue"/>
                </a:rPr>
                <a:t>40 MHz</a:t>
              </a:r>
              <a:endParaRPr b="1">
                <a:solidFill>
                  <a:srgbClr val="38761D"/>
                </a:solidFill>
                <a:latin typeface="Helvetica Neue"/>
                <a:ea typeface="Helvetica Neue"/>
                <a:cs typeface="Helvetica Neue"/>
                <a:sym typeface="Helvetica Neue"/>
              </a:endParaRPr>
            </a:p>
          </p:txBody>
        </p:sp>
      </p:grpSp>
      <p:grpSp>
        <p:nvGrpSpPr>
          <p:cNvPr id="236" name="Google Shape;236;ge0d202c136_0_6"/>
          <p:cNvGrpSpPr/>
          <p:nvPr/>
        </p:nvGrpSpPr>
        <p:grpSpPr>
          <a:xfrm>
            <a:off x="6602620" y="4040088"/>
            <a:ext cx="1450500" cy="1499662"/>
            <a:chOff x="6446520" y="4351813"/>
            <a:chExt cx="1450500" cy="1499662"/>
          </a:xfrm>
        </p:grpSpPr>
        <p:sp>
          <p:nvSpPr>
            <p:cNvPr id="237" name="Google Shape;237;ge0d202c136_0_6"/>
            <p:cNvSpPr/>
            <p:nvPr/>
          </p:nvSpPr>
          <p:spPr>
            <a:xfrm>
              <a:off x="6689070" y="4766075"/>
              <a:ext cx="965400" cy="1085400"/>
            </a:xfrm>
            <a:prstGeom prst="roundRect">
              <a:avLst>
                <a:gd fmla="val 16667" name="adj"/>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e0d202c136_0_6"/>
            <p:cNvSpPr txBox="1"/>
            <p:nvPr/>
          </p:nvSpPr>
          <p:spPr>
            <a:xfrm>
              <a:off x="6446520" y="4351813"/>
              <a:ext cx="1450500" cy="5079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0"/>
                </a:spcAft>
                <a:buNone/>
              </a:pPr>
              <a:r>
                <a:rPr b="1" lang="en-US">
                  <a:solidFill>
                    <a:srgbClr val="BF9000"/>
                  </a:solidFill>
                  <a:latin typeface="Helvetica Neue"/>
                  <a:ea typeface="Helvetica Neue"/>
                  <a:cs typeface="Helvetica Neue"/>
                  <a:sym typeface="Helvetica Neue"/>
                </a:rPr>
                <a:t>bonded</a:t>
              </a:r>
              <a:endParaRPr b="1">
                <a:solidFill>
                  <a:srgbClr val="BF9000"/>
                </a:solidFill>
                <a:latin typeface="Helvetica Neue"/>
                <a:ea typeface="Helvetica Neue"/>
                <a:cs typeface="Helvetica Neue"/>
                <a:sym typeface="Helvetica Neue"/>
              </a:endParaRPr>
            </a:p>
            <a:p>
              <a:pPr indent="0" lvl="0" marL="0" rtl="0" algn="ctr">
                <a:lnSpc>
                  <a:spcPct val="75000"/>
                </a:lnSpc>
                <a:spcBef>
                  <a:spcPts val="0"/>
                </a:spcBef>
                <a:spcAft>
                  <a:spcPts val="0"/>
                </a:spcAft>
                <a:buNone/>
              </a:pPr>
              <a:r>
                <a:rPr b="1" lang="en-US">
                  <a:solidFill>
                    <a:srgbClr val="BF9000"/>
                  </a:solidFill>
                  <a:latin typeface="Helvetica Neue"/>
                  <a:ea typeface="Helvetica Neue"/>
                  <a:cs typeface="Helvetica Neue"/>
                  <a:sym typeface="Helvetica Neue"/>
                </a:rPr>
                <a:t>80 MHz</a:t>
              </a:r>
              <a:endParaRPr b="1">
                <a:solidFill>
                  <a:srgbClr val="BF9000"/>
                </a:solidFill>
                <a:latin typeface="Helvetica Neue"/>
                <a:ea typeface="Helvetica Neue"/>
                <a:cs typeface="Helvetica Neue"/>
                <a:sym typeface="Helvetica Neue"/>
              </a:endParaRPr>
            </a:p>
          </p:txBody>
        </p:sp>
      </p:grpSp>
      <p:grpSp>
        <p:nvGrpSpPr>
          <p:cNvPr id="239" name="Google Shape;239;ge0d202c136_0_6"/>
          <p:cNvGrpSpPr/>
          <p:nvPr/>
        </p:nvGrpSpPr>
        <p:grpSpPr>
          <a:xfrm>
            <a:off x="3774245" y="3994913"/>
            <a:ext cx="2065655" cy="1821262"/>
            <a:chOff x="3618145" y="4306638"/>
            <a:chExt cx="2065655" cy="1821262"/>
          </a:xfrm>
        </p:grpSpPr>
        <p:sp>
          <p:nvSpPr>
            <p:cNvPr id="240" name="Google Shape;240;ge0d202c136_0_6"/>
            <p:cNvSpPr/>
            <p:nvPr/>
          </p:nvSpPr>
          <p:spPr>
            <a:xfrm>
              <a:off x="3860700" y="4720900"/>
              <a:ext cx="1823100" cy="1407000"/>
            </a:xfrm>
            <a:prstGeom prst="roundRect">
              <a:avLst>
                <a:gd fmla="val 16667" name="adj"/>
              </a:avLst>
            </a:prstGeom>
            <a:noFill/>
            <a:ln cap="flat" cmpd="sng" w="2857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e0d202c136_0_6"/>
            <p:cNvSpPr txBox="1"/>
            <p:nvPr/>
          </p:nvSpPr>
          <p:spPr>
            <a:xfrm>
              <a:off x="3618145" y="4306638"/>
              <a:ext cx="1450500" cy="5079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0"/>
                </a:spcAft>
                <a:buNone/>
              </a:pPr>
              <a:r>
                <a:rPr b="1" lang="en-US">
                  <a:solidFill>
                    <a:srgbClr val="990000"/>
                  </a:solidFill>
                  <a:latin typeface="Helvetica Neue"/>
                  <a:ea typeface="Helvetica Neue"/>
                  <a:cs typeface="Helvetica Neue"/>
                  <a:sym typeface="Helvetica Neue"/>
                </a:rPr>
                <a:t>bonded</a:t>
              </a:r>
              <a:endParaRPr b="1">
                <a:solidFill>
                  <a:srgbClr val="990000"/>
                </a:solidFill>
                <a:latin typeface="Helvetica Neue"/>
                <a:ea typeface="Helvetica Neue"/>
                <a:cs typeface="Helvetica Neue"/>
                <a:sym typeface="Helvetica Neue"/>
              </a:endParaRPr>
            </a:p>
            <a:p>
              <a:pPr indent="0" lvl="0" marL="0" rtl="0" algn="ctr">
                <a:lnSpc>
                  <a:spcPct val="75000"/>
                </a:lnSpc>
                <a:spcBef>
                  <a:spcPts val="0"/>
                </a:spcBef>
                <a:spcAft>
                  <a:spcPts val="0"/>
                </a:spcAft>
                <a:buNone/>
              </a:pPr>
              <a:r>
                <a:rPr b="1" lang="en-US">
                  <a:solidFill>
                    <a:srgbClr val="990000"/>
                  </a:solidFill>
                  <a:latin typeface="Helvetica Neue"/>
                  <a:ea typeface="Helvetica Neue"/>
                  <a:cs typeface="Helvetica Neue"/>
                  <a:sym typeface="Helvetica Neue"/>
                </a:rPr>
                <a:t>160 MHz</a:t>
              </a:r>
              <a:endParaRPr b="1">
                <a:solidFill>
                  <a:srgbClr val="990000"/>
                </a:solidFill>
                <a:latin typeface="Helvetica Neue"/>
                <a:ea typeface="Helvetica Neue"/>
                <a:cs typeface="Helvetica Neue"/>
                <a:sym typeface="Helvetica Neue"/>
              </a:endParaRPr>
            </a:p>
          </p:txBody>
        </p:sp>
      </p:grpSp>
      <p:sp>
        <p:nvSpPr>
          <p:cNvPr id="242" name="Google Shape;242;ge0d202c136_0_6"/>
          <p:cNvSpPr txBox="1"/>
          <p:nvPr>
            <p:ph idx="1" type="body"/>
          </p:nvPr>
        </p:nvSpPr>
        <p:spPr>
          <a:xfrm>
            <a:off x="457200" y="1371600"/>
            <a:ext cx="8229600" cy="13074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360"/>
              </a:spcBef>
              <a:spcAft>
                <a:spcPts val="0"/>
              </a:spcAft>
              <a:buSzPts val="1800"/>
              <a:buChar char="•"/>
            </a:pPr>
            <a:r>
              <a:rPr b="1" lang="en-US"/>
              <a:t>Two factors</a:t>
            </a:r>
            <a:r>
              <a:rPr lang="en-US"/>
              <a:t>: </a:t>
            </a:r>
            <a:endParaRPr/>
          </a:p>
          <a:p>
            <a:pPr indent="-342900" lvl="1" marL="914400" rtl="0" algn="l">
              <a:lnSpc>
                <a:spcPct val="115000"/>
              </a:lnSpc>
              <a:spcBef>
                <a:spcPts val="0"/>
              </a:spcBef>
              <a:spcAft>
                <a:spcPts val="0"/>
              </a:spcAft>
              <a:buSzPts val="1800"/>
              <a:buAutoNum type="alphaLcPeriod"/>
            </a:pPr>
            <a:r>
              <a:rPr lang="en-US"/>
              <a:t>Channel(s) allocation → which channels are allocated</a:t>
            </a:r>
            <a:r>
              <a:rPr lang="en-US"/>
              <a:t> </a:t>
            </a:r>
            <a:endParaRPr/>
          </a:p>
          <a:p>
            <a:pPr indent="-342900" lvl="1" marL="914400" rtl="0" algn="l">
              <a:lnSpc>
                <a:spcPct val="115000"/>
              </a:lnSpc>
              <a:spcBef>
                <a:spcPts val="0"/>
              </a:spcBef>
              <a:spcAft>
                <a:spcPts val="0"/>
              </a:spcAft>
              <a:buSzPts val="1800"/>
              <a:buAutoNum type="alphaLcPeriod"/>
            </a:pPr>
            <a:r>
              <a:rPr lang="en-US"/>
              <a:t>Channel bonding → which channels are used for frame TX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6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6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6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e0d202c136_0_11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Wi-Fi s</a:t>
            </a:r>
            <a:r>
              <a:rPr lang="en-US"/>
              <a:t>pectrum management</a:t>
            </a:r>
            <a:endParaRPr/>
          </a:p>
        </p:txBody>
      </p:sp>
      <p:sp>
        <p:nvSpPr>
          <p:cNvPr id="97" name="Google Shape;97;ge0d202c136_0_116"/>
          <p:cNvSpPr txBox="1"/>
          <p:nvPr>
            <p:ph idx="12" type="sldNum"/>
          </p:nvPr>
        </p:nvSpPr>
        <p:spPr>
          <a:xfrm>
            <a:off x="8275800" y="6601625"/>
            <a:ext cx="868200" cy="25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t>‹#›</a:t>
            </a:fld>
            <a:r>
              <a:rPr lang="en-US"/>
              <a:t>/10</a:t>
            </a:r>
            <a:endParaRPr/>
          </a:p>
        </p:txBody>
      </p:sp>
      <p:pic>
        <p:nvPicPr>
          <p:cNvPr id="98" name="Google Shape;98;ge0d202c136_0_116"/>
          <p:cNvPicPr preferRelativeResize="0"/>
          <p:nvPr/>
        </p:nvPicPr>
        <p:blipFill>
          <a:blip r:embed="rId3">
            <a:alphaModFix/>
          </a:blip>
          <a:stretch>
            <a:fillRect/>
          </a:stretch>
        </p:blipFill>
        <p:spPr>
          <a:xfrm>
            <a:off x="567613" y="1570038"/>
            <a:ext cx="8008773" cy="3595261"/>
          </a:xfrm>
          <a:prstGeom prst="rect">
            <a:avLst/>
          </a:prstGeom>
          <a:noFill/>
          <a:ln>
            <a:noFill/>
          </a:ln>
        </p:spPr>
      </p:pic>
      <p:pic>
        <p:nvPicPr>
          <p:cNvPr id="99" name="Google Shape;99;ge0d202c136_0_116"/>
          <p:cNvPicPr preferRelativeResize="0"/>
          <p:nvPr/>
        </p:nvPicPr>
        <p:blipFill>
          <a:blip r:embed="rId4">
            <a:alphaModFix/>
          </a:blip>
          <a:stretch>
            <a:fillRect/>
          </a:stretch>
        </p:blipFill>
        <p:spPr>
          <a:xfrm>
            <a:off x="566927" y="1568195"/>
            <a:ext cx="8010145" cy="3593593"/>
          </a:xfrm>
          <a:prstGeom prst="rect">
            <a:avLst/>
          </a:prstGeom>
          <a:noFill/>
          <a:ln>
            <a:noFill/>
          </a:ln>
        </p:spPr>
      </p:pic>
      <p:pic>
        <p:nvPicPr>
          <p:cNvPr id="100" name="Google Shape;100;ge0d202c136_0_116"/>
          <p:cNvPicPr preferRelativeResize="0"/>
          <p:nvPr/>
        </p:nvPicPr>
        <p:blipFill>
          <a:blip r:embed="rId5">
            <a:alphaModFix/>
          </a:blip>
          <a:stretch>
            <a:fillRect/>
          </a:stretch>
        </p:blipFill>
        <p:spPr>
          <a:xfrm>
            <a:off x="566927" y="1568195"/>
            <a:ext cx="8010145" cy="3593593"/>
          </a:xfrm>
          <a:prstGeom prst="rect">
            <a:avLst/>
          </a:prstGeom>
          <a:noFill/>
          <a:ln>
            <a:noFill/>
          </a:ln>
        </p:spPr>
      </p:pic>
      <p:pic>
        <p:nvPicPr>
          <p:cNvPr id="101" name="Google Shape;101;ge0d202c136_0_116"/>
          <p:cNvPicPr preferRelativeResize="0"/>
          <p:nvPr/>
        </p:nvPicPr>
        <p:blipFill>
          <a:blip r:embed="rId6">
            <a:alphaModFix/>
          </a:blip>
          <a:stretch>
            <a:fillRect/>
          </a:stretch>
        </p:blipFill>
        <p:spPr>
          <a:xfrm>
            <a:off x="566927" y="1568195"/>
            <a:ext cx="8010145" cy="3593593"/>
          </a:xfrm>
          <a:prstGeom prst="rect">
            <a:avLst/>
          </a:prstGeom>
          <a:noFill/>
          <a:ln>
            <a:noFill/>
          </a:ln>
        </p:spPr>
      </p:pic>
      <p:pic>
        <p:nvPicPr>
          <p:cNvPr id="102" name="Google Shape;102;ge0d202c136_0_116"/>
          <p:cNvPicPr preferRelativeResize="0"/>
          <p:nvPr/>
        </p:nvPicPr>
        <p:blipFill>
          <a:blip r:embed="rId7">
            <a:alphaModFix/>
          </a:blip>
          <a:stretch>
            <a:fillRect/>
          </a:stretch>
        </p:blipFill>
        <p:spPr>
          <a:xfrm>
            <a:off x="566927" y="1568195"/>
            <a:ext cx="8010145" cy="3593593"/>
          </a:xfrm>
          <a:prstGeom prst="rect">
            <a:avLst/>
          </a:prstGeom>
          <a:noFill/>
          <a:ln>
            <a:noFill/>
          </a:ln>
        </p:spPr>
      </p:pic>
      <p:sp>
        <p:nvSpPr>
          <p:cNvPr id="103" name="Google Shape;103;ge0d202c136_0_116"/>
          <p:cNvSpPr/>
          <p:nvPr/>
        </p:nvSpPr>
        <p:spPr>
          <a:xfrm>
            <a:off x="956725" y="2388125"/>
            <a:ext cx="324000" cy="495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80000"/>
              </a:solidFill>
            </a:endParaRPr>
          </a:p>
        </p:txBody>
      </p:sp>
      <p:sp>
        <p:nvSpPr>
          <p:cNvPr id="104" name="Google Shape;104;ge0d202c136_0_116"/>
          <p:cNvSpPr txBox="1"/>
          <p:nvPr/>
        </p:nvSpPr>
        <p:spPr>
          <a:xfrm rot="-2526361">
            <a:off x="365845" y="2132109"/>
            <a:ext cx="903350" cy="25637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Helvetica Neue"/>
                <a:ea typeface="Helvetica Neue"/>
                <a:cs typeface="Helvetica Neue"/>
                <a:sym typeface="Helvetica Neue"/>
              </a:rPr>
              <a:t>primary</a:t>
            </a:r>
            <a:endParaRPr b="1">
              <a:solidFill>
                <a:srgbClr val="FF0000"/>
              </a:solidFill>
              <a:latin typeface="Helvetica Neue"/>
              <a:ea typeface="Helvetica Neue"/>
              <a:cs typeface="Helvetica Neue"/>
              <a:sym typeface="Helvetica Neue"/>
            </a:endParaRPr>
          </a:p>
        </p:txBody>
      </p:sp>
      <p:grpSp>
        <p:nvGrpSpPr>
          <p:cNvPr id="105" name="Google Shape;105;ge0d202c136_0_116"/>
          <p:cNvGrpSpPr/>
          <p:nvPr/>
        </p:nvGrpSpPr>
        <p:grpSpPr>
          <a:xfrm>
            <a:off x="380113" y="2955025"/>
            <a:ext cx="900587" cy="2198187"/>
            <a:chOff x="380113" y="2955025"/>
            <a:chExt cx="900587" cy="2198187"/>
          </a:xfrm>
        </p:grpSpPr>
        <p:sp>
          <p:nvSpPr>
            <p:cNvPr id="106" name="Google Shape;106;ge0d202c136_0_116"/>
            <p:cNvSpPr/>
            <p:nvPr/>
          </p:nvSpPr>
          <p:spPr>
            <a:xfrm>
              <a:off x="956700" y="2955025"/>
              <a:ext cx="324000" cy="16257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07" name="Google Shape;107;ge0d202c136_0_116"/>
            <p:cNvSpPr txBox="1"/>
            <p:nvPr/>
          </p:nvSpPr>
          <p:spPr>
            <a:xfrm rot="3663212">
              <a:off x="145912" y="4375264"/>
              <a:ext cx="1343203" cy="25659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00FF"/>
                  </a:solidFill>
                  <a:latin typeface="Helvetica Neue"/>
                  <a:ea typeface="Helvetica Neue"/>
                  <a:cs typeface="Helvetica Neue"/>
                  <a:sym typeface="Helvetica Neue"/>
                </a:rPr>
                <a:t>secondary</a:t>
              </a:r>
              <a:endParaRPr b="1">
                <a:solidFill>
                  <a:srgbClr val="0000FF"/>
                </a:solidFill>
                <a:latin typeface="Helvetica Neue"/>
                <a:ea typeface="Helvetica Neue"/>
                <a:cs typeface="Helvetica Neue"/>
                <a:sym typeface="Helvetica Neue"/>
              </a:endParaRPr>
            </a:p>
          </p:txBody>
        </p:sp>
      </p:grpSp>
      <p:grpSp>
        <p:nvGrpSpPr>
          <p:cNvPr id="108" name="Google Shape;108;ge0d202c136_0_116"/>
          <p:cNvGrpSpPr/>
          <p:nvPr/>
        </p:nvGrpSpPr>
        <p:grpSpPr>
          <a:xfrm>
            <a:off x="235150" y="2044475"/>
            <a:ext cx="1770000" cy="2568150"/>
            <a:chOff x="235150" y="2044475"/>
            <a:chExt cx="1770000" cy="2568150"/>
          </a:xfrm>
        </p:grpSpPr>
        <p:sp>
          <p:nvSpPr>
            <p:cNvPr id="109" name="Google Shape;109;ge0d202c136_0_116"/>
            <p:cNvSpPr/>
            <p:nvPr/>
          </p:nvSpPr>
          <p:spPr>
            <a:xfrm>
              <a:off x="956725" y="2388125"/>
              <a:ext cx="324000" cy="22245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110" name="Google Shape;110;ge0d202c136_0_116"/>
            <p:cNvSpPr txBox="1"/>
            <p:nvPr/>
          </p:nvSpPr>
          <p:spPr>
            <a:xfrm>
              <a:off x="235150" y="2044475"/>
              <a:ext cx="177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1C232"/>
                  </a:solidFill>
                  <a:latin typeface="Helvetica Neue"/>
                  <a:ea typeface="Helvetica Neue"/>
                  <a:cs typeface="Helvetica Neue"/>
                  <a:sym typeface="Helvetica Neue"/>
                </a:rPr>
                <a:t>channel allocation</a:t>
              </a:r>
              <a:endParaRPr b="1">
                <a:solidFill>
                  <a:srgbClr val="F1C232"/>
                </a:solidFill>
                <a:latin typeface="Helvetica Neue"/>
                <a:ea typeface="Helvetica Neue"/>
                <a:cs typeface="Helvetica Neue"/>
                <a:sym typeface="Helvetica Neue"/>
              </a:endParaRPr>
            </a:p>
          </p:txBody>
        </p:sp>
      </p:grpSp>
      <p:sp>
        <p:nvSpPr>
          <p:cNvPr id="111" name="Google Shape;111;ge0d202c136_0_116"/>
          <p:cNvSpPr txBox="1"/>
          <p:nvPr/>
        </p:nvSpPr>
        <p:spPr>
          <a:xfrm>
            <a:off x="1057500" y="5047500"/>
            <a:ext cx="69396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666666"/>
                </a:solidFill>
                <a:latin typeface="Helvetica Neue"/>
                <a:ea typeface="Helvetica Neue"/>
                <a:cs typeface="Helvetica Neue"/>
                <a:sym typeface="Helvetica Neue"/>
              </a:rPr>
              <a:t>dynamic channel bonding</a:t>
            </a:r>
            <a:endParaRPr b="1">
              <a:solidFill>
                <a:srgbClr val="666666"/>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US"/>
              <a:t>Contributions of the paper</a:t>
            </a:r>
            <a:endParaRPr/>
          </a:p>
        </p:txBody>
      </p:sp>
      <p:sp>
        <p:nvSpPr>
          <p:cNvPr id="118" name="Google Shape;118;p3"/>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360"/>
              </a:spcBef>
              <a:spcAft>
                <a:spcPts val="0"/>
              </a:spcAft>
              <a:buSzPts val="1800"/>
              <a:buChar char="•"/>
            </a:pPr>
            <a:r>
              <a:rPr b="1" lang="en-US"/>
              <a:t>RQ</a:t>
            </a:r>
            <a:r>
              <a:rPr lang="en-US"/>
              <a:t>: </a:t>
            </a:r>
            <a:endParaRPr/>
          </a:p>
          <a:p>
            <a:pPr indent="-342900" lvl="1" marL="914400" rtl="0" algn="l">
              <a:lnSpc>
                <a:spcPct val="115000"/>
              </a:lnSpc>
              <a:spcBef>
                <a:spcPts val="0"/>
              </a:spcBef>
              <a:spcAft>
                <a:spcPts val="0"/>
              </a:spcAft>
              <a:buSzPts val="1800"/>
              <a:buChar char="–"/>
            </a:pPr>
            <a:r>
              <a:rPr b="1" lang="en-US">
                <a:solidFill>
                  <a:srgbClr val="980000"/>
                </a:solidFill>
              </a:rPr>
              <a:t>Responsive </a:t>
            </a:r>
            <a:r>
              <a:rPr lang="en-US"/>
              <a:t>spectrum mgmt for next-gen Wi-Fi scenarios? </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b="1" lang="en-US"/>
              <a:t>Contributions</a:t>
            </a:r>
            <a:r>
              <a:rPr lang="en-US"/>
              <a:t>:</a:t>
            </a:r>
            <a:endParaRPr/>
          </a:p>
          <a:p>
            <a:pPr indent="-342900" lvl="1" marL="914400" rtl="0" algn="l">
              <a:lnSpc>
                <a:spcPct val="115000"/>
              </a:lnSpc>
              <a:spcBef>
                <a:spcPts val="0"/>
              </a:spcBef>
              <a:spcAft>
                <a:spcPts val="0"/>
              </a:spcAft>
              <a:buSzPts val="1800"/>
              <a:buChar char="–"/>
            </a:pPr>
            <a:r>
              <a:rPr lang="en-US"/>
              <a:t>RL &gt; heuristics, SL, and UL</a:t>
            </a:r>
            <a:endParaRPr/>
          </a:p>
          <a:p>
            <a:pPr indent="-342900" lvl="1" marL="914400" rtl="0" algn="l">
              <a:lnSpc>
                <a:spcPct val="115000"/>
              </a:lnSpc>
              <a:spcBef>
                <a:spcPts val="0"/>
              </a:spcBef>
              <a:spcAft>
                <a:spcPts val="0"/>
              </a:spcAft>
              <a:buSzPts val="1800"/>
              <a:buChar char="–"/>
            </a:pPr>
            <a:r>
              <a:rPr lang="en-US"/>
              <a:t>Stateless RL &gt; Complex RL</a:t>
            </a:r>
            <a:endParaRPr/>
          </a:p>
          <a:p>
            <a:pPr indent="-342900" lvl="2" marL="1371600" rtl="0" algn="l">
              <a:lnSpc>
                <a:spcPct val="115000"/>
              </a:lnSpc>
              <a:spcBef>
                <a:spcPts val="0"/>
              </a:spcBef>
              <a:spcAft>
                <a:spcPts val="0"/>
              </a:spcAft>
              <a:buSzPts val="1800"/>
              <a:buChar char="•"/>
            </a:pPr>
            <a:r>
              <a:rPr lang="en-US"/>
              <a:t>MABs in multi-agent scenarios</a:t>
            </a:r>
            <a:endParaRPr/>
          </a:p>
          <a:p>
            <a:pPr indent="-342900" lvl="2" marL="1371600" rtl="0" algn="l">
              <a:lnSpc>
                <a:spcPct val="115000"/>
              </a:lnSpc>
              <a:spcBef>
                <a:spcPts val="0"/>
              </a:spcBef>
              <a:spcAft>
                <a:spcPts val="0"/>
              </a:spcAft>
              <a:buSzPts val="1800"/>
              <a:buChar char="•"/>
            </a:pPr>
            <a:r>
              <a:rPr lang="en-US"/>
              <a:t>Lightweight and </a:t>
            </a:r>
            <a:r>
              <a:rPr b="1" lang="en-US"/>
              <a:t>ready-to-use</a:t>
            </a:r>
            <a:endParaRPr b="1"/>
          </a:p>
          <a:p>
            <a:pPr indent="-342900" lvl="1" marL="914400" rtl="0" algn="l">
              <a:lnSpc>
                <a:spcPct val="115000"/>
              </a:lnSpc>
              <a:spcBef>
                <a:spcPts val="0"/>
              </a:spcBef>
              <a:spcAft>
                <a:spcPts val="0"/>
              </a:spcAft>
              <a:buSzPts val="1800"/>
              <a:buChar char="–"/>
            </a:pPr>
            <a:r>
              <a:rPr lang="en-US"/>
              <a:t>Evaluation</a:t>
            </a:r>
            <a:endParaRPr/>
          </a:p>
          <a:p>
            <a:pPr indent="-342900" lvl="2" marL="1371600" rtl="0" algn="l">
              <a:lnSpc>
                <a:spcPct val="115000"/>
              </a:lnSpc>
              <a:spcBef>
                <a:spcPts val="0"/>
              </a:spcBef>
              <a:spcAft>
                <a:spcPts val="0"/>
              </a:spcAft>
              <a:buSzPts val="1800"/>
              <a:buChar char="•"/>
            </a:pPr>
            <a:r>
              <a:rPr lang="en-US"/>
              <a:t>Extensive simulations with Komondor </a:t>
            </a:r>
            <a:endParaRPr/>
          </a:p>
          <a:p>
            <a:pPr indent="-342900" lvl="2" marL="1371600" rtl="0" algn="l">
              <a:lnSpc>
                <a:spcPct val="115000"/>
              </a:lnSpc>
              <a:spcBef>
                <a:spcPts val="0"/>
              </a:spcBef>
              <a:spcAft>
                <a:spcPts val="0"/>
              </a:spcAft>
              <a:buSzPts val="1800"/>
              <a:buChar char="•"/>
            </a:pPr>
            <a:r>
              <a:rPr lang="en-US"/>
              <a:t>Use case with spatial distribution</a:t>
            </a:r>
            <a:endParaRPr/>
          </a:p>
        </p:txBody>
      </p:sp>
      <p:sp>
        <p:nvSpPr>
          <p:cNvPr id="119" name="Google Shape;119;p3"/>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t>‹#›</a:t>
            </a:fld>
            <a:r>
              <a:rPr lang="en-US"/>
              <a:t>/10</a:t>
            </a:r>
            <a:endParaRPr/>
          </a:p>
        </p:txBody>
      </p:sp>
      <p:pic>
        <p:nvPicPr>
          <p:cNvPr id="120" name="Google Shape;120;p3"/>
          <p:cNvPicPr preferRelativeResize="0"/>
          <p:nvPr/>
        </p:nvPicPr>
        <p:blipFill rotWithShape="1">
          <a:blip r:embed="rId3">
            <a:alphaModFix/>
          </a:blip>
          <a:srcRect b="13038" l="0" r="5346" t="11683"/>
          <a:stretch/>
        </p:blipFill>
        <p:spPr>
          <a:xfrm>
            <a:off x="6534475" y="3571233"/>
            <a:ext cx="2259774" cy="943592"/>
          </a:xfrm>
          <a:prstGeom prst="rect">
            <a:avLst/>
          </a:prstGeom>
          <a:noFill/>
          <a:ln>
            <a:noFill/>
          </a:ln>
        </p:spPr>
      </p:pic>
      <p:pic>
        <p:nvPicPr>
          <p:cNvPr id="121" name="Google Shape;121;p3"/>
          <p:cNvPicPr preferRelativeResize="0"/>
          <p:nvPr/>
        </p:nvPicPr>
        <p:blipFill rotWithShape="1">
          <a:blip r:embed="rId4">
            <a:alphaModFix/>
          </a:blip>
          <a:srcRect b="20233" l="16195" r="15117" t="24484"/>
          <a:stretch/>
        </p:blipFill>
        <p:spPr>
          <a:xfrm>
            <a:off x="6908576" y="5337650"/>
            <a:ext cx="1511575" cy="486625"/>
          </a:xfrm>
          <a:prstGeom prst="rect">
            <a:avLst/>
          </a:prstGeom>
          <a:noFill/>
          <a:ln>
            <a:noFill/>
          </a:ln>
        </p:spPr>
      </p:pic>
      <p:sp>
        <p:nvSpPr>
          <p:cNvPr id="122" name="Google Shape;122;p3"/>
          <p:cNvSpPr txBox="1"/>
          <p:nvPr/>
        </p:nvSpPr>
        <p:spPr>
          <a:xfrm>
            <a:off x="6498113" y="5748075"/>
            <a:ext cx="2332500" cy="25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u="sng">
                <a:solidFill>
                  <a:schemeClr val="hlink"/>
                </a:solidFill>
                <a:latin typeface="Helvetica Neue"/>
                <a:ea typeface="Helvetica Neue"/>
                <a:cs typeface="Helvetica Neue"/>
                <a:sym typeface="Helvetica Neue"/>
                <a:hlinkClick r:id="rId5"/>
              </a:rPr>
              <a:t>https://zenodo.org/record/4265898#.YMto6mj7SUk</a:t>
            </a:r>
            <a:endParaRPr b="0" i="0" sz="1400" u="none" cap="none" strike="noStrike">
              <a:solidFill>
                <a:srgbClr val="434343"/>
              </a:solidFill>
              <a:latin typeface="Helvetica Neue"/>
              <a:ea typeface="Helvetica Neue"/>
              <a:cs typeface="Helvetica Neue"/>
              <a:sym typeface="Helvetica Neue"/>
            </a:endParaRPr>
          </a:p>
        </p:txBody>
      </p:sp>
      <p:sp>
        <p:nvSpPr>
          <p:cNvPr id="123" name="Google Shape;123;p3"/>
          <p:cNvSpPr txBox="1"/>
          <p:nvPr/>
        </p:nvSpPr>
        <p:spPr>
          <a:xfrm>
            <a:off x="6498113" y="4452250"/>
            <a:ext cx="2332500" cy="25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u="sng">
                <a:solidFill>
                  <a:schemeClr val="hlink"/>
                </a:solidFill>
                <a:latin typeface="Helvetica Neue"/>
                <a:ea typeface="Helvetica Neue"/>
                <a:cs typeface="Helvetica Neue"/>
                <a:sym typeface="Helvetica Neue"/>
                <a:hlinkClick r:id="rId6"/>
              </a:rPr>
              <a:t>https://github.com/sergiobarra/MARLforChannelBondingWLANs</a:t>
            </a:r>
            <a:endParaRPr b="0" i="0" sz="1400" u="none" cap="none" strike="noStrike">
              <a:solidFill>
                <a:srgbClr val="434343"/>
              </a:solidFill>
              <a:latin typeface="Helvetica Neue"/>
              <a:ea typeface="Helvetica Neue"/>
              <a:cs typeface="Helvetica Neue"/>
              <a:sym typeface="Helvetica Neue"/>
            </a:endParaRPr>
          </a:p>
        </p:txBody>
      </p:sp>
      <p:pic>
        <p:nvPicPr>
          <p:cNvPr id="124" name="Google Shape;124;p3"/>
          <p:cNvPicPr preferRelativeResize="0"/>
          <p:nvPr/>
        </p:nvPicPr>
        <p:blipFill rotWithShape="1">
          <a:blip r:embed="rId7">
            <a:alphaModFix/>
          </a:blip>
          <a:srcRect b="27690" l="0" r="0" t="11170"/>
          <a:stretch/>
        </p:blipFill>
        <p:spPr>
          <a:xfrm>
            <a:off x="6352350" y="2756450"/>
            <a:ext cx="2624025" cy="53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4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4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4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4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4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4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4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400"/>
                                        <p:tgtEl>
                                          <p:spTgt spid="1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400"/>
                                        <p:tgtEl>
                                          <p:spTgt spid="1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Effect filter="fade" transition="in">
                                      <p:cBhvr>
                                        <p:cTn dur="400"/>
                                        <p:tgtEl>
                                          <p:spTgt spid="1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0" st="10"/>
                                            </p:txEl>
                                          </p:spTgt>
                                        </p:tgtEl>
                                        <p:attrNameLst>
                                          <p:attrName>style.visibility</p:attrName>
                                        </p:attrNameLst>
                                      </p:cBhvr>
                                      <p:to>
                                        <p:strVal val="visible"/>
                                      </p:to>
                                    </p:set>
                                    <p:animEffect filter="fade" transition="in">
                                      <p:cBhvr>
                                        <p:cTn dur="400"/>
                                        <p:tgtEl>
                                          <p:spTgt spid="11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US"/>
              <a:t>RL vs. heuristics and other ML </a:t>
            </a:r>
            <a:endParaRPr/>
          </a:p>
        </p:txBody>
      </p:sp>
      <p:sp>
        <p:nvSpPr>
          <p:cNvPr id="131" name="Google Shape;131;p5"/>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360"/>
              </a:spcBef>
              <a:spcAft>
                <a:spcPts val="0"/>
              </a:spcAft>
              <a:buSzPts val="1800"/>
              <a:buChar char="•"/>
            </a:pPr>
            <a:r>
              <a:rPr lang="en-US"/>
              <a:t>Heuristics-based algorithms </a:t>
            </a:r>
            <a:r>
              <a:rPr lang="en-US"/>
              <a:t>✘ </a:t>
            </a:r>
            <a:r>
              <a:rPr lang="en-US"/>
              <a:t>→ ML</a:t>
            </a:r>
            <a:endParaRPr/>
          </a:p>
        </p:txBody>
      </p:sp>
      <p:sp>
        <p:nvSpPr>
          <p:cNvPr id="132" name="Google Shape;132;p5"/>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t>‹#›</a:t>
            </a:fld>
            <a:r>
              <a:rPr lang="en-US"/>
              <a:t>/10</a:t>
            </a:r>
            <a:endParaRPr/>
          </a:p>
        </p:txBody>
      </p:sp>
      <p:pic>
        <p:nvPicPr>
          <p:cNvPr id="133" name="Google Shape;133;p5"/>
          <p:cNvPicPr preferRelativeResize="0"/>
          <p:nvPr/>
        </p:nvPicPr>
        <p:blipFill>
          <a:blip r:embed="rId3">
            <a:alphaModFix/>
          </a:blip>
          <a:stretch>
            <a:fillRect/>
          </a:stretch>
        </p:blipFill>
        <p:spPr>
          <a:xfrm>
            <a:off x="7049196" y="372021"/>
            <a:ext cx="1637600" cy="1532350"/>
          </a:xfrm>
          <a:prstGeom prst="rect">
            <a:avLst/>
          </a:prstGeom>
          <a:noFill/>
          <a:ln>
            <a:noFill/>
          </a:ln>
        </p:spPr>
      </p:pic>
      <p:pic>
        <p:nvPicPr>
          <p:cNvPr id="134" name="Google Shape;134;p5"/>
          <p:cNvPicPr preferRelativeResize="0"/>
          <p:nvPr/>
        </p:nvPicPr>
        <p:blipFill>
          <a:blip r:embed="rId4">
            <a:alphaModFix/>
          </a:blip>
          <a:stretch>
            <a:fillRect/>
          </a:stretch>
        </p:blipFill>
        <p:spPr>
          <a:xfrm>
            <a:off x="7234797" y="2494175"/>
            <a:ext cx="1266425" cy="1633225"/>
          </a:xfrm>
          <a:prstGeom prst="rect">
            <a:avLst/>
          </a:prstGeom>
          <a:noFill/>
          <a:ln>
            <a:noFill/>
          </a:ln>
        </p:spPr>
      </p:pic>
      <p:pic>
        <p:nvPicPr>
          <p:cNvPr id="135" name="Google Shape;135;p5"/>
          <p:cNvPicPr preferRelativeResize="0"/>
          <p:nvPr/>
        </p:nvPicPr>
        <p:blipFill>
          <a:blip r:embed="rId5">
            <a:alphaModFix/>
          </a:blip>
          <a:stretch>
            <a:fillRect/>
          </a:stretch>
        </p:blipFill>
        <p:spPr>
          <a:xfrm>
            <a:off x="7273338" y="4556399"/>
            <a:ext cx="1189323" cy="1633225"/>
          </a:xfrm>
          <a:prstGeom prst="rect">
            <a:avLst/>
          </a:prstGeom>
          <a:noFill/>
          <a:ln>
            <a:noFill/>
          </a:ln>
        </p:spPr>
      </p:pic>
      <p:sp>
        <p:nvSpPr>
          <p:cNvPr id="136" name="Google Shape;136;p5"/>
          <p:cNvSpPr txBox="1"/>
          <p:nvPr/>
        </p:nvSpPr>
        <p:spPr>
          <a:xfrm>
            <a:off x="6616537" y="1904375"/>
            <a:ext cx="25029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666666"/>
                </a:solidFill>
                <a:latin typeface="Helvetica Neue"/>
                <a:ea typeface="Helvetica Neue"/>
                <a:cs typeface="Helvetica Neue"/>
                <a:sym typeface="Helvetica Neue"/>
              </a:rPr>
              <a:t>Supervised learning</a:t>
            </a:r>
            <a:endParaRPr b="1">
              <a:solidFill>
                <a:srgbClr val="666666"/>
              </a:solidFill>
              <a:latin typeface="Helvetica Neue"/>
              <a:ea typeface="Helvetica Neue"/>
              <a:cs typeface="Helvetica Neue"/>
              <a:sym typeface="Helvetica Neue"/>
            </a:endParaRPr>
          </a:p>
        </p:txBody>
      </p:sp>
      <p:sp>
        <p:nvSpPr>
          <p:cNvPr id="137" name="Google Shape;137;p5"/>
          <p:cNvSpPr txBox="1"/>
          <p:nvPr/>
        </p:nvSpPr>
        <p:spPr>
          <a:xfrm>
            <a:off x="6616562" y="4127413"/>
            <a:ext cx="25029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666666"/>
                </a:solidFill>
                <a:latin typeface="Helvetica Neue"/>
                <a:ea typeface="Helvetica Neue"/>
                <a:cs typeface="Helvetica Neue"/>
                <a:sym typeface="Helvetica Neue"/>
              </a:rPr>
              <a:t>Unsupervised </a:t>
            </a:r>
            <a:r>
              <a:rPr b="1" lang="en-US">
                <a:solidFill>
                  <a:srgbClr val="666666"/>
                </a:solidFill>
                <a:latin typeface="Helvetica Neue"/>
                <a:ea typeface="Helvetica Neue"/>
                <a:cs typeface="Helvetica Neue"/>
                <a:sym typeface="Helvetica Neue"/>
              </a:rPr>
              <a:t>learning</a:t>
            </a:r>
            <a:endParaRPr b="1">
              <a:solidFill>
                <a:srgbClr val="666666"/>
              </a:solidFill>
              <a:latin typeface="Helvetica Neue"/>
              <a:ea typeface="Helvetica Neue"/>
              <a:cs typeface="Helvetica Neue"/>
              <a:sym typeface="Helvetica Neue"/>
            </a:endParaRPr>
          </a:p>
        </p:txBody>
      </p:sp>
      <p:sp>
        <p:nvSpPr>
          <p:cNvPr id="138" name="Google Shape;138;p5"/>
          <p:cNvSpPr txBox="1"/>
          <p:nvPr/>
        </p:nvSpPr>
        <p:spPr>
          <a:xfrm>
            <a:off x="6616575" y="6002000"/>
            <a:ext cx="25029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666666"/>
                </a:solidFill>
                <a:latin typeface="Helvetica Neue"/>
                <a:ea typeface="Helvetica Neue"/>
                <a:cs typeface="Helvetica Neue"/>
                <a:sym typeface="Helvetica Neue"/>
              </a:rPr>
              <a:t>Reinforcement </a:t>
            </a:r>
            <a:r>
              <a:rPr b="1" lang="en-US">
                <a:solidFill>
                  <a:srgbClr val="666666"/>
                </a:solidFill>
                <a:latin typeface="Helvetica Neue"/>
                <a:ea typeface="Helvetica Neue"/>
                <a:cs typeface="Helvetica Neue"/>
                <a:sym typeface="Helvetica Neue"/>
              </a:rPr>
              <a:t>learning</a:t>
            </a:r>
            <a:endParaRPr b="1">
              <a:solidFill>
                <a:srgbClr val="666666"/>
              </a:solidFill>
              <a:latin typeface="Helvetica Neue"/>
              <a:ea typeface="Helvetica Neue"/>
              <a:cs typeface="Helvetica Neue"/>
              <a:sym typeface="Helvetica Neue"/>
            </a:endParaRPr>
          </a:p>
        </p:txBody>
      </p:sp>
      <p:sp>
        <p:nvSpPr>
          <p:cNvPr id="139" name="Google Shape;139;p5"/>
          <p:cNvSpPr txBox="1"/>
          <p:nvPr>
            <p:ph idx="1" type="body"/>
          </p:nvPr>
        </p:nvSpPr>
        <p:spPr>
          <a:xfrm>
            <a:off x="457200" y="1822800"/>
            <a:ext cx="5358600" cy="848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360"/>
              </a:spcBef>
              <a:spcAft>
                <a:spcPts val="0"/>
              </a:spcAft>
              <a:buSzPts val="1800"/>
              <a:buChar char="•"/>
            </a:pPr>
            <a:r>
              <a:rPr lang="en-US"/>
              <a:t>Why not SL/UL? Unfeasible to:</a:t>
            </a:r>
            <a:endParaRPr/>
          </a:p>
          <a:p>
            <a:pPr indent="-342900" lvl="1" marL="914400" rtl="0" algn="l">
              <a:lnSpc>
                <a:spcPct val="115000"/>
              </a:lnSpc>
              <a:spcBef>
                <a:spcPts val="360"/>
              </a:spcBef>
              <a:spcAft>
                <a:spcPts val="0"/>
              </a:spcAft>
              <a:buSzPts val="1800"/>
              <a:buChar char="–"/>
            </a:pPr>
            <a:r>
              <a:rPr lang="en-US"/>
              <a:t>Generate dataset</a:t>
            </a:r>
            <a:endParaRPr/>
          </a:p>
        </p:txBody>
      </p:sp>
      <p:sp>
        <p:nvSpPr>
          <p:cNvPr id="140" name="Google Shape;140;p5"/>
          <p:cNvSpPr txBox="1"/>
          <p:nvPr>
            <p:ph idx="1" type="body"/>
          </p:nvPr>
        </p:nvSpPr>
        <p:spPr>
          <a:xfrm>
            <a:off x="457200" y="2671500"/>
            <a:ext cx="5163600" cy="438300"/>
          </a:xfrm>
          <a:prstGeom prst="rect">
            <a:avLst/>
          </a:prstGeom>
          <a:noFill/>
          <a:ln>
            <a:noFill/>
          </a:ln>
        </p:spPr>
        <p:txBody>
          <a:bodyPr anchorCtr="0" anchor="t" bIns="45700" lIns="91425" spcFirstLastPara="1" rIns="91425" wrap="square" tIns="45700">
            <a:noAutofit/>
          </a:bodyPr>
          <a:lstStyle/>
          <a:p>
            <a:pPr indent="-342900" lvl="1" marL="914400" rtl="0" algn="l">
              <a:lnSpc>
                <a:spcPct val="115000"/>
              </a:lnSpc>
              <a:spcBef>
                <a:spcPts val="360"/>
              </a:spcBef>
              <a:spcAft>
                <a:spcPts val="0"/>
              </a:spcAft>
              <a:buSzPts val="1800"/>
              <a:buChar char="–"/>
            </a:pPr>
            <a:r>
              <a:rPr lang="en-US"/>
              <a:t>Train in </a:t>
            </a:r>
            <a:r>
              <a:rPr b="1" lang="en-US"/>
              <a:t>acceptable </a:t>
            </a:r>
            <a:r>
              <a:rPr lang="en-US"/>
              <a:t>time</a:t>
            </a:r>
            <a:endParaRPr/>
          </a:p>
        </p:txBody>
      </p:sp>
      <p:sp>
        <p:nvSpPr>
          <p:cNvPr id="141" name="Google Shape;141;p5"/>
          <p:cNvSpPr/>
          <p:nvPr/>
        </p:nvSpPr>
        <p:spPr>
          <a:xfrm>
            <a:off x="7598325" y="371975"/>
            <a:ext cx="1266300" cy="14379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7656750" y="2855786"/>
            <a:ext cx="672300" cy="738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5"/>
          <p:cNvCxnSpPr>
            <a:endCxn id="141" idx="3"/>
          </p:cNvCxnSpPr>
          <p:nvPr/>
        </p:nvCxnSpPr>
        <p:spPr>
          <a:xfrm flipH="1" rot="10800000">
            <a:off x="3545970" y="1599299"/>
            <a:ext cx="4237800" cy="884700"/>
          </a:xfrm>
          <a:prstGeom prst="straightConnector1">
            <a:avLst/>
          </a:prstGeom>
          <a:noFill/>
          <a:ln cap="flat" cmpd="sng" w="28575">
            <a:solidFill>
              <a:srgbClr val="980000"/>
            </a:solidFill>
            <a:prstDash val="solid"/>
            <a:round/>
            <a:headEnd len="med" w="med" type="none"/>
            <a:tailEnd len="med" w="med" type="triangle"/>
          </a:ln>
        </p:spPr>
      </p:cxnSp>
      <p:cxnSp>
        <p:nvCxnSpPr>
          <p:cNvPr id="144" name="Google Shape;144;p5"/>
          <p:cNvCxnSpPr>
            <a:endCxn id="142" idx="2"/>
          </p:cNvCxnSpPr>
          <p:nvPr/>
        </p:nvCxnSpPr>
        <p:spPr>
          <a:xfrm>
            <a:off x="3555450" y="2493686"/>
            <a:ext cx="4101300" cy="731100"/>
          </a:xfrm>
          <a:prstGeom prst="straightConnector1">
            <a:avLst/>
          </a:prstGeom>
          <a:noFill/>
          <a:ln cap="flat" cmpd="sng" w="28575">
            <a:solidFill>
              <a:srgbClr val="980000"/>
            </a:solidFill>
            <a:prstDash val="solid"/>
            <a:round/>
            <a:headEnd len="med" w="med" type="none"/>
            <a:tailEnd len="med" w="med" type="triangle"/>
          </a:ln>
        </p:spPr>
      </p:cxnSp>
      <p:sp>
        <p:nvSpPr>
          <p:cNvPr id="145" name="Google Shape;145;p5"/>
          <p:cNvSpPr/>
          <p:nvPr/>
        </p:nvSpPr>
        <p:spPr>
          <a:xfrm>
            <a:off x="7125975" y="4645561"/>
            <a:ext cx="1484100" cy="14379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txBox="1"/>
          <p:nvPr>
            <p:ph idx="1" type="body"/>
          </p:nvPr>
        </p:nvSpPr>
        <p:spPr>
          <a:xfrm>
            <a:off x="457200" y="3234375"/>
            <a:ext cx="5943000" cy="45261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360"/>
              </a:spcBef>
              <a:spcAft>
                <a:spcPts val="0"/>
              </a:spcAft>
              <a:buSzPts val="1800"/>
              <a:buChar char="•"/>
            </a:pPr>
            <a:r>
              <a:rPr lang="en-US"/>
              <a:t>Mapping to RL</a:t>
            </a:r>
            <a:endParaRPr/>
          </a:p>
          <a:p>
            <a:pPr indent="-342900" lvl="1" marL="914400" rtl="0" algn="l">
              <a:lnSpc>
                <a:spcPct val="115000"/>
              </a:lnSpc>
              <a:spcBef>
                <a:spcPts val="360"/>
              </a:spcBef>
              <a:spcAft>
                <a:spcPts val="0"/>
              </a:spcAft>
              <a:buSzPts val="1800"/>
              <a:buChar char="–"/>
            </a:pPr>
            <a:r>
              <a:rPr lang="en-US"/>
              <a:t>Learn by trial-and-error</a:t>
            </a:r>
            <a:endParaRPr/>
          </a:p>
          <a:p>
            <a:pPr indent="-342900" lvl="1" marL="914400" rtl="0" algn="l">
              <a:lnSpc>
                <a:spcPct val="115000"/>
              </a:lnSpc>
              <a:spcBef>
                <a:spcPts val="360"/>
              </a:spcBef>
              <a:spcAft>
                <a:spcPts val="0"/>
              </a:spcAft>
              <a:buSzPts val="1800"/>
              <a:buChar char="–"/>
            </a:pPr>
            <a:r>
              <a:rPr lang="en-US"/>
              <a:t>Interact with environment</a:t>
            </a:r>
            <a:endParaRPr/>
          </a:p>
          <a:p>
            <a:pPr indent="-342900" lvl="1" marL="914400" rtl="0" algn="l">
              <a:lnSpc>
                <a:spcPct val="115000"/>
              </a:lnSpc>
              <a:spcBef>
                <a:spcPts val="360"/>
              </a:spcBef>
              <a:spcAft>
                <a:spcPts val="0"/>
              </a:spcAft>
              <a:buSzPts val="1800"/>
              <a:buChar char="–"/>
            </a:pPr>
            <a:r>
              <a:rPr lang="en-US"/>
              <a:t>Agent design</a:t>
            </a:r>
            <a:endParaRPr/>
          </a:p>
          <a:p>
            <a:pPr indent="-342900" lvl="2" marL="1371600" rtl="0" algn="l">
              <a:lnSpc>
                <a:spcPct val="115000"/>
              </a:lnSpc>
              <a:spcBef>
                <a:spcPts val="360"/>
              </a:spcBef>
              <a:spcAft>
                <a:spcPts val="0"/>
              </a:spcAft>
              <a:buSzPts val="1800"/>
              <a:buChar char="•"/>
            </a:pPr>
            <a:r>
              <a:rPr lang="en-US"/>
              <a:t>Reward: throughput satisfaction</a:t>
            </a:r>
            <a:endParaRPr/>
          </a:p>
          <a:p>
            <a:pPr indent="-342900" lvl="2" marL="1371600" rtl="0" algn="l">
              <a:lnSpc>
                <a:spcPct val="115000"/>
              </a:lnSpc>
              <a:spcBef>
                <a:spcPts val="360"/>
              </a:spcBef>
              <a:spcAft>
                <a:spcPts val="0"/>
              </a:spcAft>
              <a:buSzPts val="1800"/>
              <a:buChar char="•"/>
            </a:pPr>
            <a:r>
              <a:rPr lang="en-US"/>
              <a:t>Goal: maximize reward in finite horizon</a:t>
            </a:r>
            <a:endParaRPr/>
          </a:p>
          <a:p>
            <a:pPr indent="-342900" lvl="2" marL="1371600" rtl="0" algn="l">
              <a:lnSpc>
                <a:spcPct val="115000"/>
              </a:lnSpc>
              <a:spcBef>
                <a:spcPts val="360"/>
              </a:spcBef>
              <a:spcAft>
                <a:spcPts val="0"/>
              </a:spcAft>
              <a:buSzPts val="1800"/>
              <a:buChar char="•"/>
            </a:pPr>
            <a:r>
              <a:rPr lang="en-US"/>
              <a:t>And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4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6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8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8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8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8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800"/>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800"/>
                                        <p:tgtEl>
                                          <p:spTgt spid="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800"/>
                                        <p:tgtEl>
                                          <p:spTgt spid="1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800"/>
                                        <p:tgtEl>
                                          <p:spTgt spid="14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4000"/>
              <a:buNone/>
            </a:pPr>
            <a:r>
              <a:rPr lang="en-US"/>
              <a:t>MABs as the RL formulation of choice</a:t>
            </a:r>
            <a:endParaRPr/>
          </a:p>
        </p:txBody>
      </p:sp>
      <p:sp>
        <p:nvSpPr>
          <p:cNvPr id="153" name="Google Shape;153;p6"/>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r>
              <a:rPr lang="en-US"/>
              <a:t>/10</a:t>
            </a:r>
            <a:endParaRPr/>
          </a:p>
        </p:txBody>
      </p:sp>
      <p:sp>
        <p:nvSpPr>
          <p:cNvPr id="154" name="Google Shape;154;p6"/>
          <p:cNvSpPr txBox="1"/>
          <p:nvPr>
            <p:ph idx="1" type="body"/>
          </p:nvPr>
        </p:nvSpPr>
        <p:spPr>
          <a:xfrm>
            <a:off x="457200" y="3516675"/>
            <a:ext cx="7092600" cy="43995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360"/>
              </a:spcBef>
              <a:spcAft>
                <a:spcPts val="0"/>
              </a:spcAft>
              <a:buSzPts val="2100"/>
              <a:buChar char="•"/>
            </a:pPr>
            <a:r>
              <a:rPr b="0" lang="en-US" sz="2100"/>
              <a:t>Attributes: primary channel </a:t>
            </a:r>
            <a:r>
              <a:rPr i="1" lang="en-US" sz="2100"/>
              <a:t>p</a:t>
            </a:r>
            <a:r>
              <a:rPr b="0" lang="en-US" sz="2100"/>
              <a:t>, max. bandwidth </a:t>
            </a:r>
            <a:r>
              <a:rPr i="1" lang="en-US" sz="2100"/>
              <a:t>b</a:t>
            </a:r>
            <a:endParaRPr sz="2100"/>
          </a:p>
          <a:p>
            <a:pPr indent="-361950" lvl="0" marL="457200" rtl="0" algn="l">
              <a:lnSpc>
                <a:spcPct val="115000"/>
              </a:lnSpc>
              <a:spcBef>
                <a:spcPts val="360"/>
              </a:spcBef>
              <a:spcAft>
                <a:spcPts val="0"/>
              </a:spcAft>
              <a:buSzPts val="2100"/>
              <a:buChar char="•"/>
            </a:pPr>
            <a:r>
              <a:rPr b="0" lang="en-US" sz="2100"/>
              <a:t>Actions: </a:t>
            </a:r>
            <a:r>
              <a:rPr lang="en-US" sz="2100"/>
              <a:t>(</a:t>
            </a:r>
            <a:r>
              <a:rPr i="1" lang="en-US" sz="2100"/>
              <a:t>p</a:t>
            </a:r>
            <a:r>
              <a:rPr b="0" i="1" lang="en-US" sz="2100"/>
              <a:t>,</a:t>
            </a:r>
            <a:r>
              <a:rPr i="1" lang="en-US" sz="2100"/>
              <a:t> b</a:t>
            </a:r>
            <a:r>
              <a:rPr lang="en-US" sz="2100"/>
              <a:t>)</a:t>
            </a:r>
            <a:endParaRPr sz="2100"/>
          </a:p>
          <a:p>
            <a:pPr indent="-361950" lvl="0" marL="457200" rtl="0" algn="l">
              <a:lnSpc>
                <a:spcPct val="115000"/>
              </a:lnSpc>
              <a:spcBef>
                <a:spcPts val="360"/>
              </a:spcBef>
              <a:spcAft>
                <a:spcPts val="0"/>
              </a:spcAft>
              <a:buSzPts val="2100"/>
              <a:buChar char="•"/>
            </a:pPr>
            <a:r>
              <a:rPr b="0" lang="en-US" sz="2100"/>
              <a:t>States: </a:t>
            </a:r>
            <a:endParaRPr b="0" sz="2100"/>
          </a:p>
          <a:p>
            <a:pPr indent="-361950" lvl="1" marL="914400" rtl="0" algn="l">
              <a:lnSpc>
                <a:spcPct val="115000"/>
              </a:lnSpc>
              <a:spcBef>
                <a:spcPts val="360"/>
              </a:spcBef>
              <a:spcAft>
                <a:spcPts val="0"/>
              </a:spcAft>
              <a:buSzPts val="2100"/>
              <a:buChar char="–"/>
            </a:pPr>
            <a:r>
              <a:rPr b="0" lang="en-US" sz="2100"/>
              <a:t>MABs to </a:t>
            </a:r>
            <a:r>
              <a:rPr lang="en-US" sz="2100"/>
              <a:t>d</a:t>
            </a:r>
            <a:r>
              <a:rPr lang="en-US" sz="2100"/>
              <a:t>isregard </a:t>
            </a:r>
            <a:r>
              <a:rPr b="0" lang="en-US" sz="2100"/>
              <a:t>states: </a:t>
            </a:r>
            <a:r>
              <a:rPr i="1" lang="en-US" sz="2100"/>
              <a:t>S = </a:t>
            </a:r>
            <a:r>
              <a:rPr b="0" lang="en-US" sz="2100"/>
              <a:t>{</a:t>
            </a:r>
            <a:r>
              <a:rPr i="1" lang="en-US" sz="2100"/>
              <a:t>Ø</a:t>
            </a:r>
            <a:r>
              <a:rPr b="0" lang="en-US" sz="2100"/>
              <a:t>}</a:t>
            </a:r>
            <a:endParaRPr b="0" sz="2100"/>
          </a:p>
          <a:p>
            <a:pPr indent="-361950" lvl="1" marL="914400" rtl="0" algn="l">
              <a:lnSpc>
                <a:spcPct val="115000"/>
              </a:lnSpc>
              <a:spcBef>
                <a:spcPts val="360"/>
              </a:spcBef>
              <a:spcAft>
                <a:spcPts val="0"/>
              </a:spcAft>
              <a:buSzPts val="2100"/>
              <a:buChar char="–"/>
            </a:pPr>
            <a:r>
              <a:rPr b="0" lang="en-US" sz="2100"/>
              <a:t>Boost responsiveness</a:t>
            </a:r>
            <a:endParaRPr b="0" sz="2100"/>
          </a:p>
        </p:txBody>
      </p:sp>
      <p:pic>
        <p:nvPicPr>
          <p:cNvPr id="155" name="Google Shape;155;p6"/>
          <p:cNvPicPr preferRelativeResize="0"/>
          <p:nvPr/>
        </p:nvPicPr>
        <p:blipFill>
          <a:blip r:embed="rId3">
            <a:alphaModFix/>
          </a:blip>
          <a:stretch>
            <a:fillRect/>
          </a:stretch>
        </p:blipFill>
        <p:spPr>
          <a:xfrm>
            <a:off x="152400" y="1397186"/>
            <a:ext cx="8534401" cy="1836988"/>
          </a:xfrm>
          <a:prstGeom prst="rect">
            <a:avLst/>
          </a:prstGeom>
          <a:noFill/>
          <a:ln>
            <a:noFill/>
          </a:ln>
        </p:spPr>
      </p:pic>
      <p:pic>
        <p:nvPicPr>
          <p:cNvPr id="156" name="Google Shape;156;p6"/>
          <p:cNvPicPr preferRelativeResize="0"/>
          <p:nvPr/>
        </p:nvPicPr>
        <p:blipFill>
          <a:blip r:embed="rId4">
            <a:alphaModFix/>
          </a:blip>
          <a:stretch>
            <a:fillRect/>
          </a:stretch>
        </p:blipFill>
        <p:spPr>
          <a:xfrm>
            <a:off x="152375" y="1397175"/>
            <a:ext cx="8534451" cy="1837000"/>
          </a:xfrm>
          <a:prstGeom prst="rect">
            <a:avLst/>
          </a:prstGeom>
          <a:noFill/>
          <a:ln>
            <a:noFill/>
          </a:ln>
        </p:spPr>
      </p:pic>
      <p:pic>
        <p:nvPicPr>
          <p:cNvPr id="157" name="Google Shape;157;p6"/>
          <p:cNvPicPr preferRelativeResize="0"/>
          <p:nvPr/>
        </p:nvPicPr>
        <p:blipFill>
          <a:blip r:embed="rId5">
            <a:alphaModFix/>
          </a:blip>
          <a:stretch>
            <a:fillRect/>
          </a:stretch>
        </p:blipFill>
        <p:spPr>
          <a:xfrm>
            <a:off x="152363" y="1397175"/>
            <a:ext cx="8534463" cy="1837000"/>
          </a:xfrm>
          <a:prstGeom prst="rect">
            <a:avLst/>
          </a:prstGeom>
          <a:noFill/>
          <a:ln>
            <a:noFill/>
          </a:ln>
        </p:spPr>
      </p:pic>
      <p:sp>
        <p:nvSpPr>
          <p:cNvPr id="158" name="Google Shape;158;p6"/>
          <p:cNvSpPr/>
          <p:nvPr/>
        </p:nvSpPr>
        <p:spPr>
          <a:xfrm>
            <a:off x="118400" y="1460400"/>
            <a:ext cx="5397600" cy="18369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6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6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6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5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5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4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US"/>
              <a:t>A petit (and complex) use case</a:t>
            </a:r>
            <a:endParaRPr/>
          </a:p>
        </p:txBody>
      </p:sp>
      <p:sp>
        <p:nvSpPr>
          <p:cNvPr id="165" name="Google Shape;165;p7"/>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t>‹#›</a:t>
            </a:fld>
            <a:r>
              <a:rPr lang="en-US"/>
              <a:t>/10</a:t>
            </a:r>
            <a:endParaRPr/>
          </a:p>
        </p:txBody>
      </p:sp>
      <p:pic>
        <p:nvPicPr>
          <p:cNvPr id="166" name="Google Shape;166;p7"/>
          <p:cNvPicPr preferRelativeResize="0"/>
          <p:nvPr/>
        </p:nvPicPr>
        <p:blipFill>
          <a:blip r:embed="rId3">
            <a:alphaModFix/>
          </a:blip>
          <a:stretch>
            <a:fillRect/>
          </a:stretch>
        </p:blipFill>
        <p:spPr>
          <a:xfrm>
            <a:off x="673293" y="3097950"/>
            <a:ext cx="3489232" cy="3329600"/>
          </a:xfrm>
          <a:prstGeom prst="rect">
            <a:avLst/>
          </a:prstGeom>
          <a:noFill/>
          <a:ln>
            <a:noFill/>
          </a:ln>
        </p:spPr>
      </p:pic>
      <p:pic>
        <p:nvPicPr>
          <p:cNvPr id="167" name="Google Shape;167;p7"/>
          <p:cNvPicPr preferRelativeResize="0"/>
          <p:nvPr/>
        </p:nvPicPr>
        <p:blipFill>
          <a:blip r:embed="rId4">
            <a:alphaModFix/>
          </a:blip>
          <a:stretch>
            <a:fillRect/>
          </a:stretch>
        </p:blipFill>
        <p:spPr>
          <a:xfrm>
            <a:off x="4503800" y="3221463"/>
            <a:ext cx="4183000" cy="3082561"/>
          </a:xfrm>
          <a:prstGeom prst="rect">
            <a:avLst/>
          </a:prstGeom>
          <a:noFill/>
          <a:ln>
            <a:noFill/>
          </a:ln>
        </p:spPr>
      </p:pic>
      <p:sp>
        <p:nvSpPr>
          <p:cNvPr id="168" name="Google Shape;168;p7"/>
          <p:cNvSpPr txBox="1"/>
          <p:nvPr>
            <p:ph idx="1" type="body"/>
          </p:nvPr>
        </p:nvSpPr>
        <p:spPr>
          <a:xfrm>
            <a:off x="457200" y="1371600"/>
            <a:ext cx="8229600" cy="16677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Char char="•"/>
            </a:pPr>
            <a:r>
              <a:rPr lang="en-US" sz="2000"/>
              <a:t>x4 BSS’s </a:t>
            </a:r>
            <a:r>
              <a:rPr lang="en-US" sz="2000"/>
              <a:t>spatially distributed</a:t>
            </a:r>
            <a:endParaRPr sz="2000"/>
          </a:p>
          <a:p>
            <a:pPr indent="-355600" lvl="0" marL="457200" rtl="0" algn="l">
              <a:lnSpc>
                <a:spcPct val="115000"/>
              </a:lnSpc>
              <a:spcBef>
                <a:spcPts val="360"/>
              </a:spcBef>
              <a:spcAft>
                <a:spcPts val="0"/>
              </a:spcAft>
              <a:buSzPts val="2000"/>
              <a:buChar char="•"/>
            </a:pPr>
            <a:r>
              <a:rPr lang="en-US" sz="2000"/>
              <a:t>x4 channels and up to 80 MHz channel bonding</a:t>
            </a:r>
            <a:endParaRPr sz="2000"/>
          </a:p>
          <a:p>
            <a:pPr indent="-355600" lvl="0" marL="457200" rtl="0" algn="l">
              <a:lnSpc>
                <a:spcPct val="115000"/>
              </a:lnSpc>
              <a:spcBef>
                <a:spcPts val="360"/>
              </a:spcBef>
              <a:spcAft>
                <a:spcPts val="0"/>
              </a:spcAft>
              <a:buSzPts val="2000"/>
              <a:buChar char="•"/>
            </a:pPr>
            <a:r>
              <a:rPr lang="en-US" sz="2000"/>
              <a:t>High load 50 Mbps</a:t>
            </a:r>
            <a:endParaRPr sz="2000"/>
          </a:p>
          <a:p>
            <a:pPr indent="-355600" lvl="0" marL="457200" rtl="0" algn="l">
              <a:lnSpc>
                <a:spcPct val="115000"/>
              </a:lnSpc>
              <a:spcBef>
                <a:spcPts val="360"/>
              </a:spcBef>
              <a:spcAft>
                <a:spcPts val="0"/>
              </a:spcAft>
              <a:buSzPts val="2000"/>
              <a:buChar char="•"/>
            </a:pPr>
            <a:r>
              <a:rPr lang="en-US" sz="2000"/>
              <a:t>Stateless vs. contexts/states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500"/>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4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US"/>
              <a:t>Evaluation</a:t>
            </a:r>
            <a:endParaRPr/>
          </a:p>
        </p:txBody>
      </p:sp>
      <p:sp>
        <p:nvSpPr>
          <p:cNvPr id="175" name="Google Shape;175;p12"/>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t>‹#›</a:t>
            </a:fld>
            <a:r>
              <a:rPr lang="en-US"/>
              <a:t>/10</a:t>
            </a:r>
            <a:endParaRPr/>
          </a:p>
        </p:txBody>
      </p:sp>
      <p:grpSp>
        <p:nvGrpSpPr>
          <p:cNvPr id="176" name="Google Shape;176;p12"/>
          <p:cNvGrpSpPr/>
          <p:nvPr/>
        </p:nvGrpSpPr>
        <p:grpSpPr>
          <a:xfrm>
            <a:off x="685200" y="3090650"/>
            <a:ext cx="7773600" cy="3585175"/>
            <a:chOff x="685200" y="3090650"/>
            <a:chExt cx="7773600" cy="3585175"/>
          </a:xfrm>
        </p:grpSpPr>
        <p:sp>
          <p:nvSpPr>
            <p:cNvPr id="177" name="Google Shape;177;p12"/>
            <p:cNvSpPr txBox="1"/>
            <p:nvPr/>
          </p:nvSpPr>
          <p:spPr>
            <a:xfrm>
              <a:off x="685200" y="5760525"/>
              <a:ext cx="7773600" cy="915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lang="en-US">
                  <a:solidFill>
                    <a:srgbClr val="434343"/>
                  </a:solidFill>
                  <a:latin typeface="Helvetica Neue"/>
                  <a:ea typeface="Helvetica Neue"/>
                  <a:cs typeface="Helvetica Neue"/>
                  <a:sym typeface="Helvetica Neue"/>
                </a:rPr>
                <a:t>Run chart of the normalized cumulative gain for the worst BSS and WLAN’s mean, averaged over 100 simulations. The number within the brackets in the contextual and Q-learning terms refers to the context/state space size. whether</a:t>
              </a:r>
              <a:endParaRPr b="0" i="0" sz="1400" u="none" cap="none" strike="noStrike">
                <a:solidFill>
                  <a:srgbClr val="434343"/>
                </a:solidFill>
                <a:latin typeface="Helvetica Neue"/>
                <a:ea typeface="Helvetica Neue"/>
                <a:cs typeface="Helvetica Neue"/>
                <a:sym typeface="Helvetica Neue"/>
              </a:endParaRPr>
            </a:p>
          </p:txBody>
        </p:sp>
        <p:pic>
          <p:nvPicPr>
            <p:cNvPr id="178" name="Google Shape;178;p12"/>
            <p:cNvPicPr preferRelativeResize="0"/>
            <p:nvPr/>
          </p:nvPicPr>
          <p:blipFill>
            <a:blip r:embed="rId3">
              <a:alphaModFix/>
            </a:blip>
            <a:stretch>
              <a:fillRect/>
            </a:stretch>
          </p:blipFill>
          <p:spPr>
            <a:xfrm>
              <a:off x="3138238" y="3090650"/>
              <a:ext cx="4848726" cy="2669874"/>
            </a:xfrm>
            <a:prstGeom prst="rect">
              <a:avLst/>
            </a:prstGeom>
            <a:noFill/>
            <a:ln>
              <a:noFill/>
            </a:ln>
          </p:spPr>
        </p:pic>
      </p:grpSp>
      <p:sp>
        <p:nvSpPr>
          <p:cNvPr id="179" name="Google Shape;179;p12"/>
          <p:cNvSpPr txBox="1"/>
          <p:nvPr>
            <p:ph idx="1" type="body"/>
          </p:nvPr>
        </p:nvSpPr>
        <p:spPr>
          <a:xfrm>
            <a:off x="457200" y="1371600"/>
            <a:ext cx="8229600" cy="430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Char char="•"/>
            </a:pPr>
            <a:r>
              <a:rPr b="1" lang="en-US" sz="2000"/>
              <a:t>RQ</a:t>
            </a:r>
            <a:r>
              <a:rPr lang="en-US" sz="2000"/>
              <a:t>: compare MAB, contextual MAB, and Q-learning</a:t>
            </a:r>
            <a:endParaRPr b="1" sz="2000"/>
          </a:p>
        </p:txBody>
      </p:sp>
      <p:sp>
        <p:nvSpPr>
          <p:cNvPr id="180" name="Google Shape;180;p12"/>
          <p:cNvSpPr txBox="1"/>
          <p:nvPr>
            <p:ph idx="1" type="body"/>
          </p:nvPr>
        </p:nvSpPr>
        <p:spPr>
          <a:xfrm>
            <a:off x="457200" y="1802100"/>
            <a:ext cx="8229600" cy="12744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Char char="•"/>
            </a:pPr>
            <a:r>
              <a:rPr b="1" lang="en-US" sz="2000"/>
              <a:t>Findings</a:t>
            </a:r>
            <a:r>
              <a:rPr lang="en-US" sz="2000"/>
              <a:t>: </a:t>
            </a:r>
            <a:endParaRPr sz="2000"/>
          </a:p>
          <a:p>
            <a:pPr indent="-355600" lvl="1" marL="914400" rtl="0" algn="l">
              <a:lnSpc>
                <a:spcPct val="115000"/>
              </a:lnSpc>
              <a:spcBef>
                <a:spcPts val="360"/>
              </a:spcBef>
              <a:spcAft>
                <a:spcPts val="0"/>
              </a:spcAft>
              <a:buSzPts val="2000"/>
              <a:buChar char="–"/>
            </a:pPr>
            <a:r>
              <a:rPr lang="en-US"/>
              <a:t>MAB learns more and faster</a:t>
            </a:r>
            <a:endParaRPr/>
          </a:p>
          <a:p>
            <a:pPr indent="-355600" lvl="1" marL="914400" rtl="0" algn="l">
              <a:lnSpc>
                <a:spcPct val="115000"/>
              </a:lnSpc>
              <a:spcBef>
                <a:spcPts val="360"/>
              </a:spcBef>
              <a:spcAft>
                <a:spcPts val="0"/>
              </a:spcAft>
              <a:buSzPts val="2000"/>
              <a:buChar char="–"/>
            </a:pPr>
            <a:r>
              <a:rPr lang="en-US"/>
              <a:t>The less the context/states, the better</a:t>
            </a:r>
            <a:endParaRPr/>
          </a:p>
        </p:txBody>
      </p:sp>
      <p:sp>
        <p:nvSpPr>
          <p:cNvPr id="181" name="Google Shape;181;p12"/>
          <p:cNvSpPr txBox="1"/>
          <p:nvPr/>
        </p:nvSpPr>
        <p:spPr>
          <a:xfrm>
            <a:off x="811300" y="3332700"/>
            <a:ext cx="2129100" cy="213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600">
                <a:solidFill>
                  <a:schemeClr val="dk1"/>
                </a:solidFill>
                <a:latin typeface="Times New Roman"/>
                <a:ea typeface="Times New Roman"/>
                <a:cs typeface="Times New Roman"/>
                <a:sym typeface="Times New Roman"/>
              </a:rPr>
              <a:t>Algorithms params.</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ε-greedy: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ε</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 1.0</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ε</a:t>
            </a:r>
            <a:r>
              <a:rPr baseline="-25000" lang="en-US" sz="1600">
                <a:solidFill>
                  <a:schemeClr val="dk1"/>
                </a:solidFill>
                <a:latin typeface="Times New Roman"/>
                <a:ea typeface="Times New Roman"/>
                <a:cs typeface="Times New Roman"/>
                <a:sym typeface="Times New Roman"/>
              </a:rPr>
              <a:t>t</a:t>
            </a:r>
            <a:r>
              <a:rPr lang="en-US" sz="1600">
                <a:solidFill>
                  <a:schemeClr val="dk1"/>
                </a:solidFill>
                <a:latin typeface="Times New Roman"/>
                <a:ea typeface="Times New Roman"/>
                <a:cs typeface="Times New Roman"/>
                <a:sym typeface="Times New Roman"/>
              </a:rPr>
              <a:t> = ε</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 sqrt(t)</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Q-learning:</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α = 0.8</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γ = 0.0</a:t>
            </a:r>
            <a:endParaRPr sz="16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6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US"/>
              <a:t>Conclusions and future work</a:t>
            </a:r>
            <a:endParaRPr/>
          </a:p>
        </p:txBody>
      </p:sp>
      <p:sp>
        <p:nvSpPr>
          <p:cNvPr id="188" name="Google Shape;188;p13"/>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a:t>Decentralized spectrum allocation in DCB WLANs</a:t>
            </a:r>
            <a:endParaRPr/>
          </a:p>
          <a:p>
            <a:pPr indent="-342900" lvl="0" marL="457200" rtl="0" algn="l">
              <a:lnSpc>
                <a:spcPct val="150000"/>
              </a:lnSpc>
              <a:spcBef>
                <a:spcPts val="360"/>
              </a:spcBef>
              <a:spcAft>
                <a:spcPts val="0"/>
              </a:spcAft>
              <a:buSzPts val="1800"/>
              <a:buChar char="•"/>
            </a:pPr>
            <a:r>
              <a:rPr lang="en-US"/>
              <a:t>Postulate MABs as an efficient ready-to use solution</a:t>
            </a:r>
            <a:endParaRPr/>
          </a:p>
          <a:p>
            <a:pPr indent="-342900" lvl="0" marL="457200" rtl="0" algn="l">
              <a:lnSpc>
                <a:spcPct val="150000"/>
              </a:lnSpc>
              <a:spcBef>
                <a:spcPts val="360"/>
              </a:spcBef>
              <a:spcAft>
                <a:spcPts val="0"/>
              </a:spcAft>
              <a:buSzPts val="1800"/>
              <a:buChar char="•"/>
            </a:pPr>
            <a:r>
              <a:rPr lang="en-US"/>
              <a:t>Argue why complex RL do not suit the problem</a:t>
            </a:r>
            <a:endParaRPr/>
          </a:p>
          <a:p>
            <a:pPr indent="-342900" lvl="0" marL="457200" rtl="0" algn="l">
              <a:lnSpc>
                <a:spcPct val="150000"/>
              </a:lnSpc>
              <a:spcBef>
                <a:spcPts val="360"/>
              </a:spcBef>
              <a:spcAft>
                <a:spcPts val="0"/>
              </a:spcAft>
              <a:buSzPts val="1800"/>
              <a:buChar char="•"/>
            </a:pPr>
            <a:r>
              <a:rPr lang="en-US"/>
              <a:t>Use case: MAB learn more and faster</a:t>
            </a:r>
            <a:br>
              <a:rPr lang="en-US"/>
            </a:br>
            <a:endParaRPr/>
          </a:p>
          <a:p>
            <a:pPr indent="-342900" lvl="0" marL="457200" rtl="0" algn="l">
              <a:lnSpc>
                <a:spcPct val="150000"/>
              </a:lnSpc>
              <a:spcBef>
                <a:spcPts val="0"/>
              </a:spcBef>
              <a:spcAft>
                <a:spcPts val="0"/>
              </a:spcAft>
              <a:buSzPts val="1800"/>
              <a:buChar char="•"/>
            </a:pPr>
            <a:r>
              <a:rPr b="1" lang="en-US"/>
              <a:t>Future work</a:t>
            </a:r>
            <a:r>
              <a:rPr lang="en-US"/>
              <a:t>:</a:t>
            </a:r>
            <a:r>
              <a:rPr b="1" lang="en-US"/>
              <a:t> </a:t>
            </a:r>
            <a:endParaRPr b="1"/>
          </a:p>
          <a:p>
            <a:pPr indent="-342900" lvl="1" marL="914400" rtl="0" algn="l">
              <a:lnSpc>
                <a:spcPct val="150000"/>
              </a:lnSpc>
              <a:spcBef>
                <a:spcPts val="0"/>
              </a:spcBef>
              <a:spcAft>
                <a:spcPts val="0"/>
              </a:spcAft>
              <a:buSzPts val="1800"/>
              <a:buChar char="–"/>
            </a:pPr>
            <a:r>
              <a:rPr lang="en-US"/>
              <a:t>Viability of using complex RL for generating datasets </a:t>
            </a:r>
            <a:r>
              <a:rPr i="1" lang="en-US"/>
              <a:t>on the go</a:t>
            </a:r>
            <a:endParaRPr i="1"/>
          </a:p>
        </p:txBody>
      </p:sp>
      <p:sp>
        <p:nvSpPr>
          <p:cNvPr id="189" name="Google Shape;189;p13"/>
          <p:cNvSpPr txBox="1"/>
          <p:nvPr>
            <p:ph idx="12" type="sldNum"/>
          </p:nvPr>
        </p:nvSpPr>
        <p:spPr>
          <a:xfrm>
            <a:off x="8275800" y="6601625"/>
            <a:ext cx="868200" cy="256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t>‹#›</a:t>
            </a:fld>
            <a:r>
              <a:rPr lang="en-US"/>
              <a:t>/10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5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5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500"/>
                                        <p:tgtEl>
                                          <p:spTgt spid="18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US"/>
              <a:t>Any questions?</a:t>
            </a:r>
            <a:endParaRPr/>
          </a:p>
        </p:txBody>
      </p:sp>
      <p:sp>
        <p:nvSpPr>
          <p:cNvPr id="196" name="Google Shape;196;p14"/>
          <p:cNvSpPr txBox="1"/>
          <p:nvPr>
            <p:ph idx="4294967295" type="subTitle"/>
          </p:nvPr>
        </p:nvSpPr>
        <p:spPr>
          <a:xfrm>
            <a:off x="685800" y="4283100"/>
            <a:ext cx="7772400" cy="185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80"/>
              </a:spcBef>
              <a:spcAft>
                <a:spcPts val="0"/>
              </a:spcAft>
              <a:buClr>
                <a:srgbClr val="434343"/>
              </a:buClr>
              <a:buSzPts val="2200"/>
              <a:buFont typeface="Helvetica Neue"/>
              <a:buNone/>
            </a:pPr>
            <a:r>
              <a:rPr b="1" i="0" lang="en-US" sz="2000" u="none" cap="none" strike="noStrike">
                <a:solidFill>
                  <a:srgbClr val="000000"/>
                </a:solidFill>
                <a:latin typeface="Corbel"/>
                <a:ea typeface="Corbel"/>
                <a:cs typeface="Corbel"/>
                <a:sym typeface="Corbel"/>
              </a:rPr>
              <a:t>Sergio Barrachina-Muñoz</a:t>
            </a:r>
            <a:endParaRPr b="1" i="0" sz="2000" u="none" cap="none" strike="noStrike">
              <a:solidFill>
                <a:srgbClr val="000000"/>
              </a:solidFill>
              <a:latin typeface="Corbel"/>
              <a:ea typeface="Corbel"/>
              <a:cs typeface="Corbel"/>
              <a:sym typeface="Corbel"/>
            </a:endParaRPr>
          </a:p>
          <a:p>
            <a:pPr indent="0" lvl="0" marL="0" marR="0" rtl="0" algn="ctr">
              <a:lnSpc>
                <a:spcPct val="100000"/>
              </a:lnSpc>
              <a:spcBef>
                <a:spcPts val="480"/>
              </a:spcBef>
              <a:spcAft>
                <a:spcPts val="0"/>
              </a:spcAft>
              <a:buClr>
                <a:srgbClr val="434343"/>
              </a:buClr>
              <a:buSzPts val="2200"/>
              <a:buFont typeface="Helvetica Neue"/>
              <a:buNone/>
            </a:pPr>
            <a:r>
              <a:rPr b="1" i="0" lang="en-US" sz="1600" u="none" cap="none" strike="noStrike">
                <a:solidFill>
                  <a:srgbClr val="0000FF"/>
                </a:solidFill>
                <a:latin typeface="Courier New"/>
                <a:ea typeface="Courier New"/>
                <a:cs typeface="Courier New"/>
                <a:sym typeface="Courier New"/>
              </a:rPr>
              <a:t>s</a:t>
            </a:r>
            <a:r>
              <a:rPr b="1" lang="en-US" sz="1600">
                <a:solidFill>
                  <a:srgbClr val="0000FF"/>
                </a:solidFill>
                <a:latin typeface="Courier New"/>
                <a:ea typeface="Courier New"/>
                <a:cs typeface="Courier New"/>
                <a:sym typeface="Courier New"/>
              </a:rPr>
              <a:t>barrachina</a:t>
            </a:r>
            <a:r>
              <a:rPr b="1" i="0" lang="en-US" sz="1600" u="none" cap="none" strike="noStrike">
                <a:solidFill>
                  <a:srgbClr val="0000FF"/>
                </a:solidFill>
                <a:latin typeface="Courier New"/>
                <a:ea typeface="Courier New"/>
                <a:cs typeface="Courier New"/>
                <a:sym typeface="Courier New"/>
              </a:rPr>
              <a:t>@</a:t>
            </a:r>
            <a:r>
              <a:rPr b="1" lang="en-US" sz="1600">
                <a:solidFill>
                  <a:srgbClr val="0000FF"/>
                </a:solidFill>
                <a:latin typeface="Courier New"/>
                <a:ea typeface="Courier New"/>
                <a:cs typeface="Courier New"/>
                <a:sym typeface="Courier New"/>
              </a:rPr>
              <a:t>cttc</a:t>
            </a:r>
            <a:r>
              <a:rPr b="1" i="0" lang="en-US" sz="1600" u="none" cap="none" strike="noStrike">
                <a:solidFill>
                  <a:srgbClr val="0000FF"/>
                </a:solidFill>
                <a:latin typeface="Courier New"/>
                <a:ea typeface="Courier New"/>
                <a:cs typeface="Courier New"/>
                <a:sym typeface="Courier New"/>
              </a:rPr>
              <a:t>.</a:t>
            </a:r>
            <a:r>
              <a:rPr b="1" lang="en-US" sz="1600">
                <a:solidFill>
                  <a:srgbClr val="0000FF"/>
                </a:solidFill>
                <a:latin typeface="Courier New"/>
                <a:ea typeface="Courier New"/>
                <a:cs typeface="Courier New"/>
                <a:sym typeface="Courier New"/>
              </a:rPr>
              <a:t>cat</a:t>
            </a:r>
            <a:endParaRPr b="1" i="0" sz="1600" u="none" cap="none" strike="noStrike">
              <a:solidFill>
                <a:srgbClr val="0000FF"/>
              </a:solidFill>
              <a:latin typeface="Courier New"/>
              <a:ea typeface="Courier New"/>
              <a:cs typeface="Courier New"/>
              <a:sym typeface="Courier New"/>
            </a:endParaRPr>
          </a:p>
          <a:p>
            <a:pPr indent="0" lvl="0" marL="0" marR="0" rtl="0" algn="ctr">
              <a:lnSpc>
                <a:spcPct val="100000"/>
              </a:lnSpc>
              <a:spcBef>
                <a:spcPts val="480"/>
              </a:spcBef>
              <a:spcAft>
                <a:spcPts val="0"/>
              </a:spcAft>
              <a:buClr>
                <a:srgbClr val="434343"/>
              </a:buClr>
              <a:buSzPts val="2200"/>
              <a:buFont typeface="Helvetica Neue"/>
              <a:buNone/>
            </a:pPr>
            <a:r>
              <a:rPr lang="en-US" sz="1600"/>
              <a:t>Postdoctoral researcher</a:t>
            </a:r>
            <a:endParaRPr b="0" i="0" sz="1600" u="none" cap="none" strike="noStrike">
              <a:solidFill>
                <a:srgbClr val="434343"/>
              </a:solidFill>
              <a:latin typeface="Helvetica Neue"/>
              <a:ea typeface="Helvetica Neue"/>
              <a:cs typeface="Helvetica Neue"/>
              <a:sym typeface="Helvetica Neue"/>
            </a:endParaRPr>
          </a:p>
          <a:p>
            <a:pPr indent="0" lvl="0" marL="0" marR="0" rtl="0" algn="ctr">
              <a:lnSpc>
                <a:spcPct val="100000"/>
              </a:lnSpc>
              <a:spcBef>
                <a:spcPts val="480"/>
              </a:spcBef>
              <a:spcAft>
                <a:spcPts val="0"/>
              </a:spcAft>
              <a:buClr>
                <a:srgbClr val="434343"/>
              </a:buClr>
              <a:buSzPts val="2200"/>
              <a:buFont typeface="Helvetica Neue"/>
              <a:buNone/>
            </a:pPr>
            <a:r>
              <a:rPr lang="en-US" sz="1600"/>
              <a:t>SMARTECH department</a:t>
            </a:r>
            <a:endParaRPr b="0" i="0" sz="1600" u="none" cap="none" strike="noStrike">
              <a:solidFill>
                <a:srgbClr val="434343"/>
              </a:solidFill>
              <a:latin typeface="Helvetica Neue"/>
              <a:ea typeface="Helvetica Neue"/>
              <a:cs typeface="Helvetica Neue"/>
              <a:sym typeface="Helvetica Neue"/>
            </a:endParaRPr>
          </a:p>
          <a:p>
            <a:pPr indent="0" lvl="0" marL="0" marR="0" rtl="0" algn="ctr">
              <a:lnSpc>
                <a:spcPct val="100000"/>
              </a:lnSpc>
              <a:spcBef>
                <a:spcPts val="480"/>
              </a:spcBef>
              <a:spcAft>
                <a:spcPts val="0"/>
              </a:spcAft>
              <a:buClr>
                <a:srgbClr val="434343"/>
              </a:buClr>
              <a:buSzPts val="2200"/>
              <a:buFont typeface="Helvetica Neue"/>
              <a:buNone/>
            </a:pPr>
            <a:r>
              <a:rPr lang="en-US" sz="1600"/>
              <a:t>Centre Tecnològic Telecomunicacions Catalunya (CTTC)</a:t>
            </a:r>
            <a:r>
              <a:rPr b="0" i="0" lang="en-US" sz="1600" u="none" cap="none" strike="noStrike">
                <a:solidFill>
                  <a:srgbClr val="434343"/>
                </a:solidFill>
                <a:latin typeface="Helvetica Neue"/>
                <a:ea typeface="Helvetica Neue"/>
                <a:cs typeface="Helvetica Neue"/>
                <a:sym typeface="Helvetica Neue"/>
              </a:rPr>
              <a:t>, Barcelona</a:t>
            </a:r>
            <a:endParaRPr b="0" i="0" sz="2200" u="none" cap="none" strike="noStrike">
              <a:solidFill>
                <a:srgbClr val="434343"/>
              </a:solidFill>
              <a:latin typeface="Helvetica Neue"/>
              <a:ea typeface="Helvetica Neue"/>
              <a:cs typeface="Helvetica Neue"/>
              <a:sym typeface="Helvetica Neue"/>
            </a:endParaRPr>
          </a:p>
        </p:txBody>
      </p:sp>
      <p:pic>
        <p:nvPicPr>
          <p:cNvPr id="197" name="Google Shape;197;p14"/>
          <p:cNvPicPr preferRelativeResize="0"/>
          <p:nvPr/>
        </p:nvPicPr>
        <p:blipFill rotWithShape="1">
          <a:blip r:embed="rId3">
            <a:alphaModFix/>
          </a:blip>
          <a:srcRect b="0" l="0" r="0" t="0"/>
          <a:stretch/>
        </p:blipFill>
        <p:spPr>
          <a:xfrm>
            <a:off x="3953450" y="1753714"/>
            <a:ext cx="1237100" cy="2193324"/>
          </a:xfrm>
          <a:prstGeom prst="rect">
            <a:avLst/>
          </a:prstGeom>
          <a:noFill/>
          <a:ln>
            <a:noFill/>
          </a:ln>
        </p:spPr>
      </p:pic>
      <p:sp>
        <p:nvSpPr>
          <p:cNvPr id="198" name="Google Shape;198;p14"/>
          <p:cNvSpPr txBox="1"/>
          <p:nvPr/>
        </p:nvSpPr>
        <p:spPr>
          <a:xfrm>
            <a:off x="-75" y="6130850"/>
            <a:ext cx="9144000" cy="727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9" name="Google Shape;199;p14"/>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ergio_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