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EB0C8F-AF17-474B-8E0B-B006F7CD7562}" type="datetimeFigureOut">
              <a:rPr lang="pt-BR" smtClean="0"/>
              <a:t>08/04/2014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8CBE3C0-0BEC-4DAC-9395-1F4D31E297C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EB0C8F-AF17-474B-8E0B-B006F7CD7562}" type="datetimeFigureOut">
              <a:rPr lang="pt-BR" smtClean="0"/>
              <a:t>08/04/2014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CBE3C0-0BEC-4DAC-9395-1F4D31E297C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EB0C8F-AF17-474B-8E0B-B006F7CD7562}" type="datetimeFigureOut">
              <a:rPr lang="pt-BR" smtClean="0"/>
              <a:t>08/04/2014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CBE3C0-0BEC-4DAC-9395-1F4D31E297C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EB0C8F-AF17-474B-8E0B-B006F7CD7562}" type="datetimeFigureOut">
              <a:rPr lang="pt-BR" smtClean="0"/>
              <a:t>08/04/2014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CBE3C0-0BEC-4DAC-9395-1F4D31E297C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EB0C8F-AF17-474B-8E0B-B006F7CD7562}" type="datetimeFigureOut">
              <a:rPr lang="pt-BR" smtClean="0"/>
              <a:t>08/04/2014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CBE3C0-0BEC-4DAC-9395-1F4D31E297C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EB0C8F-AF17-474B-8E0B-B006F7CD7562}" type="datetimeFigureOut">
              <a:rPr lang="pt-BR" smtClean="0"/>
              <a:t>08/04/2014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CBE3C0-0BEC-4DAC-9395-1F4D31E297C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EB0C8F-AF17-474B-8E0B-B006F7CD7562}" type="datetimeFigureOut">
              <a:rPr lang="pt-BR" smtClean="0"/>
              <a:t>08/04/2014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CBE3C0-0BEC-4DAC-9395-1F4D31E297C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EB0C8F-AF17-474B-8E0B-B006F7CD7562}" type="datetimeFigureOut">
              <a:rPr lang="pt-BR" smtClean="0"/>
              <a:t>08/04/2014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CBE3C0-0BEC-4DAC-9395-1F4D31E297CA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EB0C8F-AF17-474B-8E0B-B006F7CD7562}" type="datetimeFigureOut">
              <a:rPr lang="pt-BR" smtClean="0"/>
              <a:t>08/04/2014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CBE3C0-0BEC-4DAC-9395-1F4D31E297C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3EB0C8F-AF17-474B-8E0B-B006F7CD7562}" type="datetimeFigureOut">
              <a:rPr lang="pt-BR" smtClean="0"/>
              <a:t>08/04/2014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CBE3C0-0BEC-4DAC-9395-1F4D31E297C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EB0C8F-AF17-474B-8E0B-B006F7CD7562}" type="datetimeFigureOut">
              <a:rPr lang="pt-BR" smtClean="0"/>
              <a:t>08/04/2014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8CBE3C0-0BEC-4DAC-9395-1F4D31E297CA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3EB0C8F-AF17-474B-8E0B-B006F7CD7562}" type="datetimeFigureOut">
              <a:rPr lang="pt-BR" smtClean="0"/>
              <a:t>08/04/2014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8CBE3C0-0BEC-4DAC-9395-1F4D31E297C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3704" y="1844824"/>
            <a:ext cx="7772400" cy="731167"/>
          </a:xfrm>
        </p:spPr>
        <p:txBody>
          <a:bodyPr>
            <a:normAutofit fontScale="90000"/>
          </a:bodyPr>
          <a:lstStyle/>
          <a:p>
            <a:r>
              <a:rPr lang="pt-BR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INTRA</a:t>
            </a:r>
            <a:r>
              <a:rPr lang="pt-BR" sz="4800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EMPREENDEDORISMO</a:t>
            </a:r>
            <a:endParaRPr lang="pt-BR" sz="4800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084168" y="2939460"/>
            <a:ext cx="22012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</a:rPr>
              <a:t>Enrique Bonifácio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</a:rPr>
              <a:t>Fábio Melo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</a:rPr>
              <a:t>Jorge Pimenta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</a:rPr>
              <a:t>Sérgio Macedo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 smtClean="0">
                <a:solidFill>
                  <a:schemeClr val="bg1">
                    <a:lumMod val="50000"/>
                  </a:schemeClr>
                </a:solidFill>
              </a:rPr>
              <a:t>Weslei</a:t>
            </a:r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</a:rPr>
              <a:t> Nunes</a:t>
            </a: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5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171807"/>
          </a:xfrm>
        </p:spPr>
        <p:txBody>
          <a:bodyPr>
            <a:normAutofit/>
          </a:bodyPr>
          <a:lstStyle/>
          <a:p>
            <a:r>
              <a:rPr lang="pt-BR" sz="2400" dirty="0" err="1" smtClean="0">
                <a:latin typeface="Adobe Gothic Std B" pitchFamily="34" charset="-128"/>
                <a:ea typeface="Adobe Gothic Std B" pitchFamily="34" charset="-128"/>
              </a:rPr>
              <a:t>Proatividade</a:t>
            </a:r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:</a:t>
            </a:r>
          </a:p>
          <a:p>
            <a:pPr marL="109728" indent="0" algn="just">
              <a:buNone/>
            </a:pPr>
            <a:r>
              <a:rPr lang="pt-BR" sz="1600" i="1" dirty="0"/>
              <a:t>reflete a aceitação de riscos, ousadia e agressividade no que tange à busca de oportunidades, à condução de experimentos, à competitividade. “As organizações com espírito proativo tentam liderar, e não seguir, os concorrentes nas principais áreas do negócio” (HISRICH e PETERS, 2004, p. 60</a:t>
            </a:r>
            <a:r>
              <a:rPr lang="pt-BR" sz="1600" i="1" dirty="0" smtClean="0"/>
              <a:t>).</a:t>
            </a:r>
          </a:p>
          <a:p>
            <a:pPr marL="109728" indent="0" algn="just">
              <a:buNone/>
            </a:pPr>
            <a:endParaRPr lang="pt-BR" sz="1600" i="1" dirty="0"/>
          </a:p>
          <a:p>
            <a:pPr marL="109728" indent="0" algn="just">
              <a:buNone/>
            </a:pPr>
            <a:r>
              <a:rPr lang="pt-BR" sz="1600" i="1" u="sng" dirty="0"/>
              <a:t>Proativo é definido como sendo um conjunto de comportamentos </a:t>
            </a:r>
            <a:r>
              <a:rPr lang="pt-BR" sz="1600" i="1" u="sng" dirty="0" err="1"/>
              <a:t>extrapapel</a:t>
            </a:r>
            <a:r>
              <a:rPr lang="pt-BR" sz="1600" i="1" u="sng" dirty="0"/>
              <a:t> em que o trabalhador busca espontaneamente por mudanças no seu ambiente de trabalho, solucionando e antecipando-se aos problemas, visando metas de longo prazo que beneficiam a organização.</a:t>
            </a:r>
            <a:endParaRPr lang="pt-BR" sz="1600" i="1" u="sng" dirty="0"/>
          </a:p>
          <a:p>
            <a:pPr marL="109728" indent="0">
              <a:buNone/>
            </a:pPr>
            <a:endParaRPr lang="pt-BR" sz="2800" dirty="0">
              <a:latin typeface="Adobe Gothic Std B" pitchFamily="34" charset="-128"/>
              <a:ea typeface="Adobe Gothic Std B" pitchFamily="34" charset="-128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420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248472"/>
          </a:xfrm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Para que uma empresa desenvolva o </a:t>
            </a:r>
            <a:r>
              <a:rPr lang="pt-BR" sz="2400" dirty="0" err="1" smtClean="0">
                <a:latin typeface="Adobe Gothic Std B" pitchFamily="34" charset="-128"/>
                <a:ea typeface="Adobe Gothic Std B" pitchFamily="34" charset="-128"/>
              </a:rPr>
              <a:t>intraempreendedorismo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, é necessário que a cultura organizacional facilite esse </a:t>
            </a:r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processo.</a:t>
            </a: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endParaRPr lang="pt-BR" sz="2400" dirty="0" smtClean="0">
              <a:latin typeface="Adobe Gothic Std B" pitchFamily="34" charset="-128"/>
              <a:ea typeface="Adobe Gothic Std B" pitchFamily="34" charset="-128"/>
            </a:endParaRP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A 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visão do ambiente </a:t>
            </a:r>
            <a:r>
              <a:rPr lang="pt-BR" sz="2400" dirty="0" err="1">
                <a:latin typeface="Adobe Gothic Std B" pitchFamily="34" charset="-128"/>
                <a:ea typeface="Adobe Gothic Std B" pitchFamily="34" charset="-128"/>
              </a:rPr>
              <a:t>intraempreendedor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 demonstra, segundo </a:t>
            </a:r>
            <a:r>
              <a:rPr lang="pt-BR" sz="2400" dirty="0" err="1">
                <a:latin typeface="Adobe Gothic Std B" pitchFamily="34" charset="-128"/>
                <a:ea typeface="Adobe Gothic Std B" pitchFamily="34" charset="-128"/>
              </a:rPr>
              <a:t>Hisrich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 e </a:t>
            </a:r>
            <a:r>
              <a:rPr lang="pt-BR" sz="2400" dirty="0" err="1">
                <a:latin typeface="Adobe Gothic Std B" pitchFamily="34" charset="-128"/>
                <a:ea typeface="Adobe Gothic Std B" pitchFamily="34" charset="-128"/>
              </a:rPr>
              <a:t>Peters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 (2004), as seguintes características: </a:t>
            </a: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endParaRPr lang="pt-BR" sz="2400" dirty="0"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12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60640"/>
          </a:xfrm>
        </p:spPr>
        <p:txBody>
          <a:bodyPr>
            <a:noAutofit/>
          </a:bodyPr>
          <a:lstStyle/>
          <a:p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A 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organização opera nas fronteiras da tecnologia.</a:t>
            </a:r>
          </a:p>
          <a:p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Novas </a:t>
            </a:r>
            <a:r>
              <a:rPr lang="pt-BR" sz="2400" dirty="0" err="1">
                <a:latin typeface="Adobe Gothic Std B" pitchFamily="34" charset="-128"/>
                <a:ea typeface="Adobe Gothic Std B" pitchFamily="34" charset="-128"/>
              </a:rPr>
              <a:t>idéias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 são encorajadas.</a:t>
            </a:r>
          </a:p>
          <a:p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A 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tentativa e erro são estimulados.</a:t>
            </a:r>
          </a:p>
          <a:p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Os </a:t>
            </a:r>
            <a:r>
              <a:rPr lang="pt-BR" sz="2400" u="sng" dirty="0">
                <a:latin typeface="Adobe Gothic Std B" pitchFamily="34" charset="-128"/>
                <a:ea typeface="Adobe Gothic Std B" pitchFamily="34" charset="-128"/>
              </a:rPr>
              <a:t>fracassos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 são permitidos.</a:t>
            </a:r>
          </a:p>
          <a:p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Não 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há parâmetros para a oportunidade.</a:t>
            </a:r>
          </a:p>
          <a:p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Os 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recursos estão disponíveis e acessíveis.</a:t>
            </a:r>
          </a:p>
          <a:p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Abordagem 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de equipe multidisciplinar.</a:t>
            </a:r>
          </a:p>
          <a:p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Longo 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horizonte de tempo.</a:t>
            </a:r>
          </a:p>
          <a:p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Programa 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voluntário.</a:t>
            </a:r>
          </a:p>
          <a:p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Sistema 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de compensações apropriado.</a:t>
            </a:r>
          </a:p>
          <a:p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Patrocinadores 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e defensores disponíveis.</a:t>
            </a:r>
          </a:p>
          <a:p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Apoio 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da alta administração (HISRICH e PETERS, 2004, p. 63).</a:t>
            </a:r>
          </a:p>
          <a:p>
            <a:pPr marL="109728" indent="0">
              <a:buNone/>
            </a:pPr>
            <a:endParaRPr lang="pt-BR" sz="2400" dirty="0"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189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3243815"/>
          </a:xfrm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O </a:t>
            </a:r>
            <a:r>
              <a:rPr lang="pt-BR" sz="2400" dirty="0" err="1" smtClean="0">
                <a:latin typeface="Adobe Gothic Std B" pitchFamily="34" charset="-128"/>
                <a:ea typeface="Adobe Gothic Std B" pitchFamily="34" charset="-128"/>
              </a:rPr>
              <a:t>intraempreendedor</a:t>
            </a:r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deve ser recompensado, sendo a recompensa baseada em metas estabelecidas, que podem estar relacionadas à participação em ações do novo empreendimento, para motivar e envolver as pessoas.</a:t>
            </a:r>
          </a:p>
        </p:txBody>
      </p:sp>
    </p:spTree>
    <p:extLst>
      <p:ext uri="{BB962C8B-B14F-4D97-AF65-F5344CB8AC3E}">
        <p14:creationId xmlns:p14="http://schemas.microsoft.com/office/powerpoint/2010/main" val="363292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Essa visão do empreendedorismo como um processo, ainda segundo Baron e </a:t>
            </a:r>
            <a:r>
              <a:rPr lang="pt-BR" sz="2400" dirty="0" err="1">
                <a:latin typeface="Adobe Gothic Std B" pitchFamily="34" charset="-128"/>
                <a:ea typeface="Adobe Gothic Std B" pitchFamily="34" charset="-128"/>
              </a:rPr>
              <a:t>Shane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 (2007), evidencia as “principais atividades que o empreendedor deve executar na medida em que prosseguem com seus esforços para transformar as </a:t>
            </a:r>
            <a:r>
              <a:rPr lang="pt-BR" sz="2400" dirty="0" err="1">
                <a:latin typeface="Adobe Gothic Std B" pitchFamily="34" charset="-128"/>
                <a:ea typeface="Adobe Gothic Std B" pitchFamily="34" charset="-128"/>
              </a:rPr>
              <a:t>idéias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 de novos produtos ou serviços em negócios de sucesso”.</a:t>
            </a:r>
          </a:p>
          <a:p>
            <a:pPr marL="109728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209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847253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pt-BR" sz="3100" dirty="0">
                <a:latin typeface="Adobe Gothic Std B" pitchFamily="34" charset="-128"/>
                <a:ea typeface="Adobe Gothic Std B" pitchFamily="34" charset="-128"/>
              </a:rPr>
              <a:t>Bibliografia:</a:t>
            </a:r>
          </a:p>
          <a:p>
            <a:pPr marL="109728" indent="0">
              <a:buNone/>
            </a:pPr>
            <a:r>
              <a:rPr lang="pt-BR" dirty="0"/>
              <a:t> </a:t>
            </a:r>
          </a:p>
          <a:p>
            <a:r>
              <a:rPr lang="pt-BR" dirty="0"/>
              <a:t>BARON, Robert A., SHANE, Scott A. </a:t>
            </a:r>
            <a:r>
              <a:rPr lang="pt-BR" b="1" dirty="0"/>
              <a:t>Empreendedorismo: </a:t>
            </a:r>
            <a:r>
              <a:rPr lang="pt-BR" dirty="0"/>
              <a:t>uma visão do processo. São Paulo: Thomson, 2007. 443 p.</a:t>
            </a:r>
          </a:p>
          <a:p>
            <a:endParaRPr lang="pt-BR" dirty="0"/>
          </a:p>
          <a:p>
            <a:r>
              <a:rPr lang="en-US" dirty="0"/>
              <a:t>HISRICH, Robert D.; PETERS Michael P.; SHEPHERD, Dean A. </a:t>
            </a:r>
            <a:r>
              <a:rPr lang="en-US" b="1" dirty="0" err="1"/>
              <a:t>Empreendedorismo</a:t>
            </a:r>
            <a:r>
              <a:rPr lang="en-US" dirty="0"/>
              <a:t>. </a:t>
            </a:r>
            <a:r>
              <a:rPr lang="pt-BR" dirty="0"/>
              <a:t>7. ed. Porto Alegre: </a:t>
            </a:r>
            <a:r>
              <a:rPr lang="pt-BR" dirty="0" err="1"/>
              <a:t>Bookman</a:t>
            </a:r>
            <a:r>
              <a:rPr lang="pt-BR" dirty="0"/>
              <a:t>, 2004.</a:t>
            </a:r>
          </a:p>
          <a:p>
            <a:pPr marL="109728" indent="0">
              <a:buNone/>
            </a:pPr>
            <a:r>
              <a:rPr lang="pt-BR" dirty="0"/>
              <a:t> </a:t>
            </a:r>
          </a:p>
          <a:p>
            <a:r>
              <a:rPr lang="pt-BR" dirty="0"/>
              <a:t>NOVO AURÉLIO SÉCULO XXI:  </a:t>
            </a:r>
            <a:r>
              <a:rPr lang="pt-BR" b="1" dirty="0"/>
              <a:t>o dicionário da língua portuguesa: </a:t>
            </a:r>
            <a:r>
              <a:rPr lang="pt-BR" dirty="0" err="1"/>
              <a:t>aurélio</a:t>
            </a:r>
            <a:r>
              <a:rPr lang="pt-BR" dirty="0"/>
              <a:t> </a:t>
            </a:r>
            <a:r>
              <a:rPr lang="pt-BR" dirty="0" err="1"/>
              <a:t>buarque</a:t>
            </a:r>
            <a:r>
              <a:rPr lang="pt-BR" dirty="0"/>
              <a:t> de </a:t>
            </a:r>
            <a:r>
              <a:rPr lang="pt-BR" dirty="0" err="1"/>
              <a:t>holanda</a:t>
            </a:r>
            <a:r>
              <a:rPr lang="pt-BR" dirty="0"/>
              <a:t>. Rio de Janeiro: Nova Fronteira, 1999. 2128 p. </a:t>
            </a:r>
          </a:p>
          <a:p>
            <a:endParaRPr lang="pt-BR" dirty="0"/>
          </a:p>
          <a:p>
            <a:r>
              <a:rPr lang="pt-BR" dirty="0"/>
              <a:t>SEIFFERT, Peter Quadros. </a:t>
            </a:r>
            <a:r>
              <a:rPr lang="pt-BR" b="1" dirty="0"/>
              <a:t>Empreendendo novos negócios em corporações: </a:t>
            </a:r>
            <a:r>
              <a:rPr lang="pt-BR" dirty="0"/>
              <a:t>Estratégias, processo e melhores práticas. São Paulo: Atlas, 2005.</a:t>
            </a:r>
          </a:p>
          <a:p>
            <a:pPr marL="109728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76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692696"/>
            <a:ext cx="8784976" cy="5256584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O empreendedor é aquele individuo que </a:t>
            </a:r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“empreende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, ativo, arrojado, </a:t>
            </a:r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cometedor”.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pt-BR" sz="2400" dirty="0" smtClean="0">
              <a:latin typeface="Adobe Gothic Std B" pitchFamily="34" charset="-128"/>
              <a:ea typeface="Adobe Gothic Std B" pitchFamily="34" charset="-128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Segundo 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Baron e </a:t>
            </a:r>
            <a:r>
              <a:rPr lang="pt-BR" sz="2400" dirty="0" err="1">
                <a:latin typeface="Adobe Gothic Std B" pitchFamily="34" charset="-128"/>
                <a:ea typeface="Adobe Gothic Std B" pitchFamily="34" charset="-128"/>
              </a:rPr>
              <a:t>Shane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 (2007), os empreendedores podem possuir tanto visão externa de novos negócios quanto interna</a:t>
            </a:r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pt-BR" sz="2400" dirty="0" smtClean="0">
              <a:latin typeface="Adobe Gothic Std B" pitchFamily="34" charset="-128"/>
              <a:ea typeface="Adobe Gothic Std B" pitchFamily="34" charset="-128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Os 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autores consideram que o empreendedor pode ser aquele que identifica oportunidades de novos produtos ou serviços e tomam decisões para transformar o planejamento em atividade comercial</a:t>
            </a:r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endParaRPr lang="pt-BR" sz="2400" dirty="0"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084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89654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Ainda segundo 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Baron e </a:t>
            </a:r>
            <a:r>
              <a:rPr lang="pt-BR" sz="2400" dirty="0" err="1">
                <a:latin typeface="Adobe Gothic Std B" pitchFamily="34" charset="-128"/>
                <a:ea typeface="Adobe Gothic Std B" pitchFamily="34" charset="-128"/>
              </a:rPr>
              <a:t>Shane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 (2007), “o empreendedorismo requer a criação ou o reconhecimento de uma aplicação comercial para uma coisa nova</a:t>
            </a:r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”.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t-BR" sz="2400" dirty="0" smtClean="0">
              <a:latin typeface="Adobe Gothic Std B" pitchFamily="34" charset="-128"/>
              <a:ea typeface="Adobe Gothic Std B" pitchFamily="34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Aqueles 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que possuem a visão interna são designados por Baron e </a:t>
            </a:r>
            <a:r>
              <a:rPr lang="pt-BR" sz="2400" dirty="0" err="1">
                <a:latin typeface="Adobe Gothic Std B" pitchFamily="34" charset="-128"/>
                <a:ea typeface="Adobe Gothic Std B" pitchFamily="34" charset="-128"/>
              </a:rPr>
              <a:t>Shane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 (2007, p. 8) como </a:t>
            </a:r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empreendedores 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internos</a:t>
            </a:r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”, 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ou “pessoas que criam algo novo, mas dentro de uma empresa existente, em vez de fundar um novo negócio”.</a:t>
            </a:r>
          </a:p>
        </p:txBody>
      </p:sp>
    </p:spTree>
    <p:extLst>
      <p:ext uri="{BB962C8B-B14F-4D97-AF65-F5344CB8AC3E}">
        <p14:creationId xmlns:p14="http://schemas.microsoft.com/office/powerpoint/2010/main" val="81768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3924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Outro conceito do empreendedorismo contempla o “empreendedorismo corporativo”. </a:t>
            </a:r>
            <a:endParaRPr lang="pt-BR" sz="2400" dirty="0" smtClean="0">
              <a:latin typeface="Adobe Gothic Std B" pitchFamily="34" charset="-128"/>
              <a:ea typeface="Adobe Gothic Std B" pitchFamily="34" charset="-128"/>
            </a:endParaRP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endParaRPr lang="pt-BR" sz="2400" dirty="0" smtClean="0">
              <a:latin typeface="Adobe Gothic Std B" pitchFamily="34" charset="-128"/>
              <a:ea typeface="Adobe Gothic Std B" pitchFamily="34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Segundo </a:t>
            </a:r>
            <a:r>
              <a:rPr lang="pt-BR" sz="2400" dirty="0" err="1">
                <a:latin typeface="Adobe Gothic Std B" pitchFamily="34" charset="-128"/>
                <a:ea typeface="Adobe Gothic Std B" pitchFamily="34" charset="-128"/>
              </a:rPr>
              <a:t>Seiffert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 (2005, p. 23), “o empreendedorismo corporativo é um processo no qual o indivíduo cria uma nova organização, a inova ou renova dentro da mesma, estando associado a esta originalmente”.</a:t>
            </a:r>
          </a:p>
        </p:txBody>
      </p:sp>
    </p:spTree>
    <p:extLst>
      <p:ext uri="{BB962C8B-B14F-4D97-AF65-F5344CB8AC3E}">
        <p14:creationId xmlns:p14="http://schemas.microsoft.com/office/powerpoint/2010/main" val="252313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26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dirty="0">
                <a:latin typeface="Adobe Gothic Std B" pitchFamily="34" charset="-128"/>
                <a:ea typeface="Adobe Gothic Std B" pitchFamily="34" charset="-128"/>
              </a:rPr>
              <a:t>Baron e </a:t>
            </a:r>
            <a:r>
              <a:rPr lang="pt-BR" dirty="0" err="1">
                <a:latin typeface="Adobe Gothic Std B" pitchFamily="34" charset="-128"/>
                <a:ea typeface="Adobe Gothic Std B" pitchFamily="34" charset="-128"/>
              </a:rPr>
              <a:t>Shane</a:t>
            </a:r>
            <a:r>
              <a:rPr lang="pt-BR" dirty="0">
                <a:latin typeface="Adobe Gothic Std B" pitchFamily="34" charset="-128"/>
                <a:ea typeface="Adobe Gothic Std B" pitchFamily="34" charset="-128"/>
              </a:rPr>
              <a:t> (2007) fazem referencia ao empreendedorismo com uma perspectiva processual</a:t>
            </a:r>
            <a:r>
              <a:rPr lang="pt-BR" dirty="0" smtClean="0">
                <a:latin typeface="Adobe Gothic Std B" pitchFamily="34" charset="-128"/>
                <a:ea typeface="Adobe Gothic Std B" pitchFamily="34" charset="-128"/>
              </a:rPr>
              <a:t>.</a:t>
            </a: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Adobe Gothic Std B" pitchFamily="34" charset="-128"/>
                <a:ea typeface="Adobe Gothic Std B" pitchFamily="34" charset="-128"/>
              </a:rPr>
              <a:t>Assim</a:t>
            </a:r>
            <a:r>
              <a:rPr lang="pt-BR" dirty="0">
                <a:latin typeface="Adobe Gothic Std B" pitchFamily="34" charset="-128"/>
                <a:ea typeface="Adobe Gothic Std B" pitchFamily="34" charset="-128"/>
              </a:rPr>
              <a:t>, o empreendedorismo é algo que “se desenvolve ao longo do tempo e se move por meio de fases distintas, mas intimamente relacionadas</a:t>
            </a:r>
            <a:r>
              <a:rPr lang="pt-BR" dirty="0" smtClean="0">
                <a:latin typeface="Adobe Gothic Std B" pitchFamily="34" charset="-128"/>
                <a:ea typeface="Adobe Gothic Std B" pitchFamily="34" charset="-128"/>
              </a:rPr>
              <a:t>”. </a:t>
            </a: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endParaRPr lang="pt-BR" dirty="0" smtClean="0">
              <a:latin typeface="Adobe Gothic Std B" pitchFamily="34" charset="-128"/>
              <a:ea typeface="Adobe Gothic Std B" pitchFamily="34" charset="-128"/>
            </a:endParaRP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dirty="0" smtClean="0">
                <a:latin typeface="Adobe Gothic Std B" pitchFamily="34" charset="-128"/>
                <a:ea typeface="Adobe Gothic Std B" pitchFamily="34" charset="-128"/>
              </a:rPr>
              <a:t>As </a:t>
            </a:r>
            <a:r>
              <a:rPr lang="pt-BR" dirty="0">
                <a:latin typeface="Adobe Gothic Std B" pitchFamily="34" charset="-128"/>
                <a:ea typeface="Adobe Gothic Std B" pitchFamily="34" charset="-128"/>
              </a:rPr>
              <a:t>fases do processo de empreendedorismo, ou de operacionalização do empreendedorismo, ditadas por Baron e </a:t>
            </a:r>
            <a:r>
              <a:rPr lang="pt-BR" dirty="0" err="1">
                <a:latin typeface="Adobe Gothic Std B" pitchFamily="34" charset="-128"/>
                <a:ea typeface="Adobe Gothic Std B" pitchFamily="34" charset="-128"/>
              </a:rPr>
              <a:t>Shane</a:t>
            </a:r>
            <a:r>
              <a:rPr lang="pt-BR" dirty="0">
                <a:latin typeface="Adobe Gothic Std B" pitchFamily="34" charset="-128"/>
                <a:ea typeface="Adobe Gothic Std B" pitchFamily="34" charset="-128"/>
              </a:rPr>
              <a:t> (2007, p. 65) são as seguintes:</a:t>
            </a:r>
          </a:p>
        </p:txBody>
      </p:sp>
    </p:spTree>
    <p:extLst>
      <p:ext uri="{BB962C8B-B14F-4D97-AF65-F5344CB8AC3E}">
        <p14:creationId xmlns:p14="http://schemas.microsoft.com/office/powerpoint/2010/main" val="186439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703237"/>
            <a:ext cx="8229600" cy="5174035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Reconhecimento de uma </a:t>
            </a:r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oportunidade:</a:t>
            </a:r>
          </a:p>
          <a:p>
            <a:pPr marL="109728" lvl="0" indent="0" algn="just">
              <a:buNone/>
            </a:pPr>
            <a:r>
              <a:rPr lang="pt-BR" sz="1600" i="1" dirty="0"/>
              <a:t>envolve a criação </a:t>
            </a:r>
            <a:r>
              <a:rPr lang="pt-BR" sz="1600" i="1" dirty="0" smtClean="0"/>
              <a:t>decorrente </a:t>
            </a:r>
            <a:r>
              <a:rPr lang="pt-BR" sz="1600" i="1" dirty="0"/>
              <a:t>de uma mudança social ou econômica, do crescimento de redes de mercados e de canais de distribuição, bem como do avanço tecnológico. </a:t>
            </a:r>
            <a:r>
              <a:rPr lang="pt-BR" sz="1600" i="1" u="sng" dirty="0"/>
              <a:t>Essas oportunidades geram valor econômico, aumento de lucratividade e são aceitos pela sociedade</a:t>
            </a:r>
            <a:r>
              <a:rPr lang="pt-BR" sz="1600" i="1" u="sng" dirty="0" smtClean="0"/>
              <a:t>.</a:t>
            </a:r>
          </a:p>
          <a:p>
            <a:pPr marL="109728" lvl="0" indent="0" algn="just">
              <a:buNone/>
            </a:pPr>
            <a:endParaRPr lang="pt-BR" sz="1600" i="1" dirty="0"/>
          </a:p>
          <a:p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Decidir ir em frente e reunir recursos </a:t>
            </a:r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iniciais:</a:t>
            </a:r>
          </a:p>
          <a:p>
            <a:pPr marL="109728" lvl="0" indent="0" algn="just">
              <a:buNone/>
            </a:pPr>
            <a:r>
              <a:rPr lang="pt-BR" sz="1600" i="1" dirty="0"/>
              <a:t>além da ideia de nova oportunidade, o empreendedor deve colocá-la em prática. Nesse ponto do processo, os empreendedores buscam efetivar seu planejamento por meio do plano de negócios – o estudo da viabilidade do negócio – para colocar o plano em prática</a:t>
            </a:r>
            <a:r>
              <a:rPr lang="pt-BR" sz="1600" i="1" dirty="0" smtClean="0"/>
              <a:t>.</a:t>
            </a:r>
          </a:p>
          <a:p>
            <a:pPr marL="109728" lvl="0" indent="0" algn="just">
              <a:buNone/>
            </a:pPr>
            <a:endParaRPr lang="pt-BR" sz="2400" dirty="0" smtClean="0">
              <a:latin typeface="Adobe Gothic Std B" pitchFamily="34" charset="-128"/>
              <a:ea typeface="Adobe Gothic Std B" pitchFamily="34" charset="-128"/>
            </a:endParaRPr>
          </a:p>
          <a:p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Lançar 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um novo </a:t>
            </a:r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empreendimento:</a:t>
            </a:r>
          </a:p>
          <a:p>
            <a:pPr marL="109728" lvl="0" indent="0" algn="just">
              <a:buNone/>
            </a:pPr>
            <a:r>
              <a:rPr lang="pt-BR" sz="1700" i="1" dirty="0"/>
              <a:t>a partir dos recursos necessários disponíveis, escolher o formato jurídico da empresa, definição de papéis dos envolvidos e o desenvolvimento do produto</a:t>
            </a:r>
            <a:r>
              <a:rPr lang="pt-BR" sz="1700" i="1" dirty="0" smtClean="0"/>
              <a:t>.</a:t>
            </a:r>
            <a:endParaRPr lang="pt-BR" sz="2400" dirty="0" smtClean="0"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396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415205"/>
            <a:ext cx="8229600" cy="5678091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Construir o </a:t>
            </a:r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sucesso:</a:t>
            </a:r>
          </a:p>
          <a:p>
            <a:pPr marL="109728" lvl="0" indent="0" algn="just">
              <a:buNone/>
            </a:pPr>
            <a:r>
              <a:rPr lang="pt-BR" sz="1700" i="1" dirty="0"/>
              <a:t>“administrar um novo empreendimento e transformá-lo em uma empresa lucrativa e em crescimento” (Baron e </a:t>
            </a:r>
            <a:r>
              <a:rPr lang="pt-BR" sz="1700" i="1" dirty="0" err="1"/>
              <a:t>Shane</a:t>
            </a:r>
            <a:r>
              <a:rPr lang="pt-BR" sz="1700" i="1" dirty="0"/>
              <a:t>, 2007, p. 14). Os autores pontuam que muitos empresários definem a importância de recursos financeiros nesta etapa. Apesar disso, afirmam que é necessário admitir nesse ponto do processo os recursos humanos, isto é, funcionários eficientes e motivados. Além disso, devem possuir um forte planejamento estratégico para se expor no mercado com um bom posicionamento</a:t>
            </a:r>
            <a:r>
              <a:rPr lang="pt-BR" sz="1700" i="1" dirty="0" smtClean="0"/>
              <a:t>.</a:t>
            </a:r>
          </a:p>
          <a:p>
            <a:pPr marL="109728" lvl="0" indent="0" algn="just">
              <a:buNone/>
            </a:pPr>
            <a:endParaRPr lang="pt-BR" sz="2400" dirty="0" smtClean="0">
              <a:latin typeface="Adobe Gothic Std B" pitchFamily="34" charset="-128"/>
              <a:ea typeface="Adobe Gothic Std B" pitchFamily="34" charset="-128"/>
            </a:endParaRPr>
          </a:p>
          <a:p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Colher as </a:t>
            </a:r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recompensas:</a:t>
            </a:r>
          </a:p>
          <a:p>
            <a:pPr marL="109728" lvl="0" indent="0" algn="just">
              <a:buNone/>
            </a:pPr>
            <a:r>
              <a:rPr lang="pt-BR" sz="1700" i="1" dirty="0"/>
              <a:t>nesta fase final, os fundadores da empresa escolhem uma forma de deixar o negócio, que pode envolver a venda ou transferência para sócios e funcionários, </a:t>
            </a:r>
            <a:r>
              <a:rPr lang="pt-BR" sz="1700" b="1" i="1" dirty="0"/>
              <a:t>e os planos de participação acionária dos funcionários (oferecimento de ações da empresa como bônus).</a:t>
            </a:r>
            <a:r>
              <a:rPr lang="pt-BR" sz="1700" i="1" dirty="0"/>
              <a:t> Revela-se como forma sutil de saída dos empreendedores, pois assim eles podem transferir a propriedade aos funcionários aos poucos, vender a da empresa para pessoas de fora </a:t>
            </a:r>
            <a:r>
              <a:rPr lang="pt-BR" sz="1700" b="1" i="1" dirty="0"/>
              <a:t>ou tornar uma empresa pública (uma saída atraente, pois a abertura do capital gera muito dinheiro). </a:t>
            </a:r>
          </a:p>
          <a:p>
            <a:pPr marL="109728" indent="0">
              <a:buNone/>
            </a:pPr>
            <a:endParaRPr lang="pt-BR" sz="2400" dirty="0" smtClean="0">
              <a:latin typeface="Adobe Gothic Std B" pitchFamily="34" charset="-128"/>
              <a:ea typeface="Adobe Gothic Std B" pitchFamily="34" charset="-128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046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476672"/>
            <a:ext cx="8820472" cy="56166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Segundo </a:t>
            </a:r>
            <a:r>
              <a:rPr lang="pt-BR" sz="2400" dirty="0" err="1" smtClean="0">
                <a:latin typeface="Adobe Gothic Std B" pitchFamily="34" charset="-128"/>
                <a:ea typeface="Adobe Gothic Std B" pitchFamily="34" charset="-128"/>
              </a:rPr>
              <a:t>Hisrich</a:t>
            </a:r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e </a:t>
            </a:r>
            <a:r>
              <a:rPr lang="pt-BR" sz="2400" dirty="0" err="1">
                <a:latin typeface="Adobe Gothic Std B" pitchFamily="34" charset="-128"/>
                <a:ea typeface="Adobe Gothic Std B" pitchFamily="34" charset="-128"/>
              </a:rPr>
              <a:t>Peters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 (2004</a:t>
            </a:r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),o </a:t>
            </a:r>
            <a:r>
              <a:rPr lang="pt-BR" sz="2400" dirty="0" err="1" smtClean="0">
                <a:latin typeface="Adobe Gothic Std B" pitchFamily="34" charset="-128"/>
                <a:ea typeface="Adobe Gothic Std B" pitchFamily="34" charset="-128"/>
              </a:rPr>
              <a:t>intraempreendedorismo</a:t>
            </a:r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é o empreendedorismo dentro de uma organização </a:t>
            </a:r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existente. Afirmam ainda que, “</a:t>
            </a:r>
            <a:r>
              <a:rPr lang="pt-BR" sz="2400" dirty="0" err="1" smtClean="0">
                <a:latin typeface="Adobe Gothic Std B" pitchFamily="34" charset="-128"/>
                <a:ea typeface="Adobe Gothic Std B" pitchFamily="34" charset="-128"/>
              </a:rPr>
              <a:t>intraempreendedorismo</a:t>
            </a:r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é uma forma de estimular os indivíduos que assumam responsabilidades e tenham mais liberdade para criar e </a:t>
            </a:r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inovar”.</a:t>
            </a: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endParaRPr lang="pt-BR" sz="2400" dirty="0">
              <a:latin typeface="Adobe Gothic Std B" pitchFamily="34" charset="-128"/>
              <a:ea typeface="Adobe Gothic Std B" pitchFamily="34" charset="-128"/>
            </a:endParaRP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As empresas que adotam esse novo empenho empreendedor possuem quatro elementos-chaves: </a:t>
            </a: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endParaRPr lang="pt-BR" sz="2400" dirty="0"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545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474198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Novo </a:t>
            </a:r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empreendimento:</a:t>
            </a:r>
          </a:p>
          <a:p>
            <a:pPr marL="109728" indent="0" algn="just">
              <a:buNone/>
            </a:pPr>
            <a:r>
              <a:rPr lang="pt-BR" sz="1600" i="1" dirty="0"/>
              <a:t>consiste na criação de algo internamente à empresa, que pode ser a redefinição do produto ou serviço, do modelo de gestão ou do desenvolvimento de novos mercados.  </a:t>
            </a:r>
          </a:p>
          <a:p>
            <a:pPr marL="109728" indent="0">
              <a:buNone/>
            </a:pPr>
            <a:endParaRPr lang="pt-BR" sz="2400" dirty="0" smtClean="0">
              <a:latin typeface="Adobe Gothic Std B" pitchFamily="34" charset="-128"/>
              <a:ea typeface="Adobe Gothic Std B" pitchFamily="34" charset="-128"/>
            </a:endParaRPr>
          </a:p>
          <a:p>
            <a:r>
              <a:rPr lang="pt-BR" sz="2400" dirty="0">
                <a:latin typeface="Adobe Gothic Std B" pitchFamily="34" charset="-128"/>
                <a:ea typeface="Adobe Gothic Std B" pitchFamily="34" charset="-128"/>
              </a:rPr>
              <a:t>Espírito de </a:t>
            </a:r>
            <a:r>
              <a:rPr lang="pt-BR" sz="2400" dirty="0" smtClean="0">
                <a:latin typeface="Adobe Gothic Std B" pitchFamily="34" charset="-128"/>
                <a:ea typeface="Adobe Gothic Std B" pitchFamily="34" charset="-128"/>
              </a:rPr>
              <a:t>inovação:</a:t>
            </a:r>
          </a:p>
          <a:p>
            <a:pPr marL="109728" indent="0" algn="just">
              <a:buNone/>
            </a:pPr>
            <a:r>
              <a:rPr lang="pt-BR" sz="1600" i="1" dirty="0"/>
              <a:t>com ênfase no desenvolvimento e na inovação tecnológica de novos produtos ou serviços e na renovação de produtos ou métodos de trabalho. </a:t>
            </a:r>
            <a:endParaRPr lang="pt-BR" sz="1600" i="1" dirty="0" smtClean="0"/>
          </a:p>
          <a:p>
            <a:pPr marL="109728" indent="0" algn="just">
              <a:buNone/>
            </a:pPr>
            <a:endParaRPr lang="pt-BR" sz="2400" dirty="0" smtClean="0">
              <a:latin typeface="Adobe Gothic Std B" pitchFamily="34" charset="-128"/>
              <a:ea typeface="Adobe Gothic Std B" pitchFamily="34" charset="-128"/>
            </a:endParaRPr>
          </a:p>
          <a:p>
            <a:r>
              <a:rPr lang="pt-BR" sz="2400" dirty="0" err="1" smtClean="0">
                <a:latin typeface="Adobe Gothic Std B" pitchFamily="34" charset="-128"/>
                <a:ea typeface="Adobe Gothic Std B" pitchFamily="34" charset="-128"/>
              </a:rPr>
              <a:t>Autorenovação</a:t>
            </a:r>
            <a:endParaRPr lang="pt-BR" sz="2400" dirty="0" smtClean="0">
              <a:latin typeface="Adobe Gothic Std B" pitchFamily="34" charset="-128"/>
              <a:ea typeface="Adobe Gothic Std B" pitchFamily="34" charset="-128"/>
            </a:endParaRPr>
          </a:p>
          <a:p>
            <a:pPr marL="109728" indent="0" algn="just">
              <a:buNone/>
            </a:pPr>
            <a:r>
              <a:rPr lang="pt-BR" sz="1700" i="1" dirty="0"/>
              <a:t>é a renovação de ideias no processo de mudanças estratégicas, organizacional (ambiente interno), além de modelo organizacional, ou seja, da forma de gestão organizacional</a:t>
            </a:r>
            <a:r>
              <a:rPr lang="pt-BR" sz="1700" i="1" dirty="0" smtClean="0"/>
              <a:t>.</a:t>
            </a:r>
            <a:endParaRPr lang="pt-BR" sz="1700" i="1" dirty="0"/>
          </a:p>
        </p:txBody>
      </p:sp>
    </p:spTree>
    <p:extLst>
      <p:ext uri="{BB962C8B-B14F-4D97-AF65-F5344CB8AC3E}">
        <p14:creationId xmlns:p14="http://schemas.microsoft.com/office/powerpoint/2010/main" val="325349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131</TotalTime>
  <Words>1026</Words>
  <Application>Microsoft Office PowerPoint</Application>
  <PresentationFormat>Apresentação na tela (4:3)</PresentationFormat>
  <Paragraphs>76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Concurso</vt:lpstr>
      <vt:lpstr>INTRAEMPREENDEDORISMO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INTRAEMPREENDEDORISMO</dc:title>
  <dc:creator>wassis</dc:creator>
  <cp:lastModifiedBy>wassis</cp:lastModifiedBy>
  <cp:revision>13</cp:revision>
  <dcterms:created xsi:type="dcterms:W3CDTF">2014-03-25T13:27:43Z</dcterms:created>
  <dcterms:modified xsi:type="dcterms:W3CDTF">2014-04-08T21:24:56Z</dcterms:modified>
</cp:coreProperties>
</file>