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handoutMasterIdLst>
    <p:handoutMasterId r:id="rId12"/>
  </p:handoutMasterIdLst>
  <p:sldIdLst>
    <p:sldId id="256" r:id="rId2"/>
    <p:sldId id="289" r:id="rId3"/>
    <p:sldId id="311" r:id="rId4"/>
    <p:sldId id="312" r:id="rId5"/>
    <p:sldId id="314" r:id="rId6"/>
    <p:sldId id="315" r:id="rId7"/>
    <p:sldId id="318" r:id="rId8"/>
    <p:sldId id="313" r:id="rId9"/>
    <p:sldId id="316" r:id="rId10"/>
    <p:sldId id="317" r:id="rId11"/>
  </p:sldIdLst>
  <p:sldSz cx="9144000" cy="6858000" type="screen4x3"/>
  <p:notesSz cx="9874250" cy="67976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E5AAA"/>
    <a:srgbClr val="853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100" d="100"/>
          <a:sy n="100" d="100"/>
        </p:scale>
        <p:origin x="-50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60E89-338E-45EB-A4C5-9794303665FB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4651D-CA20-4002-9CD1-32DD2A7DC3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403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8A6CA7-6D86-4EE8-8AA5-4D2FA3F4D9C9}" type="datetimeFigureOut">
              <a:rPr lang="pt-BR" smtClean="0"/>
              <a:t>03/04/2014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0ADB47-FC56-40A4-9B77-A6D8ADE4D28D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1579240" cy="1579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ctrTitle" idx="4294967295"/>
          </p:nvPr>
        </p:nvSpPr>
        <p:spPr>
          <a:xfrm>
            <a:off x="755576" y="260350"/>
            <a:ext cx="8135937" cy="6264275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>
                <a:solidFill>
                  <a:schemeClr val="tx1"/>
                </a:solidFill>
              </a:rPr>
              <a:t/>
            </a:r>
            <a:br>
              <a:rPr lang="pt-PT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CENTRO UNIVERSITÁRIO UNA/UNATEC - ANÁLISE E DESENVOLVIMENTO DE SISTEMAS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5º. PERÍODO NOITE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ADS – Noite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7300" dirty="0" smtClean="0">
                <a:solidFill>
                  <a:schemeClr val="tx1"/>
                </a:solidFill>
              </a:rPr>
              <a:t/>
            </a:r>
            <a:br>
              <a:rPr lang="pt-BR" sz="7300" dirty="0" smtClean="0">
                <a:solidFill>
                  <a:schemeClr val="tx1"/>
                </a:solidFill>
              </a:rPr>
            </a:br>
            <a:r>
              <a:rPr lang="pt-BR" sz="3200" b="1" dirty="0" smtClean="0">
                <a:solidFill>
                  <a:schemeClr val="tx1"/>
                </a:solidFill>
                <a:effectLst/>
              </a:rPr>
              <a:t>Software de Gestão </a:t>
            </a:r>
            <a:br>
              <a:rPr lang="pt-BR" sz="3200" b="1" dirty="0" smtClean="0">
                <a:solidFill>
                  <a:schemeClr val="tx1"/>
                </a:solidFill>
                <a:effectLst/>
              </a:rPr>
            </a:br>
            <a:r>
              <a:rPr lang="pt-BR" sz="3200" b="1" dirty="0" smtClean="0">
                <a:solidFill>
                  <a:schemeClr val="tx1"/>
                </a:solidFill>
                <a:effectLst/>
              </a:rPr>
              <a:t>de Hotelaria Hospitalar (SGHH</a:t>
            </a:r>
            <a:r>
              <a:rPr lang="pt-BR" sz="3200" b="1" dirty="0" smtClean="0">
                <a:solidFill>
                  <a:schemeClr val="tx1"/>
                </a:solidFill>
                <a:effectLst/>
              </a:rPr>
              <a:t>) – Modulo </a:t>
            </a:r>
            <a:r>
              <a:rPr lang="pt-BR" sz="3200" b="1" dirty="0" err="1" smtClean="0">
                <a:solidFill>
                  <a:schemeClr val="tx1"/>
                </a:solidFill>
                <a:effectLst/>
              </a:rPr>
              <a:t>ServiceDesk</a:t>
            </a:r>
            <a:r>
              <a:rPr lang="pt-BR" sz="3200" dirty="0" smtClean="0">
                <a:effectLst/>
              </a:rPr>
              <a:t/>
            </a:r>
            <a:br>
              <a:rPr lang="pt-BR" sz="3200" dirty="0" smtClean="0">
                <a:effectLst/>
              </a:rPr>
            </a:b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pt-BR" sz="1600" dirty="0" smtClean="0">
                <a:solidFill>
                  <a:schemeClr val="tx1"/>
                </a:solidFill>
              </a:rPr>
              <a:t/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						</a:t>
            </a:r>
            <a:r>
              <a:rPr lang="pt-BR" sz="1600" dirty="0" smtClean="0">
                <a:solidFill>
                  <a:srgbClr val="FF0000"/>
                </a:solidFill>
              </a:rPr>
              <a:t>Orientador: 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 err="1" smtClean="0">
                <a:solidFill>
                  <a:srgbClr val="FF0000"/>
                </a:solidFill>
              </a:rPr>
              <a:t>Thiers</a:t>
            </a:r>
            <a:r>
              <a:rPr lang="pt-BR" sz="1400" dirty="0" smtClean="0">
                <a:solidFill>
                  <a:schemeClr val="tx1"/>
                </a:solidFill>
              </a:rPr>
              <a:t/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200" dirty="0" smtClean="0">
                <a:solidFill>
                  <a:schemeClr val="tx1"/>
                </a:solidFill>
              </a:rPr>
              <a:t>						   	</a:t>
            </a:r>
            <a:r>
              <a:rPr lang="pt-BR" sz="1600" b="1" dirty="0" smtClean="0">
                <a:solidFill>
                  <a:schemeClr val="tx1"/>
                </a:solidFill>
              </a:rPr>
              <a:t>Componentes</a:t>
            </a:r>
            <a:r>
              <a:rPr lang="pt-BR" sz="1400" dirty="0" smtClean="0">
                <a:solidFill>
                  <a:schemeClr val="tx1"/>
                </a:solidFill>
              </a:rPr>
              <a:t/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Enrique Bonifácio;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Fábio </a:t>
            </a:r>
            <a:r>
              <a:rPr lang="pt-BR" sz="1400" dirty="0" smtClean="0">
                <a:solidFill>
                  <a:schemeClr val="tx1"/>
                </a:solidFill>
              </a:rPr>
              <a:t>Melo;</a:t>
            </a:r>
            <a:r>
              <a:rPr lang="pt-BR" sz="1400" dirty="0" smtClean="0">
                <a:solidFill>
                  <a:schemeClr val="tx1"/>
                </a:solidFill>
              </a:rPr>
              <a:t/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smtClean="0">
                <a:solidFill>
                  <a:schemeClr val="tx1"/>
                </a:solidFill>
              </a:rPr>
              <a:t>						Jorge </a:t>
            </a:r>
            <a:r>
              <a:rPr lang="pt-BR" sz="1400" dirty="0" smtClean="0">
                <a:solidFill>
                  <a:schemeClr val="tx1"/>
                </a:solidFill>
              </a:rPr>
              <a:t>Pimenta</a:t>
            </a:r>
            <a:r>
              <a:rPr lang="pt-BR" sz="1400" dirty="0">
                <a:solidFill>
                  <a:schemeClr val="tx1"/>
                </a:solidFill>
              </a:rPr>
              <a:t>;</a:t>
            </a:r>
            <a:r>
              <a:rPr lang="pt-BR" sz="1400" dirty="0" smtClean="0">
                <a:solidFill>
                  <a:schemeClr val="tx1"/>
                </a:solidFill>
              </a:rPr>
              <a:t/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Sérgio Macedo;</a:t>
            </a:r>
            <a:br>
              <a:rPr lang="pt-BR" sz="1400" dirty="0" smtClean="0">
                <a:solidFill>
                  <a:schemeClr val="tx1"/>
                </a:solidFill>
              </a:rPr>
            </a:br>
            <a:r>
              <a:rPr lang="pt-BR" sz="1400" dirty="0" smtClean="0">
                <a:solidFill>
                  <a:schemeClr val="tx1"/>
                </a:solidFill>
              </a:rPr>
              <a:t>							</a:t>
            </a:r>
            <a:r>
              <a:rPr lang="pt-BR" sz="1400" dirty="0" err="1" smtClean="0">
                <a:solidFill>
                  <a:schemeClr val="tx1"/>
                </a:solidFill>
              </a:rPr>
              <a:t>Weslei</a:t>
            </a:r>
            <a:r>
              <a:rPr lang="pt-BR" sz="1400" dirty="0" smtClean="0">
                <a:solidFill>
                  <a:schemeClr val="tx1"/>
                </a:solidFill>
              </a:rPr>
              <a:t> Nunes</a:t>
            </a:r>
            <a:r>
              <a:rPr lang="pt-BR" sz="1200" dirty="0" smtClean="0">
                <a:solidFill>
                  <a:schemeClr val="tx1"/>
                </a:solidFill>
              </a:rPr>
              <a:t/>
            </a:r>
            <a:br>
              <a:rPr lang="pt-BR" sz="1200" dirty="0" smtClean="0">
                <a:solidFill>
                  <a:schemeClr val="tx1"/>
                </a:solidFill>
              </a:rPr>
            </a:br>
            <a:r>
              <a:rPr lang="pt-BR" sz="1600" dirty="0" smtClean="0">
                <a:solidFill>
                  <a:schemeClr val="tx1"/>
                </a:solidFill>
              </a:rPr>
              <a:t>Belo Horizonte – MG</a:t>
            </a:r>
            <a:br>
              <a:rPr lang="pt-BR" sz="1600" dirty="0" smtClean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1</a:t>
            </a:r>
            <a:r>
              <a:rPr lang="pt-BR" sz="1600" dirty="0" smtClean="0">
                <a:solidFill>
                  <a:schemeClr val="tx1"/>
                </a:solidFill>
              </a:rPr>
              <a:t>º Sem. /2014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1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43608" y="745540"/>
            <a:ext cx="3719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Catálogo de Serviços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29" y="1705131"/>
            <a:ext cx="784887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5362" y="1772816"/>
            <a:ext cx="756084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/>
              <a:t>O Administrador do sistema tem acesso a todas as informações do sistema, </a:t>
            </a:r>
            <a:r>
              <a:rPr lang="pt-BR" sz="2200" dirty="0" smtClean="0"/>
              <a:t> cadastra </a:t>
            </a:r>
            <a:r>
              <a:rPr lang="pt-BR" sz="2200" dirty="0"/>
              <a:t>os </a:t>
            </a:r>
            <a:r>
              <a:rPr lang="pt-BR" sz="2200" dirty="0" smtClean="0"/>
              <a:t>usuários </a:t>
            </a:r>
            <a:r>
              <a:rPr lang="pt-BR" sz="2200" dirty="0"/>
              <a:t>e define (</a:t>
            </a:r>
            <a:r>
              <a:rPr lang="pt-BR" sz="2200" dirty="0" smtClean="0"/>
              <a:t>atribui) </a:t>
            </a:r>
            <a:r>
              <a:rPr lang="pt-BR" sz="2200" dirty="0"/>
              <a:t>as </a:t>
            </a:r>
            <a:r>
              <a:rPr lang="pt-BR" sz="2200" dirty="0" smtClean="0"/>
              <a:t>funções, pode</a:t>
            </a:r>
            <a:r>
              <a:rPr lang="pt-BR" sz="2200" dirty="0"/>
              <a:t>, mas </a:t>
            </a:r>
            <a:r>
              <a:rPr lang="pt-BR" sz="2200" dirty="0" smtClean="0"/>
              <a:t>não </a:t>
            </a:r>
            <a:r>
              <a:rPr lang="pt-BR" sz="2200" dirty="0"/>
              <a:t>interage diretamente com os chamados</a:t>
            </a:r>
            <a:r>
              <a:rPr lang="pt-BR" sz="2200" dirty="0" smtClean="0"/>
              <a:t>;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sym typeface="Wingdings" pitchFamily="2" charset="2"/>
              </a:rPr>
              <a:t>O Gerente de serviços é responsável pelo cadastro dos tipos de </a:t>
            </a:r>
            <a:r>
              <a:rPr lang="pt-BR" sz="2200" dirty="0" smtClean="0">
                <a:sym typeface="Wingdings" pitchFamily="2" charset="2"/>
              </a:rPr>
              <a:t>chamados e SLAS, terá </a:t>
            </a:r>
            <a:r>
              <a:rPr lang="pt-BR" sz="2200" dirty="0">
                <a:sym typeface="Wingdings" pitchFamily="2" charset="2"/>
              </a:rPr>
              <a:t>acesso e poderá alterar todos os chamados de todos os usuários do Sistema</a:t>
            </a:r>
            <a:r>
              <a:rPr lang="pt-BR" sz="22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sym typeface="Wingdings" pitchFamily="2" charset="2"/>
              </a:rPr>
              <a:t>O supervisor </a:t>
            </a:r>
            <a:r>
              <a:rPr lang="pt-BR" sz="2200" dirty="0" smtClean="0">
                <a:sym typeface="Wingdings" pitchFamily="2" charset="2"/>
              </a:rPr>
              <a:t>acompanhará </a:t>
            </a:r>
            <a:r>
              <a:rPr lang="pt-BR" sz="2200" dirty="0">
                <a:sym typeface="Wingdings" pitchFamily="2" charset="2"/>
              </a:rPr>
              <a:t>todos os chamados, podendo alterar o tipo e status do chamado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45362" y="727940"/>
            <a:ext cx="420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Avaliação dos requisitos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6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5362" y="1766259"/>
            <a:ext cx="7560840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sym typeface="Wingdings" pitchFamily="2" charset="2"/>
              </a:rPr>
              <a:t>Todos tem acesso de abrir </a:t>
            </a:r>
            <a:r>
              <a:rPr lang="pt-BR" sz="2200" dirty="0" smtClean="0">
                <a:sym typeface="Wingdings" pitchFamily="2" charset="2"/>
              </a:rPr>
              <a:t>chamados.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 smtClean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smtClean="0">
                <a:sym typeface="Wingdings" pitchFamily="2" charset="2"/>
              </a:rPr>
              <a:t>O atendente, o supervisor do sistema e o gerente de serviço poderão inserir informações </a:t>
            </a:r>
            <a:r>
              <a:rPr lang="pt-BR" sz="2200" dirty="0">
                <a:sym typeface="Wingdings" pitchFamily="2" charset="2"/>
              </a:rPr>
              <a:t>adicionais </a:t>
            </a:r>
            <a:r>
              <a:rPr lang="pt-BR" sz="2200" dirty="0" smtClean="0">
                <a:sym typeface="Wingdings" pitchFamily="2" charset="2"/>
              </a:rPr>
              <a:t>sobre </a:t>
            </a:r>
            <a:r>
              <a:rPr lang="pt-BR" sz="2200" dirty="0">
                <a:sym typeface="Wingdings" pitchFamily="2" charset="2"/>
              </a:rPr>
              <a:t>o chamado, o completando se necessário, </a:t>
            </a:r>
            <a:r>
              <a:rPr lang="pt-BR" sz="2200" dirty="0" smtClean="0">
                <a:sym typeface="Wingdings" pitchFamily="2" charset="2"/>
              </a:rPr>
              <a:t>neste </a:t>
            </a:r>
            <a:r>
              <a:rPr lang="pt-BR" sz="2200" dirty="0">
                <a:sym typeface="Wingdings" pitchFamily="2" charset="2"/>
              </a:rPr>
              <a:t>caso eles poderão enviar um </a:t>
            </a:r>
            <a:r>
              <a:rPr lang="pt-BR" sz="2200" dirty="0" smtClean="0">
                <a:sym typeface="Wingdings" pitchFamily="2" charset="2"/>
              </a:rPr>
              <a:t>e-mail automático </a:t>
            </a:r>
            <a:r>
              <a:rPr lang="pt-BR" sz="2200" dirty="0">
                <a:sym typeface="Wingdings" pitchFamily="2" charset="2"/>
              </a:rPr>
              <a:t>para o </a:t>
            </a:r>
            <a:r>
              <a:rPr lang="pt-BR" sz="2200" dirty="0" smtClean="0">
                <a:sym typeface="Wingdings" pitchFamily="2" charset="2"/>
              </a:rPr>
              <a:t>usuário. </a:t>
            </a:r>
            <a:endParaRPr lang="pt-BR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sym typeface="Wingdings" pitchFamily="2" charset="2"/>
              </a:rPr>
              <a:t>O </a:t>
            </a:r>
            <a:r>
              <a:rPr lang="pt-BR" sz="2200" dirty="0" smtClean="0">
                <a:sym typeface="Wingdings" pitchFamily="2" charset="2"/>
              </a:rPr>
              <a:t>supervisor </a:t>
            </a:r>
            <a:r>
              <a:rPr lang="pt-BR" sz="2200" dirty="0">
                <a:sym typeface="Wingdings" pitchFamily="2" charset="2"/>
              </a:rPr>
              <a:t>e o gerente também poderão atribuir os </a:t>
            </a:r>
            <a:r>
              <a:rPr lang="pt-BR" sz="2200" dirty="0" smtClean="0">
                <a:sym typeface="Wingdings" pitchFamily="2" charset="2"/>
              </a:rPr>
              <a:t>chamados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/>
              <a:t>O formulário de cadastro deverá contar: nome do usuário, setor,  tipo de solicitação,  e um campo para o usuário descrever a ocorrência.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45362" y="727940"/>
            <a:ext cx="420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Avaliação dos requisitos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2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34268"/>
            <a:ext cx="2360687" cy="59908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5362" y="1772816"/>
            <a:ext cx="7560840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/>
              <a:t>Após o chamado ser aberto pelo cliente, o </a:t>
            </a:r>
            <a:r>
              <a:rPr lang="pt-BR" sz="2200" dirty="0" smtClean="0"/>
              <a:t>usuário </a:t>
            </a:r>
            <a:r>
              <a:rPr lang="pt-BR" sz="2200" dirty="0"/>
              <a:t>receberá um </a:t>
            </a:r>
            <a:r>
              <a:rPr lang="pt-BR" sz="2200" dirty="0" smtClean="0"/>
              <a:t>e-mail </a:t>
            </a:r>
            <a:r>
              <a:rPr lang="pt-BR" sz="2200" dirty="0"/>
              <a:t>de confirmação com o numero </a:t>
            </a:r>
            <a:r>
              <a:rPr lang="pt-BR" sz="2200" dirty="0" smtClean="0"/>
              <a:t>do </a:t>
            </a:r>
            <a:r>
              <a:rPr lang="pt-BR" sz="2200" dirty="0"/>
              <a:t>chamado e o prazo previsto para o atendimento (SLA). O </a:t>
            </a:r>
            <a:r>
              <a:rPr lang="pt-BR" sz="2200" dirty="0" smtClean="0"/>
              <a:t>usuário </a:t>
            </a:r>
            <a:r>
              <a:rPr lang="pt-BR" sz="2200" dirty="0"/>
              <a:t>também poderá acompanhar a evolução </a:t>
            </a:r>
            <a:r>
              <a:rPr lang="pt-BR" sz="2200" dirty="0" smtClean="0"/>
              <a:t>e </a:t>
            </a:r>
            <a:r>
              <a:rPr lang="pt-BR" sz="2200" dirty="0"/>
              <a:t>interagir com o sistema/chamado </a:t>
            </a:r>
            <a:r>
              <a:rPr lang="pt-BR" sz="2200" dirty="0" smtClean="0"/>
              <a:t>em qualquer momento.</a:t>
            </a:r>
            <a:endParaRPr lang="pt-BR" sz="2200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/>
              <a:t>O Chamado pode ser fechado por todos, respeitando a propriedade do chamado. Assim que for fechado o chamado sai da lista de pendencias e é encaminhado um e-mail para todos informando o fechamento.</a:t>
            </a:r>
            <a:endParaRPr lang="en-GB" sz="22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45362" y="727940"/>
            <a:ext cx="420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Avaliação dos requisitos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4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45362" y="727940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Caso de Uso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4" t="21380" r="12627" b="8687"/>
          <a:stretch/>
        </p:blipFill>
        <p:spPr bwMode="auto">
          <a:xfrm>
            <a:off x="1331640" y="1417656"/>
            <a:ext cx="6882713" cy="511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263197"/>
            <a:ext cx="1064542" cy="270156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5722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45362" y="727940"/>
            <a:ext cx="3670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Diagrama de Classes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53" y="6297477"/>
            <a:ext cx="1064542" cy="270156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7" t="21706" r="22743" b="14443"/>
          <a:stretch/>
        </p:blipFill>
        <p:spPr bwMode="auto">
          <a:xfrm>
            <a:off x="1608149" y="1359241"/>
            <a:ext cx="6780275" cy="493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45362" y="727940"/>
            <a:ext cx="4215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Diagrama Lógico do BD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53" y="6297477"/>
            <a:ext cx="1064542" cy="270156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68" y="1412776"/>
            <a:ext cx="4866452" cy="494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zero.host22.com/disciplinas/unatec/Unat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00" y="5949280"/>
            <a:ext cx="1749035" cy="440059"/>
          </a:xfrm>
          <a:prstGeom prst="rect">
            <a:avLst/>
          </a:prstGeom>
          <a:noFill/>
          <a:effectLst>
            <a:glow>
              <a:schemeClr val="accent1"/>
            </a:glow>
            <a:outerShdw blurRad="50800"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043608" y="745540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Ciclo de Vida do Serviço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9" t="25000" r="50830" b="22135"/>
          <a:stretch/>
        </p:blipFill>
        <p:spPr bwMode="auto">
          <a:xfrm>
            <a:off x="3304616" y="1916832"/>
            <a:ext cx="3587184" cy="352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uxograma: Processo 4"/>
          <p:cNvSpPr/>
          <p:nvPr/>
        </p:nvSpPr>
        <p:spPr>
          <a:xfrm>
            <a:off x="1316349" y="1536650"/>
            <a:ext cx="2772154" cy="90638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Estratégia de Serviço: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Levantamento dos 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Desenho dos Caso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u="sng" dirty="0" err="1" smtClean="0"/>
              <a:t>BrainStorm</a:t>
            </a:r>
            <a:r>
              <a:rPr lang="pt-BR" sz="1400" u="sng" dirty="0" smtClean="0"/>
              <a:t> do Portfólio</a:t>
            </a:r>
            <a:endParaRPr lang="pt-BR" sz="1400" u="sng" dirty="0"/>
          </a:p>
        </p:txBody>
      </p:sp>
      <p:sp>
        <p:nvSpPr>
          <p:cNvPr id="10" name="Fluxograma: Processo 9"/>
          <p:cNvSpPr/>
          <p:nvPr/>
        </p:nvSpPr>
        <p:spPr>
          <a:xfrm>
            <a:off x="5783926" y="1556792"/>
            <a:ext cx="2961295" cy="1080120"/>
          </a:xfrm>
          <a:prstGeom prst="flowChartProcess">
            <a:avLst/>
          </a:prstGeom>
          <a:solidFill>
            <a:srgbClr val="AE5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Desenho de Serviço: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u="sng" dirty="0" smtClean="0"/>
              <a:t>Criação do Portfólio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u="sng" dirty="0" smtClean="0"/>
              <a:t>Criação dos Níveis de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Diagrama de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Modelagem do banco de dados</a:t>
            </a:r>
            <a:endParaRPr lang="pt-BR" sz="1400" dirty="0"/>
          </a:p>
        </p:txBody>
      </p:sp>
      <p:sp>
        <p:nvSpPr>
          <p:cNvPr id="11" name="Fluxograma: Processo 10"/>
          <p:cNvSpPr/>
          <p:nvPr/>
        </p:nvSpPr>
        <p:spPr>
          <a:xfrm>
            <a:off x="6264571" y="4437112"/>
            <a:ext cx="2376264" cy="817032"/>
          </a:xfrm>
          <a:prstGeom prst="flowChartProcess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Transição de Serviço: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u="sng" dirty="0" smtClean="0"/>
              <a:t>Planejamento do Suport</a:t>
            </a:r>
            <a:r>
              <a:rPr lang="pt-BR" sz="1400" dirty="0" smtClean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Desenvolvimento</a:t>
            </a:r>
            <a:endParaRPr lang="pt-BR" sz="1400" dirty="0"/>
          </a:p>
        </p:txBody>
      </p:sp>
      <p:sp>
        <p:nvSpPr>
          <p:cNvPr id="12" name="Fluxograma: Processo 11"/>
          <p:cNvSpPr/>
          <p:nvPr/>
        </p:nvSpPr>
        <p:spPr>
          <a:xfrm>
            <a:off x="1331640" y="4304156"/>
            <a:ext cx="2756863" cy="70902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Operação de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u="sng" dirty="0" smtClean="0"/>
              <a:t>Gerenciamento dos Chamados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Implantação do Sistema</a:t>
            </a:r>
            <a:endParaRPr lang="pt-BR" sz="1400" dirty="0"/>
          </a:p>
        </p:txBody>
      </p:sp>
      <p:sp>
        <p:nvSpPr>
          <p:cNvPr id="13" name="Fluxograma: Processo 12"/>
          <p:cNvSpPr/>
          <p:nvPr/>
        </p:nvSpPr>
        <p:spPr>
          <a:xfrm>
            <a:off x="3541648" y="5637054"/>
            <a:ext cx="3143575" cy="960297"/>
          </a:xfrm>
          <a:prstGeom prst="flowChartProcess">
            <a:avLst/>
          </a:prstGeom>
          <a:solidFill>
            <a:srgbClr val="853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Melhoria Continua de Serviço: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u="sng" dirty="0" smtClean="0"/>
              <a:t>Relatórios dos chamados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Testes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 smtClean="0"/>
              <a:t>Refatoração</a:t>
            </a:r>
            <a:r>
              <a:rPr lang="pt-BR" sz="1400" dirty="0" smtClean="0"/>
              <a:t> do sistema</a:t>
            </a:r>
            <a:endParaRPr lang="pt-BR" sz="1400" dirty="0"/>
          </a:p>
        </p:txBody>
      </p:sp>
      <p:cxnSp>
        <p:nvCxnSpPr>
          <p:cNvPr id="9" name="Conector angulado 8"/>
          <p:cNvCxnSpPr>
            <a:stCxn id="5" idx="2"/>
          </p:cNvCxnSpPr>
          <p:nvPr/>
        </p:nvCxnSpPr>
        <p:spPr>
          <a:xfrm rot="16200000" flipH="1">
            <a:off x="3179441" y="1966019"/>
            <a:ext cx="936102" cy="18901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3074" idx="2"/>
            <a:endCxn id="13" idx="0"/>
          </p:cNvCxnSpPr>
          <p:nvPr/>
        </p:nvCxnSpPr>
        <p:spPr>
          <a:xfrm>
            <a:off x="5098208" y="5438954"/>
            <a:ext cx="15228" cy="19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43608" y="745540"/>
            <a:ext cx="3719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Catálogo de Serviços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698269" y="3000323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SGHH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344816" cy="420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2910</TotalTime>
  <Words>346</Words>
  <Application>Microsoft Office PowerPoint</Application>
  <PresentationFormat>Apresentação na tela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Solstício</vt:lpstr>
      <vt:lpstr>  CENTRO UNIVERSITÁRIO UNA/UNATEC - ANÁLISE E DESENVOLVIMENTO DE SISTEMAS 5º. PERÍODO NOITE ADS – Noite  Software de Gestão  de Hotelaria Hospitalar (SGHH) – Modulo ServiceDesk                                                                           Orientador:  Thiers             Componentes        Enrique Bonifácio;        Fábio Melo;        Jorge Pimenta;        Sérgio Macedo;        Weslei Nunes Belo Horizonte – MG 1º Sem. /2014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UNA/UNATEC - ANÁLISE E DESENVOLVIMENTO DE SISTEMAS 1º. PERÍODO NOITE E  Sistema Binário                                                                                   ADS1E - Noite      Professor: Pedro Wilson               Componentes:        Enrique Bonifácio        Fábio Melo        Jorge Pimenta        Marcos Rampazzo        Weslei Nunes        Igor Sales        André Gonçalves        Luiz Fernando Souza   Belo Horizonte – MG 1º Sem. /2012</dc:title>
  <dc:creator>enrique</dc:creator>
  <cp:lastModifiedBy>enrique</cp:lastModifiedBy>
  <cp:revision>366</cp:revision>
  <cp:lastPrinted>2013-06-04T21:12:17Z</cp:lastPrinted>
  <dcterms:created xsi:type="dcterms:W3CDTF">2012-03-22T20:06:44Z</dcterms:created>
  <dcterms:modified xsi:type="dcterms:W3CDTF">2014-04-03T14:09:56Z</dcterms:modified>
</cp:coreProperties>
</file>