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78" r:id="rId6"/>
    <p:sldId id="279" r:id="rId7"/>
    <p:sldId id="260" r:id="rId8"/>
    <p:sldId id="261" r:id="rId9"/>
    <p:sldId id="262" r:id="rId10"/>
    <p:sldId id="263" r:id="rId11"/>
    <p:sldId id="264"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9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75" autoAdjust="0"/>
    <p:restoredTop sz="94660"/>
  </p:normalViewPr>
  <p:slideViewPr>
    <p:cSldViewPr>
      <p:cViewPr varScale="1">
        <p:scale>
          <a:sx n="57" d="100"/>
          <a:sy n="57" d="100"/>
        </p:scale>
        <p:origin x="-96" y="-3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0D9E9-E6FE-445D-B3AA-1BD4830E91E0}" type="datetimeFigureOut">
              <a:rPr lang="pt-BR" smtClean="0"/>
              <a:pPr/>
              <a:t>17/04/13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3EF3B4-F027-4CD8-8BF1-A5BCA871288B}" type="slidenum">
              <a:rPr lang="pt-BR" smtClean="0"/>
              <a:pPr/>
              <a:t>‹#›</a:t>
            </a:fld>
            <a:endParaRPr lang="pt-BR"/>
          </a:p>
        </p:txBody>
      </p:sp>
    </p:spTree>
    <p:extLst>
      <p:ext uri="{BB962C8B-B14F-4D97-AF65-F5344CB8AC3E}">
        <p14:creationId xmlns:p14="http://schemas.microsoft.com/office/powerpoint/2010/main" val="242203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673EF3B4-F027-4CD8-8BF1-A5BCA871288B}"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7" name="Picture 8" descr="capa_slide_una"/>
          <p:cNvPicPr>
            <a:picLocks noChangeAspect="1" noChangeArrowheads="1"/>
          </p:cNvPicPr>
          <p:nvPr userDrawn="1"/>
        </p:nvPicPr>
        <p:blipFill>
          <a:blip r:embed="rId2" cstate="print"/>
          <a:srcRect/>
          <a:stretch>
            <a:fillRect/>
          </a:stretch>
        </p:blipFill>
        <p:spPr bwMode="auto">
          <a:xfrm>
            <a:off x="1588" y="4763"/>
            <a:ext cx="9140825" cy="6848475"/>
          </a:xfrm>
          <a:prstGeom prst="rect">
            <a:avLst/>
          </a:prstGeom>
          <a:noFill/>
        </p:spPr>
      </p:pic>
      <p:sp>
        <p:nvSpPr>
          <p:cNvPr id="9" name="Text Box 9"/>
          <p:cNvSpPr txBox="1">
            <a:spLocks noChangeArrowheads="1"/>
          </p:cNvSpPr>
          <p:nvPr userDrawn="1"/>
        </p:nvSpPr>
        <p:spPr bwMode="auto">
          <a:xfrm>
            <a:off x="3428992" y="5286388"/>
            <a:ext cx="5545137" cy="733425"/>
          </a:xfrm>
          <a:prstGeom prst="rect">
            <a:avLst/>
          </a:prstGeom>
          <a:noFill/>
          <a:ln w="9525">
            <a:noFill/>
            <a:miter lim="800000"/>
            <a:headEnd/>
            <a:tailEnd/>
          </a:ln>
          <a:effectLst/>
        </p:spPr>
        <p:txBody>
          <a:bodyPr>
            <a:spAutoFit/>
          </a:bodyPr>
          <a:lstStyle/>
          <a:p>
            <a:pPr algn="ctr">
              <a:spcBef>
                <a:spcPct val="50000"/>
              </a:spcBef>
            </a:pPr>
            <a:r>
              <a:rPr lang="pt-BR" b="1" dirty="0" smtClean="0">
                <a:latin typeface="Verdana" pitchFamily="34" charset="0"/>
              </a:rPr>
              <a:t>Auditoria e</a:t>
            </a:r>
            <a:r>
              <a:rPr lang="pt-BR" b="1" baseline="0" dirty="0" smtClean="0">
                <a:latin typeface="Verdana" pitchFamily="34" charset="0"/>
              </a:rPr>
              <a:t> Qualidade de Sistemas</a:t>
            </a:r>
            <a:endParaRPr lang="pt-BR" b="1" dirty="0">
              <a:latin typeface="Verdana" pitchFamily="34" charset="0"/>
            </a:endParaRPr>
          </a:p>
          <a:p>
            <a:pPr algn="ctr">
              <a:spcBef>
                <a:spcPct val="50000"/>
              </a:spcBef>
            </a:pPr>
            <a:r>
              <a:rPr lang="pt-BR" sz="1600" dirty="0" smtClean="0">
                <a:latin typeface="Verdana" pitchFamily="34" charset="0"/>
              </a:rPr>
              <a:t>Prof.</a:t>
            </a:r>
            <a:r>
              <a:rPr lang="pt-BR" sz="1600" baseline="0" dirty="0" smtClean="0">
                <a:latin typeface="Verdana" pitchFamily="34" charset="0"/>
              </a:rPr>
              <a:t> Edgard Davidson C. Cardoso</a:t>
            </a:r>
            <a:endParaRPr lang="pt-BR" sz="1600" dirty="0">
              <a:latin typeface="Verdana" pitchFamily="34" charset="0"/>
            </a:endParaRPr>
          </a:p>
        </p:txBody>
      </p:sp>
      <p:sp>
        <p:nvSpPr>
          <p:cNvPr id="30" name="Espaço Reservado para Rodapé 29"/>
          <p:cNvSpPr>
            <a:spLocks noGrp="1"/>
          </p:cNvSpPr>
          <p:nvPr>
            <p:ph type="ftr" sz="quarter" idx="12"/>
          </p:nvPr>
        </p:nvSpPr>
        <p:spPr/>
        <p:txBody>
          <a:bodyPr/>
          <a:lstStyle/>
          <a:p>
            <a:r>
              <a:rPr lang="pt-BR" smtClean="0"/>
              <a:t>Prof. Edgard Davidosn C. Cardoso </a:t>
            </a:r>
            <a:endParaRPr lang="pt-BR"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Rodapé 4"/>
          <p:cNvSpPr>
            <a:spLocks noGrp="1"/>
          </p:cNvSpPr>
          <p:nvPr>
            <p:ph type="ftr" sz="quarter" idx="11"/>
          </p:nvPr>
        </p:nvSpPr>
        <p:spPr/>
        <p:txBody>
          <a:bodyPr/>
          <a:lstStyle/>
          <a:p>
            <a:r>
              <a:rPr lang="pt-BR" dirty="0" smtClean="0"/>
              <a:t>Prof. Edgard Davidson C. Cardoso</a:t>
            </a:r>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Rodapé 4"/>
          <p:cNvSpPr>
            <a:spLocks noGrp="1"/>
          </p:cNvSpPr>
          <p:nvPr>
            <p:ph type="ftr" sz="quarter" idx="11"/>
          </p:nvPr>
        </p:nvSpPr>
        <p:spPr/>
        <p:txBody>
          <a:bodyPr/>
          <a:lstStyle/>
          <a:p>
            <a:r>
              <a:rPr lang="pt-BR" dirty="0" smtClean="0"/>
              <a:t>Prof. Edgard Davidson C. Cardoso</a:t>
            </a:r>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600200"/>
            <a:ext cx="8229600" cy="4543443"/>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
        <p:nvSpPr>
          <p:cNvPr id="7" name="Espaço Reservado para Data 3"/>
          <p:cNvSpPr txBox="1">
            <a:spLocks/>
          </p:cNvSpPr>
          <p:nvPr userDrawn="1"/>
        </p:nvSpPr>
        <p:spPr>
          <a:xfrm>
            <a:off x="428596" y="6350023"/>
            <a:ext cx="2889419"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dirty="0" smtClean="0">
                <a:ln>
                  <a:noFill/>
                </a:ln>
                <a:solidFill>
                  <a:srgbClr val="44494D"/>
                </a:solidFill>
                <a:effectLst/>
                <a:uLnTx/>
                <a:uFillTx/>
                <a:latin typeface="+mn-lt"/>
                <a:ea typeface="+mn-ea"/>
                <a:cs typeface="+mn-cs"/>
              </a:rPr>
              <a:t>Prof. Edgard Davidson C. Cardoso</a:t>
            </a:r>
          </a:p>
        </p:txBody>
      </p:sp>
      <p:sp>
        <p:nvSpPr>
          <p:cNvPr id="18" name="Título 17"/>
          <p:cNvSpPr>
            <a:spLocks noGrp="1"/>
          </p:cNvSpPr>
          <p:nvPr>
            <p:ph type="title"/>
          </p:nvPr>
        </p:nvSpPr>
        <p:spPr/>
        <p:txBody>
          <a:bodyPr/>
          <a:lstStyle/>
          <a:p>
            <a:r>
              <a:rPr lang="pt-BR" smtClean="0"/>
              <a:t>Clique para editar o estilo do título mestre</a:t>
            </a:r>
            <a:endParaRPr lang="pt-BR" dirty="0"/>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5" name="Espaço Reservado para Rodapé 4"/>
          <p:cNvSpPr>
            <a:spLocks noGrp="1"/>
          </p:cNvSpPr>
          <p:nvPr>
            <p:ph type="ftr" sz="quarter" idx="11"/>
          </p:nvPr>
        </p:nvSpPr>
        <p:spPr/>
        <p:txBody>
          <a:bodyPr/>
          <a:lstStyle/>
          <a:p>
            <a:r>
              <a:rPr lang="pt-BR" dirty="0" smtClean="0"/>
              <a:t>Prof. Edgard Davidson C. Cardoso</a:t>
            </a:r>
            <a:endParaRPr lang="pt-BR"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11"/>
          </p:nvPr>
        </p:nvSpPr>
        <p:spPr/>
        <p:txBody>
          <a:bodyPr/>
          <a:lstStyle/>
          <a:p>
            <a:r>
              <a:rPr lang="pt-BR" dirty="0" smtClean="0"/>
              <a:t>Prof. Edgard Davidson C. Cardoso</a:t>
            </a:r>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8" name="Espaço Reservado para Rodapé 7"/>
          <p:cNvSpPr>
            <a:spLocks noGrp="1"/>
          </p:cNvSpPr>
          <p:nvPr>
            <p:ph type="ftr" sz="quarter" idx="11"/>
          </p:nvPr>
        </p:nvSpPr>
        <p:spPr/>
        <p:txBody>
          <a:bodyPr/>
          <a:lstStyle/>
          <a:p>
            <a:r>
              <a:rPr lang="pt-BR" dirty="0" smtClean="0"/>
              <a:t>Prof. Edgard Davidson C. Cardoso</a:t>
            </a:r>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4" name="Espaço Reservado para Rodapé 3"/>
          <p:cNvSpPr>
            <a:spLocks noGrp="1"/>
          </p:cNvSpPr>
          <p:nvPr>
            <p:ph type="ftr" sz="quarter" idx="11"/>
          </p:nvPr>
        </p:nvSpPr>
        <p:spPr/>
        <p:txBody>
          <a:bodyPr/>
          <a:lstStyle/>
          <a:p>
            <a:r>
              <a:rPr lang="pt-BR" dirty="0" smtClean="0"/>
              <a:t>Prof. Edgard Davidson C. Cardoso</a:t>
            </a:r>
          </a:p>
        </p:txBody>
      </p:sp>
      <p:sp>
        <p:nvSpPr>
          <p:cNvPr id="5" name="Espaço Reservado para Número de Slide 4"/>
          <p:cNvSpPr>
            <a:spLocks noGrp="1"/>
          </p:cNvSpPr>
          <p:nvPr>
            <p:ph type="sldNum" sz="quarter" idx="12"/>
          </p:nvPr>
        </p:nvSpPr>
        <p:spPr>
          <a:xfrm>
            <a:off x="7715272" y="6286520"/>
            <a:ext cx="990592" cy="365125"/>
          </a:xfrm>
          <a:prstGeom prst="rect">
            <a:avLst/>
          </a:prstGeom>
        </p:spPr>
        <p:txBody>
          <a:bodyPr/>
          <a:lstStyle/>
          <a:p>
            <a:fld id="{9A876F49-A3ED-4F7B-BFA7-DF8AFBBA5E1F}" type="slidenum">
              <a:rPr lang="pt-BR" smtClean="0"/>
              <a:pPr/>
              <a:t>‹#›</a:t>
            </a:fld>
            <a:endParaRPr lang="pt-BR"/>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a:lstStyle/>
          <a:p>
            <a:r>
              <a:rPr lang="pt-BR" dirty="0" smtClean="0"/>
              <a:t>Prof. Edgard Davidson C. Cardoso</a:t>
            </a:r>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6" name="Espaço Reservado para Rodapé 5"/>
          <p:cNvSpPr>
            <a:spLocks noGrp="1"/>
          </p:cNvSpPr>
          <p:nvPr>
            <p:ph type="ftr" sz="quarter" idx="11"/>
          </p:nvPr>
        </p:nvSpPr>
        <p:spPr/>
        <p:txBody>
          <a:bodyPr/>
          <a:lstStyle/>
          <a:p>
            <a:r>
              <a:rPr lang="pt-BR" dirty="0" smtClean="0"/>
              <a:t>Prof. Edgard Davidson C. Cardoso</a:t>
            </a:r>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6" name="Espaço Reservado para Rodapé 5"/>
          <p:cNvSpPr>
            <a:spLocks noGrp="1"/>
          </p:cNvSpPr>
          <p:nvPr>
            <p:ph type="ftr" sz="quarter" idx="11"/>
          </p:nvPr>
        </p:nvSpPr>
        <p:spPr/>
        <p:txBody>
          <a:bodyPr/>
          <a:lstStyle/>
          <a:p>
            <a:r>
              <a:rPr lang="pt-BR" dirty="0" smtClean="0"/>
              <a:t>Prof. Edgard Davidson C. Cardoso</a:t>
            </a:r>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3" cstate="print"/>
          <a:srcRect/>
          <a:stretch>
            <a:fillRect/>
          </a:stretch>
        </p:blipFill>
        <p:spPr bwMode="auto">
          <a:xfrm>
            <a:off x="0" y="0"/>
            <a:ext cx="857250" cy="419100"/>
          </a:xfrm>
          <a:prstGeom prst="rect">
            <a:avLst/>
          </a:prstGeom>
          <a:noFill/>
          <a:ln w="9525">
            <a:noFill/>
            <a:miter lim="800000"/>
            <a:headEnd/>
            <a:tailEnd/>
          </a:ln>
          <a:effectLst/>
        </p:spPr>
      </p:pic>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757758"/>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5" name="Espaço Reservado para Rodapé 4"/>
          <p:cNvSpPr>
            <a:spLocks noGrp="1"/>
          </p:cNvSpPr>
          <p:nvPr>
            <p:ph type="ftr" sz="quarter" idx="3"/>
          </p:nvPr>
        </p:nvSpPr>
        <p:spPr>
          <a:xfrm>
            <a:off x="428596" y="6421461"/>
            <a:ext cx="2895600" cy="365125"/>
          </a:xfrm>
          <a:prstGeom prst="rect">
            <a:avLst/>
          </a:prstGeom>
        </p:spPr>
        <p:txBody>
          <a:bodyPr vert="horz" lIns="91440" tIns="45720" rIns="91440" bIns="45720" rtlCol="0" anchor="ctr"/>
          <a:lstStyle>
            <a:lvl1pPr algn="l">
              <a:defRPr sz="1200">
                <a:solidFill>
                  <a:srgbClr val="44494D"/>
                </a:solidFill>
              </a:defRPr>
            </a:lvl1pPr>
          </a:lstStyle>
          <a:p>
            <a:r>
              <a:rPr lang="pt-BR" dirty="0" smtClean="0"/>
              <a:t>Prof. Edgard Davidson C. Cardoso </a:t>
            </a:r>
            <a:endParaRPr lang="pt-BR" dirty="0"/>
          </a:p>
        </p:txBody>
      </p:sp>
      <p:pic>
        <p:nvPicPr>
          <p:cNvPr id="1026" name="Picture 2"/>
          <p:cNvPicPr>
            <a:picLocks noChangeAspect="1" noChangeArrowheads="1"/>
          </p:cNvPicPr>
          <p:nvPr/>
        </p:nvPicPr>
        <p:blipFill>
          <a:blip r:embed="rId14" cstate="print"/>
          <a:srcRect/>
          <a:stretch>
            <a:fillRect/>
          </a:stretch>
        </p:blipFill>
        <p:spPr bwMode="auto">
          <a:xfrm>
            <a:off x="8108614" y="6370639"/>
            <a:ext cx="1035418" cy="487385"/>
          </a:xfrm>
          <a:prstGeom prst="rect">
            <a:avLst/>
          </a:prstGeom>
          <a:noFill/>
          <a:ln w="9525">
            <a:noFill/>
            <a:miter lim="800000"/>
            <a:headEnd/>
            <a:tailEnd/>
          </a:ln>
          <a:effectLst/>
        </p:spPr>
      </p:pic>
      <p:sp>
        <p:nvSpPr>
          <p:cNvPr id="10" name="Espaço Reservado para Rodapé 4"/>
          <p:cNvSpPr txBox="1">
            <a:spLocks/>
          </p:cNvSpPr>
          <p:nvPr/>
        </p:nvSpPr>
        <p:spPr>
          <a:xfrm>
            <a:off x="428596" y="642146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200" b="0" i="0" u="none" strike="noStrike" kern="1200" cap="none" spc="0" normalizeH="0" baseline="0" noProof="0" dirty="0" smtClean="0">
              <a:ln>
                <a:noFill/>
              </a:ln>
              <a:solidFill>
                <a:srgbClr val="44494D"/>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fade/>
  </p:transition>
  <p:txStyles>
    <p:titleStyle>
      <a:lvl1pPr algn="ctr" defTabSz="914400" rtl="0" eaLnBrk="1" latinLnBrk="0" hangingPunct="1">
        <a:spcBef>
          <a:spcPct val="0"/>
        </a:spcBef>
        <a:buNone/>
        <a:defRPr sz="4400" kern="1200">
          <a:solidFill>
            <a:srgbClr val="4449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44494D"/>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44494D"/>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44494D"/>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44494D"/>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44494D"/>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b="1" dirty="0" smtClean="0"/>
              <a:t>Os objetos </a:t>
            </a:r>
            <a:r>
              <a:rPr lang="pt-BR" b="1" dirty="0" err="1" smtClean="0"/>
              <a:t>mock</a:t>
            </a:r>
            <a:r>
              <a:rPr lang="pt-BR" b="1" dirty="0" smtClean="0"/>
              <a:t> não são </a:t>
            </a:r>
            <a:r>
              <a:rPr lang="pt-BR" b="1" dirty="0" err="1" smtClean="0"/>
              <a:t>stubs</a:t>
            </a:r>
            <a:endParaRPr lang="pt-BR" b="1" dirty="0" smtClean="0"/>
          </a:p>
          <a:p>
            <a:r>
              <a:rPr lang="pt-BR" dirty="0" smtClean="0"/>
              <a:t>Mas poderíamos dizer que são tipos de </a:t>
            </a:r>
            <a:r>
              <a:rPr lang="pt-BR" dirty="0" err="1" smtClean="0"/>
              <a:t>stubs</a:t>
            </a:r>
            <a:r>
              <a:rPr lang="pt-BR" dirty="0" smtClean="0"/>
              <a:t> que requerem muito menos código.</a:t>
            </a:r>
            <a:endParaRPr lang="pt-BR" dirty="0"/>
          </a:p>
        </p:txBody>
      </p:sp>
      <p:sp>
        <p:nvSpPr>
          <p:cNvPr id="3" name="Título 2"/>
          <p:cNvSpPr>
            <a:spLocks noGrp="1"/>
          </p:cNvSpPr>
          <p:nvPr>
            <p:ph type="title"/>
          </p:nvPr>
        </p:nvSpPr>
        <p:spPr/>
        <p:txBody>
          <a:bodyPr/>
          <a:lstStyle/>
          <a:p>
            <a:r>
              <a:rPr lang="pt-BR" dirty="0" smtClean="0"/>
              <a:t>Objetos </a:t>
            </a:r>
            <a:r>
              <a:rPr lang="pt-BR" dirty="0" err="1" smtClean="0"/>
              <a:t>Mock</a:t>
            </a:r>
            <a:endParaRPr lang="pt-BR" dirty="0"/>
          </a:p>
        </p:txBody>
      </p:sp>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Para criarmos os objetos </a:t>
            </a:r>
            <a:r>
              <a:rPr lang="pt-BR" dirty="0" err="1" smtClean="0"/>
              <a:t>mock</a:t>
            </a:r>
            <a:r>
              <a:rPr lang="pt-BR" dirty="0" smtClean="0"/>
              <a:t> utilizaremos o framework </a:t>
            </a:r>
            <a:r>
              <a:rPr lang="pt-BR" dirty="0" err="1" smtClean="0"/>
              <a:t>EasyMock</a:t>
            </a:r>
            <a:r>
              <a:rPr lang="pt-BR" dirty="0" smtClean="0"/>
              <a:t>, gratuito e de código aberto, que está disponível em http://sourceforge.net/projects/easymock.</a:t>
            </a:r>
            <a:endParaRPr lang="pt-BR" dirty="0"/>
          </a:p>
        </p:txBody>
      </p:sp>
      <p:sp>
        <p:nvSpPr>
          <p:cNvPr id="3" name="Título 2"/>
          <p:cNvSpPr>
            <a:spLocks noGrp="1"/>
          </p:cNvSpPr>
          <p:nvPr>
            <p:ph type="title"/>
          </p:nvPr>
        </p:nvSpPr>
        <p:spPr/>
        <p:txBody>
          <a:bodyPr/>
          <a:lstStyle/>
          <a:p>
            <a:r>
              <a:rPr lang="pt-BR" dirty="0" smtClean="0"/>
              <a:t>framework </a:t>
            </a:r>
            <a:r>
              <a:rPr lang="pt-BR" dirty="0" err="1" smtClean="0"/>
              <a:t>EasyMock</a:t>
            </a:r>
            <a:endParaRPr lang="pt-BR" dirty="0"/>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Testes com Objetos </a:t>
            </a:r>
            <a:r>
              <a:rPr lang="pt-BR" dirty="0" err="1" smtClean="0"/>
              <a:t>Mock</a:t>
            </a:r>
            <a:endParaRPr lang="pt-BR" dirty="0"/>
          </a:p>
        </p:txBody>
      </p:sp>
      <p:sp>
        <p:nvSpPr>
          <p:cNvPr id="5" name="Espaço Reservado para Texto 4"/>
          <p:cNvSpPr>
            <a:spLocks noGrp="1"/>
          </p:cNvSpPr>
          <p:nvPr>
            <p:ph type="body" idx="1"/>
          </p:nvPr>
        </p:nvSpPr>
        <p:spPr/>
        <p:txBody>
          <a:bodyPr/>
          <a:lstStyle/>
          <a:p>
            <a:r>
              <a:rPr lang="pt-BR" dirty="0" smtClean="0"/>
              <a:t>Qualidade de Sistemas</a:t>
            </a:r>
            <a:endParaRPr lang="pt-BR" dirty="0"/>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Os testes unitários são essenciais para que seja possível testar a menor unidade do software como um método, uma classe ou mesmo um objeto.</a:t>
            </a:r>
            <a:endParaRPr lang="pt-BR" dirty="0"/>
          </a:p>
        </p:txBody>
      </p:sp>
      <p:sp>
        <p:nvSpPr>
          <p:cNvPr id="3" name="Título 2"/>
          <p:cNvSpPr>
            <a:spLocks noGrp="1"/>
          </p:cNvSpPr>
          <p:nvPr>
            <p:ph type="title"/>
          </p:nvPr>
        </p:nvSpPr>
        <p:spPr/>
        <p:txBody>
          <a:bodyPr/>
          <a:lstStyle/>
          <a:p>
            <a:r>
              <a:rPr lang="pt-BR" dirty="0" smtClean="0"/>
              <a:t>Introdução</a:t>
            </a:r>
            <a:endParaRPr lang="pt-BR"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smtClean="0"/>
              <a:t>Mas essas unidades a serem testadas, principalmente as mais complexas, podem depender de  outras partes do código que não queremos testar no momento, por que não estão prontas ou por que podem comprometer os resultados do teste gerando dúvidas sobre qual é a origem do erro.</a:t>
            </a:r>
            <a:endParaRPr lang="pt-BR" dirty="0"/>
          </a:p>
        </p:txBody>
      </p:sp>
      <p:sp>
        <p:nvSpPr>
          <p:cNvPr id="3" name="Título 2"/>
          <p:cNvSpPr>
            <a:spLocks noGrp="1"/>
          </p:cNvSpPr>
          <p:nvPr>
            <p:ph type="title"/>
          </p:nvPr>
        </p:nvSpPr>
        <p:spPr/>
        <p:txBody>
          <a:bodyPr/>
          <a:lstStyle/>
          <a:p>
            <a:r>
              <a:rPr lang="pt-BR" dirty="0" smtClean="0"/>
              <a:t>Motivação</a:t>
            </a:r>
            <a:endParaRPr lang="pt-BR" dirty="0"/>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Para </a:t>
            </a:r>
            <a:r>
              <a:rPr lang="en-US" dirty="0" err="1" smtClean="0"/>
              <a:t>testar</a:t>
            </a:r>
            <a:r>
              <a:rPr lang="en-US" dirty="0" smtClean="0"/>
              <a:t> as </a:t>
            </a:r>
            <a:r>
              <a:rPr lang="en-US" dirty="0" err="1" smtClean="0"/>
              <a:t>vezes</a:t>
            </a:r>
            <a:r>
              <a:rPr lang="en-US" dirty="0" smtClean="0"/>
              <a:t> </a:t>
            </a:r>
            <a:r>
              <a:rPr lang="en-US" dirty="0" err="1" smtClean="0"/>
              <a:t>você</a:t>
            </a:r>
            <a:r>
              <a:rPr lang="en-US" dirty="0" smtClean="0"/>
              <a:t> </a:t>
            </a:r>
            <a:r>
              <a:rPr lang="en-US" dirty="0" err="1" smtClean="0"/>
              <a:t>precisa</a:t>
            </a:r>
            <a:r>
              <a:rPr lang="en-US" dirty="0" smtClean="0"/>
              <a:t> de </a:t>
            </a:r>
            <a:r>
              <a:rPr lang="en-US" dirty="0" err="1" smtClean="0"/>
              <a:t>várias</a:t>
            </a:r>
            <a:r>
              <a:rPr lang="en-US" dirty="0" smtClean="0"/>
              <a:t> </a:t>
            </a:r>
            <a:r>
              <a:rPr lang="en-US" dirty="0" err="1" smtClean="0"/>
              <a:t>dependências</a:t>
            </a:r>
            <a:endParaRPr lang="en-US" dirty="0"/>
          </a:p>
        </p:txBody>
      </p:sp>
      <p:pic>
        <p:nvPicPr>
          <p:cNvPr id="4" name="Picture 3"/>
          <p:cNvPicPr>
            <a:picLocks noChangeAspect="1"/>
          </p:cNvPicPr>
          <p:nvPr/>
        </p:nvPicPr>
        <p:blipFill>
          <a:blip r:embed="rId2"/>
          <a:stretch>
            <a:fillRect/>
          </a:stretch>
        </p:blipFill>
        <p:spPr>
          <a:xfrm>
            <a:off x="755576" y="1556792"/>
            <a:ext cx="7099052" cy="4848425"/>
          </a:xfrm>
          <a:prstGeom prst="rect">
            <a:avLst/>
          </a:prstGeom>
        </p:spPr>
      </p:pic>
    </p:spTree>
    <p:extLst>
      <p:ext uri="{BB962C8B-B14F-4D97-AF65-F5344CB8AC3E}">
        <p14:creationId xmlns:p14="http://schemas.microsoft.com/office/powerpoint/2010/main" val="1916888698"/>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err="1" smtClean="0"/>
              <a:t>Então</a:t>
            </a:r>
            <a:r>
              <a:rPr lang="en-US" dirty="0" smtClean="0"/>
              <a:t> </a:t>
            </a:r>
            <a:r>
              <a:rPr lang="en-US" dirty="0" err="1" smtClean="0"/>
              <a:t>remova</a:t>
            </a:r>
            <a:r>
              <a:rPr lang="en-US" dirty="0" smtClean="0"/>
              <a:t> as </a:t>
            </a:r>
            <a:r>
              <a:rPr lang="en-US" dirty="0" err="1" smtClean="0"/>
              <a:t>dependências</a:t>
            </a:r>
            <a:r>
              <a:rPr lang="en-US" dirty="0" smtClean="0"/>
              <a:t> (</a:t>
            </a:r>
            <a:r>
              <a:rPr lang="en-US" dirty="0" err="1" smtClean="0"/>
              <a:t>para</a:t>
            </a:r>
            <a:r>
              <a:rPr lang="en-US" dirty="0" smtClean="0"/>
              <a:t> </a:t>
            </a:r>
            <a:r>
              <a:rPr lang="en-US" dirty="0" err="1" smtClean="0"/>
              <a:t>executar</a:t>
            </a:r>
            <a:r>
              <a:rPr lang="en-US" dirty="0" smtClean="0"/>
              <a:t> </a:t>
            </a:r>
            <a:r>
              <a:rPr lang="en-US" dirty="0" err="1" smtClean="0"/>
              <a:t>os</a:t>
            </a:r>
            <a:r>
              <a:rPr lang="en-US" dirty="0" smtClean="0"/>
              <a:t> testes)</a:t>
            </a:r>
            <a:endParaRPr lang="en-US" dirty="0"/>
          </a:p>
        </p:txBody>
      </p:sp>
      <p:pic>
        <p:nvPicPr>
          <p:cNvPr id="6" name="Picture 5"/>
          <p:cNvPicPr>
            <a:picLocks noChangeAspect="1"/>
          </p:cNvPicPr>
          <p:nvPr/>
        </p:nvPicPr>
        <p:blipFill>
          <a:blip r:embed="rId2"/>
          <a:stretch>
            <a:fillRect/>
          </a:stretch>
        </p:blipFill>
        <p:spPr>
          <a:xfrm>
            <a:off x="1331640" y="1700808"/>
            <a:ext cx="6389712" cy="4667662"/>
          </a:xfrm>
          <a:prstGeom prst="rect">
            <a:avLst/>
          </a:prstGeom>
        </p:spPr>
      </p:pic>
    </p:spTree>
    <p:extLst>
      <p:ext uri="{BB962C8B-B14F-4D97-AF65-F5344CB8AC3E}">
        <p14:creationId xmlns:p14="http://schemas.microsoft.com/office/powerpoint/2010/main" val="2453589314"/>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Uma solução para estes casos é a utilização</a:t>
            </a:r>
          </a:p>
          <a:p>
            <a:pPr>
              <a:buNone/>
            </a:pPr>
            <a:r>
              <a:rPr lang="pt-BR" dirty="0" smtClean="0"/>
              <a:t>de objetos </a:t>
            </a:r>
            <a:r>
              <a:rPr lang="pt-BR" dirty="0" err="1" smtClean="0"/>
              <a:t>mock</a:t>
            </a:r>
            <a:r>
              <a:rPr lang="pt-BR" dirty="0" smtClean="0"/>
              <a:t> ou </a:t>
            </a:r>
            <a:r>
              <a:rPr lang="pt-BR" dirty="0" err="1" smtClean="0"/>
              <a:t>Mock</a:t>
            </a:r>
            <a:r>
              <a:rPr lang="pt-BR" dirty="0" smtClean="0"/>
              <a:t> </a:t>
            </a:r>
            <a:r>
              <a:rPr lang="pt-BR" dirty="0" err="1" smtClean="0"/>
              <a:t>Objects</a:t>
            </a:r>
            <a:endParaRPr lang="pt-BR" dirty="0"/>
          </a:p>
        </p:txBody>
      </p:sp>
      <p:sp>
        <p:nvSpPr>
          <p:cNvPr id="3" name="Título 2"/>
          <p:cNvSpPr>
            <a:spLocks noGrp="1"/>
          </p:cNvSpPr>
          <p:nvPr>
            <p:ph type="title"/>
          </p:nvPr>
        </p:nvSpPr>
        <p:spPr/>
        <p:txBody>
          <a:bodyPr/>
          <a:lstStyle/>
          <a:p>
            <a:r>
              <a:rPr lang="pt-BR" dirty="0" smtClean="0"/>
              <a:t>Solução </a:t>
            </a:r>
            <a:endParaRPr lang="pt-BR" dirty="0"/>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Os objetos </a:t>
            </a:r>
            <a:r>
              <a:rPr lang="pt-BR" dirty="0" err="1" smtClean="0"/>
              <a:t>mock</a:t>
            </a:r>
            <a:r>
              <a:rPr lang="pt-BR" dirty="0" smtClean="0"/>
              <a:t> são objetos “falsos” que simulam o comportamento de uma classe ou objeto “real” para que possamos focar o teste na unidade a ser testada.</a:t>
            </a:r>
            <a:endParaRPr lang="pt-BR" dirty="0"/>
          </a:p>
        </p:txBody>
      </p:sp>
      <p:sp>
        <p:nvSpPr>
          <p:cNvPr id="3" name="Título 2"/>
          <p:cNvSpPr>
            <a:spLocks noGrp="1"/>
          </p:cNvSpPr>
          <p:nvPr>
            <p:ph type="title"/>
          </p:nvPr>
        </p:nvSpPr>
        <p:spPr/>
        <p:txBody>
          <a:bodyPr>
            <a:normAutofit fontScale="90000"/>
          </a:bodyPr>
          <a:lstStyle/>
          <a:p>
            <a:r>
              <a:rPr lang="pt-BR" dirty="0" smtClean="0"/>
              <a:t>Objetos </a:t>
            </a:r>
            <a:r>
              <a:rPr lang="pt-BR" dirty="0" err="1" smtClean="0"/>
              <a:t>Mock</a:t>
            </a:r>
            <a:r>
              <a:rPr lang="pt-BR" dirty="0" smtClean="0"/>
              <a:t> e o Framework</a:t>
            </a:r>
            <a:br>
              <a:rPr lang="pt-BR" dirty="0" smtClean="0"/>
            </a:br>
            <a:r>
              <a:rPr lang="pt-BR" dirty="0" err="1" smtClean="0"/>
              <a:t>EasyMock</a:t>
            </a:r>
            <a:endParaRPr lang="pt-BR" dirty="0"/>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pt-BR" dirty="0" smtClean="0"/>
              <a:t>Antes dos objetos </a:t>
            </a:r>
            <a:r>
              <a:rPr lang="pt-BR" dirty="0" err="1" smtClean="0"/>
              <a:t>mock</a:t>
            </a:r>
            <a:r>
              <a:rPr lang="pt-BR" dirty="0" smtClean="0"/>
              <a:t>, uma alternativa eram os </a:t>
            </a:r>
            <a:r>
              <a:rPr lang="pt-BR" dirty="0" err="1" smtClean="0"/>
              <a:t>stubs</a:t>
            </a:r>
            <a:r>
              <a:rPr lang="pt-BR" dirty="0" smtClean="0"/>
              <a:t>, objetos criados para substituir aqueles que seriam chamados numa troca de mensagem.</a:t>
            </a:r>
          </a:p>
          <a:p>
            <a:r>
              <a:rPr lang="pt-BR" dirty="0" smtClean="0"/>
              <a:t>Estes tipos de objeto, por um lado, facilitavam os testes, mas ao mesmo tempo podiam demandar geração de muito código extra, já que em alguns casos era necessário gerar cópias das classes reais para realizar os testes.</a:t>
            </a:r>
            <a:endParaRPr lang="pt-BR" dirty="0"/>
          </a:p>
        </p:txBody>
      </p:sp>
      <p:sp>
        <p:nvSpPr>
          <p:cNvPr id="3" name="Título 2"/>
          <p:cNvSpPr>
            <a:spLocks noGrp="1"/>
          </p:cNvSpPr>
          <p:nvPr>
            <p:ph type="title"/>
          </p:nvPr>
        </p:nvSpPr>
        <p:spPr/>
        <p:txBody>
          <a:bodyPr/>
          <a:lstStyle/>
          <a:p>
            <a:r>
              <a:rPr lang="pt-BR" dirty="0" smtClean="0"/>
              <a:t>Histórico</a:t>
            </a:r>
            <a:endParaRPr lang="pt-BR" dirty="0"/>
          </a:p>
        </p:txBody>
      </p:sp>
    </p:spTree>
  </p:cSld>
  <p:clrMapOvr>
    <a:masterClrMapping/>
  </p:clrMapOvr>
  <p:transition xmlns:p14="http://schemas.microsoft.com/office/powerpoint/2010/main">
    <p:fade/>
  </p:transition>
</p:sld>
</file>

<file path=ppt/theme/theme1.xml><?xml version="1.0" encoding="utf-8"?>
<a:theme xmlns:a="http://schemas.openxmlformats.org/drawingml/2006/main" name="Templat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olstí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83</TotalTime>
  <Words>278</Words>
  <Application>Microsoft Macintosh PowerPoint</Application>
  <PresentationFormat>On-screen Show (4:3)</PresentationFormat>
  <Paragraphs>22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Template</vt:lpstr>
      <vt:lpstr>PowerPoint Presentation</vt:lpstr>
      <vt:lpstr>Testes com Objetos Mock</vt:lpstr>
      <vt:lpstr>Introdução</vt:lpstr>
      <vt:lpstr>Motivação</vt:lpstr>
      <vt:lpstr>Para testar as vezes você precisa de várias dependências</vt:lpstr>
      <vt:lpstr>Então remova as dependências (para executar os testes)</vt:lpstr>
      <vt:lpstr>Solução </vt:lpstr>
      <vt:lpstr>Objetos Mock e o Framework EasyMock</vt:lpstr>
      <vt:lpstr>Histórico</vt:lpstr>
      <vt:lpstr>Objetos Mock</vt:lpstr>
      <vt:lpstr>framework EasyMock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Edgard</dc:creator>
  <cp:lastModifiedBy>Edgard  Cardoso</cp:lastModifiedBy>
  <cp:revision>6</cp:revision>
  <dcterms:created xsi:type="dcterms:W3CDTF">2011-02-10T19:53:44Z</dcterms:created>
  <dcterms:modified xsi:type="dcterms:W3CDTF">2013-04-17T22:40:04Z</dcterms:modified>
</cp:coreProperties>
</file>