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89" r:id="rId3"/>
    <p:sldId id="290" r:id="rId4"/>
    <p:sldId id="272" r:id="rId5"/>
    <p:sldId id="288" r:id="rId6"/>
    <p:sldId id="283" r:id="rId7"/>
    <p:sldId id="284" r:id="rId8"/>
    <p:sldId id="292" r:id="rId9"/>
    <p:sldId id="293" r:id="rId10"/>
    <p:sldId id="294" r:id="rId11"/>
    <p:sldId id="295" r:id="rId12"/>
    <p:sldId id="291" r:id="rId13"/>
    <p:sldId id="282" r:id="rId14"/>
    <p:sldId id="287" r:id="rId15"/>
    <p:sldId id="279" r:id="rId16"/>
  </p:sldIdLst>
  <p:sldSz cx="9144000" cy="6858000" type="screen4x3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82" d="100"/>
          <a:sy n="82" d="100"/>
        </p:scale>
        <p:origin x="-102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8A6CA7-6D86-4EE8-8AA5-4D2FA3F4D9C9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1579240" cy="1579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ctrTitle" idx="4294967295"/>
          </p:nvPr>
        </p:nvSpPr>
        <p:spPr>
          <a:xfrm>
            <a:off x="755576" y="260350"/>
            <a:ext cx="8135937" cy="6264275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>
                <a:solidFill>
                  <a:schemeClr val="tx1"/>
                </a:solidFill>
              </a:rPr>
              <a:t/>
            </a:r>
            <a:br>
              <a:rPr lang="pt-PT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CENTRO UNIVERSITÁRIO UNA/UNATEC - ANÁLISE E DESENVOLVIMENTO DE SISTEMAS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3º. PERÍODO NOITE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ADS – Noite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7300" dirty="0" smtClean="0">
                <a:solidFill>
                  <a:schemeClr val="tx1"/>
                </a:solidFill>
              </a:rPr>
              <a:t/>
            </a:r>
            <a:br>
              <a:rPr lang="pt-BR" sz="7300" dirty="0" smtClean="0">
                <a:solidFill>
                  <a:schemeClr val="tx1"/>
                </a:solidFill>
              </a:rPr>
            </a:br>
            <a:r>
              <a:rPr lang="pt-BR" sz="3200" b="1" dirty="0" smtClean="0">
                <a:solidFill>
                  <a:schemeClr val="tx1"/>
                </a:solidFill>
                <a:effectLst/>
              </a:rPr>
              <a:t>Software de Gestão </a:t>
            </a:r>
            <a:br>
              <a:rPr lang="pt-BR" sz="3200" b="1" dirty="0" smtClean="0">
                <a:solidFill>
                  <a:schemeClr val="tx1"/>
                </a:solidFill>
                <a:effectLst/>
              </a:rPr>
            </a:br>
            <a:r>
              <a:rPr lang="pt-BR" sz="3200" b="1" dirty="0" smtClean="0">
                <a:solidFill>
                  <a:schemeClr val="tx1"/>
                </a:solidFill>
                <a:effectLst/>
              </a:rPr>
              <a:t>de Hotelaria Hospitalar (SGHH)</a:t>
            </a:r>
            <a:r>
              <a:rPr lang="pt-BR" sz="3200" dirty="0" smtClean="0">
                <a:effectLst/>
              </a:rPr>
              <a:t/>
            </a:r>
            <a:br>
              <a:rPr lang="pt-BR" sz="3200" dirty="0" smtClean="0">
                <a:effectLst/>
              </a:rPr>
            </a:b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pt-BR" sz="1600" dirty="0" smtClean="0">
                <a:solidFill>
                  <a:schemeClr val="tx1"/>
                </a:solidFill>
              </a:rPr>
              <a:t/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						</a:t>
            </a:r>
            <a:r>
              <a:rPr lang="pt-BR" sz="1600" dirty="0" smtClean="0">
                <a:solidFill>
                  <a:srgbClr val="FF0000"/>
                </a:solidFill>
              </a:rPr>
              <a:t>Orientador: </a:t>
            </a:r>
            <a:r>
              <a:rPr lang="pt-BR" sz="1400" dirty="0" smtClean="0">
                <a:solidFill>
                  <a:srgbClr val="FF0000"/>
                </a:solidFill>
              </a:rPr>
              <a:t>Edgard Davidson Costa</a:t>
            </a:r>
            <a:r>
              <a:rPr lang="pt-BR" sz="1400" dirty="0" smtClean="0">
                <a:solidFill>
                  <a:schemeClr val="tx1"/>
                </a:solidFill>
              </a:rPr>
              <a:t/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						   	</a:t>
            </a:r>
            <a:r>
              <a:rPr lang="pt-BR" sz="1600" b="1" dirty="0" smtClean="0">
                <a:solidFill>
                  <a:schemeClr val="tx1"/>
                </a:solidFill>
              </a:rPr>
              <a:t>Componentes</a:t>
            </a:r>
            <a:r>
              <a:rPr lang="pt-BR" sz="1400" dirty="0" smtClean="0">
                <a:solidFill>
                  <a:schemeClr val="tx1"/>
                </a:solidFill>
              </a:rPr>
              <a:t/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Enrique Bonifácio;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</a:t>
            </a:r>
            <a:r>
              <a:rPr lang="pt-BR" sz="1400" smtClean="0">
                <a:solidFill>
                  <a:schemeClr val="tx1"/>
                </a:solidFill>
              </a:rPr>
              <a:t>		Fábio Melo	</a:t>
            </a:r>
            <a:br>
              <a:rPr lang="pt-BR" sz="1400" smtClean="0">
                <a:solidFill>
                  <a:schemeClr val="tx1"/>
                </a:solidFill>
              </a:rPr>
            </a:br>
            <a:r>
              <a:rPr lang="pt-BR" sz="1400">
                <a:solidFill>
                  <a:schemeClr val="tx1"/>
                </a:solidFill>
              </a:rPr>
              <a:t>	</a:t>
            </a:r>
            <a:r>
              <a:rPr lang="pt-BR" sz="1400" smtClean="0">
                <a:solidFill>
                  <a:schemeClr val="tx1"/>
                </a:solidFill>
              </a:rPr>
              <a:t>						Jorge </a:t>
            </a:r>
            <a:r>
              <a:rPr lang="pt-BR" sz="1400" dirty="0" smtClean="0">
                <a:solidFill>
                  <a:schemeClr val="tx1"/>
                </a:solidFill>
              </a:rPr>
              <a:t>Pimenta;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Igor Sales; 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Lucas Sobrinho;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Sérgio Macedo;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</a:t>
            </a:r>
            <a:r>
              <a:rPr lang="pt-BR" sz="1400" dirty="0" err="1" smtClean="0">
                <a:solidFill>
                  <a:schemeClr val="tx1"/>
                </a:solidFill>
              </a:rPr>
              <a:t>Weslei</a:t>
            </a:r>
            <a:r>
              <a:rPr lang="pt-BR" sz="1400" dirty="0" smtClean="0">
                <a:solidFill>
                  <a:schemeClr val="tx1"/>
                </a:solidFill>
              </a:rPr>
              <a:t> Nunes</a:t>
            </a: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Belo Horizonte – MG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1º Sem. /2013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339002"/>
            <a:ext cx="7272808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Desenvolvimento do Sistema será na plataforma Web, </a:t>
            </a:r>
            <a:r>
              <a:rPr lang="pt-BR" sz="2400" dirty="0" smtClean="0"/>
              <a:t>nas linguagens </a:t>
            </a:r>
            <a:r>
              <a:rPr lang="pt-BR" sz="2400" dirty="0"/>
              <a:t>HTML, </a:t>
            </a:r>
            <a:r>
              <a:rPr lang="pt-BR" sz="2400" dirty="0" smtClean="0"/>
              <a:t>CSS, PHP,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</a:t>
            </a:r>
            <a:r>
              <a:rPr lang="pt-BR" sz="2400" dirty="0"/>
              <a:t>utilizando o Banco de Dados </a:t>
            </a:r>
            <a:r>
              <a:rPr lang="pt-BR" sz="2400" dirty="0" smtClean="0"/>
              <a:t>MySQL</a:t>
            </a:r>
            <a:r>
              <a:rPr lang="pt-BR" sz="2400" dirty="0"/>
              <a:t>;</a:t>
            </a:r>
            <a:endParaRPr lang="pt-BR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As cores do estilo deverão ser as cores da </a:t>
            </a:r>
            <a:r>
              <a:rPr lang="pt-BR" sz="2400" dirty="0" err="1"/>
              <a:t>logomaca</a:t>
            </a:r>
            <a:r>
              <a:rPr lang="pt-BR" sz="2400" dirty="0"/>
              <a:t> do hotel </a:t>
            </a:r>
            <a:r>
              <a:rPr lang="pt-BR" sz="2400" dirty="0" smtClean="0"/>
              <a:t>hospitalar;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A mensagem padrão nas telas de cadastro devera ser :"Dados gravados com </a:t>
            </a:r>
            <a:r>
              <a:rPr lang="pt-BR" sz="2400" dirty="0" smtClean="0"/>
              <a:t>sucesso“;</a:t>
            </a:r>
            <a:endParaRPr lang="en-GB" sz="2400" dirty="0">
              <a:sym typeface="Wingdings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Requisitos Não Funcionais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570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339002"/>
            <a:ext cx="7272808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A sinalização dos quartos liberados devera ser feita com </a:t>
            </a:r>
            <a:r>
              <a:rPr lang="pt-BR" sz="2400" dirty="0" smtClean="0"/>
              <a:t>cores;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banco de dados deverá ficar locado dentro do data center do </a:t>
            </a:r>
            <a:r>
              <a:rPr lang="pt-BR" sz="2400" dirty="0" smtClean="0"/>
              <a:t>hospital;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Devera ser gravado um Log de movimentação dos </a:t>
            </a:r>
            <a:r>
              <a:rPr lang="pt-BR" sz="2400" dirty="0" smtClean="0"/>
              <a:t>Leitos.</a:t>
            </a:r>
            <a:endParaRPr lang="en-GB" sz="2400" dirty="0">
              <a:sym typeface="Wingdings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Requisitos Não Funcionais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132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43608" y="1340768"/>
            <a:ext cx="358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Atividades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5" y="1877303"/>
            <a:ext cx="6496519" cy="4962619"/>
          </a:xfrm>
          <a:prstGeom prst="rect">
            <a:avLst/>
          </a:prstGeom>
        </p:spPr>
      </p:pic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877273"/>
            <a:ext cx="1784624" cy="452896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43608" y="1340768"/>
            <a:ext cx="512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Banco de Dados – Modelo Lógico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37" y="1863988"/>
            <a:ext cx="7239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877273"/>
            <a:ext cx="1784624" cy="452896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420888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sistema </a:t>
            </a:r>
            <a:r>
              <a:rPr lang="pt-BR" sz="2400" dirty="0"/>
              <a:t>desenvolvido a partir desse estudo, pode ser uma ferramenta eficiente </a:t>
            </a:r>
            <a:r>
              <a:rPr lang="pt-BR" sz="2400" dirty="0" smtClean="0"/>
              <a:t>na gestão da Hotelaria Hospitalar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Conclusão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577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2450499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HOTELARIA Hospitalar é tema de entrevista com professora do Senac. </a:t>
            </a:r>
            <a:r>
              <a:rPr lang="pt-BR" sz="1400" dirty="0" smtClean="0"/>
              <a:t>&lt;</a:t>
            </a:r>
            <a:r>
              <a:rPr lang="pt-BR" sz="1400" dirty="0"/>
              <a:t>http://www.sp.senac.br/jsp/default.jsp?tab=00002&amp;subTab=00000&amp;newsID=a20547.htm&amp;testeira=453</a:t>
            </a:r>
            <a:r>
              <a:rPr lang="pt-BR" sz="1400" dirty="0" smtClean="0"/>
              <a:t>&gt; Acessado em 05 de abril de 2013</a:t>
            </a:r>
          </a:p>
          <a:p>
            <a:endParaRPr lang="pt-BR" sz="1400" dirty="0"/>
          </a:p>
          <a:p>
            <a:r>
              <a:rPr lang="pt-BR" sz="1400" b="1" dirty="0" smtClean="0"/>
              <a:t>O novo conceito na Hospedagem do cliente. </a:t>
            </a:r>
            <a:r>
              <a:rPr lang="pt-BR" sz="1400" dirty="0" smtClean="0"/>
              <a:t>&lt;http</a:t>
            </a:r>
            <a:r>
              <a:rPr lang="pt-BR" sz="1400" dirty="0"/>
              <a:t>://www.noticiashospitalares.com.br/set2003/pgs/hotelaria.htm</a:t>
            </a:r>
            <a:r>
              <a:rPr lang="pt-BR" sz="1400" dirty="0" smtClean="0"/>
              <a:t>&gt; Acessado em 05 de abril 2013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43608" y="1484784"/>
            <a:ext cx="185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Referências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25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145220"/>
            <a:ext cx="756084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/>
              <a:t>Assim como um hotel, os hospitais têm se preocupado em oferecer serviços e um atendimento de </a:t>
            </a:r>
            <a:r>
              <a:rPr lang="pt-BR" sz="2200" dirty="0" smtClean="0"/>
              <a:t>qualidade denominada </a:t>
            </a:r>
            <a:r>
              <a:rPr lang="pt-BR" sz="2200" dirty="0"/>
              <a:t>Hotelaria </a:t>
            </a:r>
            <a:r>
              <a:rPr lang="pt-BR" sz="2200" dirty="0" smtClean="0"/>
              <a:t>Hospitalar atual tendência de mercado,  </a:t>
            </a:r>
            <a:r>
              <a:rPr lang="pt-BR" sz="2200" dirty="0" smtClean="0"/>
              <a:t>a </a:t>
            </a:r>
            <a:r>
              <a:rPr lang="pt-BR" sz="2200" dirty="0"/>
              <a:t>qual adapta conceitos e serviços presentes na hotelaria </a:t>
            </a:r>
            <a:r>
              <a:rPr lang="pt-BR" sz="2200" dirty="0" smtClean="0"/>
              <a:t>clássica, </a:t>
            </a:r>
            <a:r>
              <a:rPr lang="pt-BR" sz="2200" dirty="0"/>
              <a:t>para instituições </a:t>
            </a:r>
            <a:r>
              <a:rPr lang="pt-BR" sz="2200" dirty="0" smtClean="0"/>
              <a:t>hospitalares.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1628800"/>
            <a:ext cx="17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776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145220"/>
            <a:ext cx="756084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A hotelaria hospitalar é a aplicação adequada dos serviços de apoio ofertados pela hotelaria convencional no cenário dos serviços específicos do segmento da saúde.</a:t>
            </a:r>
            <a:endParaRPr lang="pt-BR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1628800"/>
            <a:ext cx="3376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Introdução – o que é?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85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059832" y="4108254"/>
            <a:ext cx="3168352" cy="832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538594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/>
              <a:t>A partir da problemática, o objetivo deste trabalho é criar </a:t>
            </a:r>
            <a:r>
              <a:rPr lang="pt-BR" sz="2200" dirty="0" smtClean="0"/>
              <a:t>um </a:t>
            </a:r>
            <a:r>
              <a:rPr lang="pt-BR" sz="2200" dirty="0"/>
              <a:t>software que ajude os Hospitais a gerenciar de forma eficiente sua hotelaria hospitalar</a:t>
            </a:r>
            <a:r>
              <a:rPr lang="pt-BR" sz="2200" dirty="0" smtClean="0"/>
              <a:t>.</a:t>
            </a:r>
            <a:endParaRPr lang="pt-BR" sz="22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/>
              <a:t>Eixo</a:t>
            </a:r>
            <a:r>
              <a:rPr lang="en-GB" sz="2200" dirty="0"/>
              <a:t> </a:t>
            </a:r>
            <a:r>
              <a:rPr lang="en-GB" sz="2200" dirty="0" err="1"/>
              <a:t>Temático</a:t>
            </a:r>
            <a:r>
              <a:rPr lang="en-GB" sz="2200" dirty="0"/>
              <a:t>: </a:t>
            </a:r>
            <a:r>
              <a:rPr lang="en-GB" sz="2200" dirty="0" err="1"/>
              <a:t>Saúde</a:t>
            </a:r>
            <a:endParaRPr lang="en-GB" sz="2200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1628800"/>
            <a:ext cx="584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Proposta do Trabalho – Objetivo Geral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41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538594"/>
            <a:ext cx="720080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Gerir a </a:t>
            </a:r>
            <a:r>
              <a:rPr lang="pt-BR" sz="2400" dirty="0" smtClean="0"/>
              <a:t>qualidade e disponibilidade </a:t>
            </a:r>
            <a:r>
              <a:rPr lang="pt-BR" sz="2400" dirty="0"/>
              <a:t>dos leitos</a:t>
            </a:r>
            <a:r>
              <a:rPr lang="pt-BR" sz="2400" dirty="0" smtClean="0"/>
              <a:t>;</a:t>
            </a:r>
          </a:p>
          <a:p>
            <a:pPr lvl="0"/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Gerir a ocupação (entrada e saída de pacientes</a:t>
            </a:r>
            <a:r>
              <a:rPr lang="pt-BR" sz="2400" dirty="0" smtClean="0"/>
              <a:t>)</a:t>
            </a:r>
          </a:p>
          <a:p>
            <a:pPr lvl="0"/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Gerir recursos utilizados pelos </a:t>
            </a:r>
            <a:r>
              <a:rPr lang="pt-BR" sz="2400" dirty="0" smtClean="0"/>
              <a:t>pacientes</a:t>
            </a:r>
            <a:endParaRPr lang="pt-BR" sz="2400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1628800"/>
            <a:ext cx="672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Proposta do Trabalho – Objetivos específicos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420888"/>
            <a:ext cx="72008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sym typeface="Wingdings" pitchFamily="2" charset="2"/>
              </a:rPr>
              <a:t>Pesquisa</a:t>
            </a:r>
            <a:r>
              <a:rPr lang="en-GB" sz="2400" dirty="0" smtClean="0">
                <a:sym typeface="Wingdings" pitchFamily="2" charset="2"/>
              </a:rPr>
              <a:t> </a:t>
            </a:r>
            <a:r>
              <a:rPr lang="en-GB" sz="2400" dirty="0" err="1" smtClean="0">
                <a:sym typeface="Wingdings" pitchFamily="2" charset="2"/>
              </a:rPr>
              <a:t>Bibliográfica</a:t>
            </a:r>
            <a:endParaRPr lang="en-GB" sz="2400" dirty="0" smtClean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sym typeface="Wingdings" pitchFamily="2" charset="2"/>
              </a:rPr>
              <a:t>Desenvolvimento</a:t>
            </a:r>
            <a:r>
              <a:rPr lang="en-GB" sz="2400" dirty="0" smtClean="0">
                <a:sym typeface="Wingdings" pitchFamily="2" charset="2"/>
              </a:rPr>
              <a:t> de um </a:t>
            </a:r>
            <a:r>
              <a:rPr lang="en-GB" sz="2400" dirty="0" err="1" smtClean="0">
                <a:sym typeface="Wingdings" pitchFamily="2" charset="2"/>
              </a:rPr>
              <a:t>Aplicativo</a:t>
            </a:r>
            <a:r>
              <a:rPr lang="en-GB" sz="2400" dirty="0" smtClean="0">
                <a:sym typeface="Wingdings" pitchFamily="2" charset="2"/>
              </a:rPr>
              <a:t> Web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227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Metodologia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07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420888"/>
            <a:ext cx="720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Linguagem, banco e Ferramentas </a:t>
            </a:r>
            <a:r>
              <a:rPr lang="pt-BR" sz="2400" dirty="0" smtClean="0"/>
              <a:t>Utilizadas:</a:t>
            </a:r>
            <a:endParaRPr lang="en-GB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Linguagem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itchFamily="2" charset="2"/>
              </a:rPr>
              <a:t> HTML, </a:t>
            </a:r>
            <a:r>
              <a:rPr lang="en-GB" sz="2400" dirty="0" err="1" smtClean="0">
                <a:sym typeface="Wingdings" pitchFamily="2" charset="2"/>
              </a:rPr>
              <a:t>css</a:t>
            </a:r>
            <a:r>
              <a:rPr lang="en-GB" sz="2400" dirty="0" smtClean="0">
                <a:sym typeface="Wingdings" pitchFamily="2" charset="2"/>
              </a:rPr>
              <a:t>, Java, </a:t>
            </a:r>
            <a:r>
              <a:rPr lang="en-GB" sz="2400" dirty="0" err="1" smtClean="0">
                <a:sym typeface="Wingdings" pitchFamily="2" charset="2"/>
              </a:rPr>
              <a:t>Jquery</a:t>
            </a:r>
            <a:r>
              <a:rPr lang="en-GB" sz="2400" dirty="0" smtClean="0">
                <a:sym typeface="Wingdings" pitchFamily="2" charset="2"/>
              </a:rPr>
              <a:t>, </a:t>
            </a:r>
            <a:r>
              <a:rPr lang="en-GB" sz="2400" dirty="0" err="1" smtClean="0">
                <a:sym typeface="Wingdings" pitchFamily="2" charset="2"/>
              </a:rPr>
              <a:t>php</a:t>
            </a:r>
            <a:endParaRPr lang="en-GB" sz="2400" dirty="0" smtClean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sym typeface="Wingdings" pitchFamily="2" charset="2"/>
              </a:rPr>
              <a:t>Banco</a:t>
            </a:r>
            <a:r>
              <a:rPr lang="en-GB" sz="2400" dirty="0" smtClean="0">
                <a:sym typeface="Wingdings" pitchFamily="2" charset="2"/>
              </a:rPr>
              <a:t> de Dados  </a:t>
            </a:r>
            <a:r>
              <a:rPr lang="en-GB" sz="2400" dirty="0" err="1" smtClean="0">
                <a:sym typeface="Wingdings" pitchFamily="2" charset="2"/>
              </a:rPr>
              <a:t>Mysql</a:t>
            </a:r>
            <a:endParaRPr lang="en-GB" sz="24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ym typeface="Wingdings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227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Metodologia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78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420888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 solicitar </a:t>
            </a:r>
            <a:r>
              <a:rPr lang="pt-BR" sz="2400" dirty="0" err="1"/>
              <a:t>login</a:t>
            </a:r>
            <a:r>
              <a:rPr lang="pt-BR" sz="2400" dirty="0"/>
              <a:t> e senha do funcionário responsável pelo cadastro e </a:t>
            </a:r>
            <a:r>
              <a:rPr lang="pt-BR" sz="2400" dirty="0" smtClean="0"/>
              <a:t>reserva;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deverá mostrar na tela inicial os quartos liberados para serem </a:t>
            </a:r>
            <a:r>
              <a:rPr lang="pt-BR" sz="2400" dirty="0" smtClean="0"/>
              <a:t>ocupados</a:t>
            </a:r>
            <a:r>
              <a:rPr lang="pt-BR" sz="2400" dirty="0"/>
              <a:t>;</a:t>
            </a:r>
            <a:endParaRPr lang="pt-BR" sz="24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 dar opções de pesquisa por pacientes </a:t>
            </a:r>
            <a:r>
              <a:rPr lang="pt-BR" sz="2400" dirty="0" smtClean="0"/>
              <a:t>internados;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 </a:t>
            </a:r>
            <a:r>
              <a:rPr lang="pt-BR" sz="2400" dirty="0" smtClean="0"/>
              <a:t>gravar</a:t>
            </a:r>
            <a:r>
              <a:rPr lang="pt-BR" sz="2400" dirty="0" smtClean="0"/>
              <a:t> </a:t>
            </a:r>
            <a:r>
              <a:rPr lang="pt-BR" sz="2400" dirty="0"/>
              <a:t>a </a:t>
            </a:r>
            <a:r>
              <a:rPr lang="pt-BR" sz="2400" dirty="0" smtClean="0"/>
              <a:t>data e hora </a:t>
            </a:r>
            <a:r>
              <a:rPr lang="pt-BR" sz="2400" dirty="0"/>
              <a:t>de entrada do </a:t>
            </a:r>
            <a:r>
              <a:rPr lang="pt-BR" sz="2400" dirty="0" smtClean="0"/>
              <a:t>paciente;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 indicar o status do leito (Ocupado, disponível ou em arrumação</a:t>
            </a:r>
            <a:r>
              <a:rPr lang="pt-BR" sz="2400" dirty="0" smtClean="0"/>
              <a:t>);</a:t>
            </a:r>
            <a:endParaRPr lang="en-GB" sz="2400" dirty="0">
              <a:sym typeface="Wingdings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Requisitos Funcionais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20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339002"/>
            <a:ext cx="7272808" cy="316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 </a:t>
            </a:r>
            <a:r>
              <a:rPr lang="pt-BR" sz="2400" dirty="0" smtClean="0"/>
              <a:t>permitir </a:t>
            </a:r>
            <a:r>
              <a:rPr lang="pt-BR" sz="2400" dirty="0"/>
              <a:t>a </a:t>
            </a:r>
            <a:r>
              <a:rPr lang="pt-BR" sz="2400" dirty="0" smtClean="0"/>
              <a:t>inclusão </a:t>
            </a:r>
            <a:r>
              <a:rPr lang="pt-BR" sz="2400" dirty="0"/>
              <a:t>e alteração de </a:t>
            </a:r>
            <a:r>
              <a:rPr lang="pt-BR" sz="2400" dirty="0" smtClean="0"/>
              <a:t>pacientes;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As reservas deverão ser feitas informando a gravidade do problema do </a:t>
            </a:r>
            <a:r>
              <a:rPr lang="pt-BR" sz="2400" dirty="0" smtClean="0"/>
              <a:t>paciente</a:t>
            </a:r>
            <a:r>
              <a:rPr lang="pt-BR" sz="2400" dirty="0"/>
              <a:t>;</a:t>
            </a:r>
            <a:endParaRPr lang="pt-BR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paciente não poderá ser vinculado a mais de </a:t>
            </a:r>
            <a:r>
              <a:rPr lang="pt-BR" sz="2400" dirty="0" smtClean="0"/>
              <a:t>1 </a:t>
            </a:r>
            <a:r>
              <a:rPr lang="pt-BR" sz="2400" dirty="0"/>
              <a:t>leito no mesmo </a:t>
            </a:r>
            <a:r>
              <a:rPr lang="pt-BR" sz="2400" dirty="0" smtClean="0"/>
              <a:t>período;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0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O Sistema deve permitir a </a:t>
            </a:r>
            <a:r>
              <a:rPr lang="pt-BR" sz="2400" dirty="0" smtClean="0"/>
              <a:t>inclusão, </a:t>
            </a:r>
            <a:r>
              <a:rPr lang="pt-BR" sz="2400" dirty="0"/>
              <a:t>alteração ou status dos </a:t>
            </a:r>
            <a:r>
              <a:rPr lang="pt-BR" sz="2400" dirty="0" smtClean="0"/>
              <a:t>leitos;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43608" y="1556792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Requisitos Funcionais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54868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SGHH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44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2343</TotalTime>
  <Words>475</Words>
  <Application>Microsoft Office PowerPoint</Application>
  <PresentationFormat>Apresentação na tela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Solstício</vt:lpstr>
      <vt:lpstr>  CENTRO UNIVERSITÁRIO UNA/UNATEC - ANÁLISE E DESENVOLVIMENTO DE SISTEMAS 3º. PERÍODO NOITE ADS – Noite  Software de Gestão  de Hotelaria Hospitalar (SGHH)                                                                           Orientador: Edgard Davidson Costa             Componentes        Enrique Bonifácio;        Fábio Melo         Jorge Pimenta;        Igor Sales;         Lucas Sobrinho;        Sérgio Macedo;        Weslei Nunes Belo Horizonte – MG 1º Sem. /2013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UNA/UNATEC - ANÁLISE E DESENVOLVIMENTO DE SISTEMAS 1º. PERÍODO NOITE E  Sistema Binário                                                                                   ADS1E - Noite      Professor: Pedro Wilson               Componentes:        Enrique Bonifácio        Fábio Melo        Jorge Pimenta        Marcos Rampazzo        Weslei Nunes        Igor Sales        André Gonçalves        Luiz Fernando Souza   Belo Horizonte – MG 1º Sem. /2012</dc:title>
  <dc:creator>enrique</dc:creator>
  <cp:lastModifiedBy>enrique</cp:lastModifiedBy>
  <cp:revision>268</cp:revision>
  <cp:lastPrinted>2013-04-05T20:13:39Z</cp:lastPrinted>
  <dcterms:created xsi:type="dcterms:W3CDTF">2012-03-22T20:06:44Z</dcterms:created>
  <dcterms:modified xsi:type="dcterms:W3CDTF">2013-04-08T22:02:05Z</dcterms:modified>
</cp:coreProperties>
</file>