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7E5F3-365C-874A-A8DA-6B752FFD9C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8E2080A-3238-D8CE-28C8-3C8390B0D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EF330A7-8C84-C2EB-0B33-34E5D09CE666}"/>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5" name="Marcador de pie de página 4">
            <a:extLst>
              <a:ext uri="{FF2B5EF4-FFF2-40B4-BE49-F238E27FC236}">
                <a16:creationId xmlns:a16="http://schemas.microsoft.com/office/drawing/2014/main" id="{FD214B68-51A2-26AB-A5DB-3DFE093976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AFE2B8-CA30-F283-384D-363E810E965F}"/>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47946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E2B98-A8DA-9B7E-53EF-32AB5E32CED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82F7646-FC09-1382-EDC1-78B8427E0B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F5CF874-6D44-380F-6FAB-C25B6E84AE57}"/>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5" name="Marcador de pie de página 4">
            <a:extLst>
              <a:ext uri="{FF2B5EF4-FFF2-40B4-BE49-F238E27FC236}">
                <a16:creationId xmlns:a16="http://schemas.microsoft.com/office/drawing/2014/main" id="{DDF2CE0F-BFDF-83C5-0E8A-E422355DA8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D53B3C-A36B-34E4-3F92-7AA157344163}"/>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286955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510771-1B43-3908-9EBE-AE4CD1E6BE3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A12641C-C37C-4F13-B7B8-F449D7698DB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227EE24-3A1C-488C-3538-029DE23E872E}"/>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5" name="Marcador de pie de página 4">
            <a:extLst>
              <a:ext uri="{FF2B5EF4-FFF2-40B4-BE49-F238E27FC236}">
                <a16:creationId xmlns:a16="http://schemas.microsoft.com/office/drawing/2014/main" id="{E017B278-93B5-0DB8-BF6E-F839AE344C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A1ADB2-4CFC-DF3B-CA49-E8AD1CACA3B9}"/>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376046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B9015-4860-4A5A-87BB-6BEE79904C0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A26DCC6-5E3E-ACD6-A728-82B14F85D7B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5CDB206-6828-8978-12BB-2E508FBC4716}"/>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5" name="Marcador de pie de página 4">
            <a:extLst>
              <a:ext uri="{FF2B5EF4-FFF2-40B4-BE49-F238E27FC236}">
                <a16:creationId xmlns:a16="http://schemas.microsoft.com/office/drawing/2014/main" id="{32B5C64A-95B2-B9E6-DABF-4D3F741BB5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2EF7851-69FD-A5A5-D19B-F8B99AECBC25}"/>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143776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20B4F-F396-12FE-8ED2-A040D7A91B6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DBB47BB-3407-FFFF-7280-8C2B0DD93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CDC7ED-F2BB-7D39-41BF-189289B564A3}"/>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5" name="Marcador de pie de página 4">
            <a:extLst>
              <a:ext uri="{FF2B5EF4-FFF2-40B4-BE49-F238E27FC236}">
                <a16:creationId xmlns:a16="http://schemas.microsoft.com/office/drawing/2014/main" id="{1FED2AD3-DA16-9CE6-E996-9E84B02DA7C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C8E020F-882D-BAF2-E975-702256BEEB6A}"/>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12674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7B804-04AA-5120-BC25-A6B40DD62DD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A0FDF8-B30A-B259-659A-DB664223339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DE15CE0-F00C-BDDF-CB32-BB8CE69B5F7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B65D6EA-4AA4-2309-0DB0-72CF40998919}"/>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6" name="Marcador de pie de página 5">
            <a:extLst>
              <a:ext uri="{FF2B5EF4-FFF2-40B4-BE49-F238E27FC236}">
                <a16:creationId xmlns:a16="http://schemas.microsoft.com/office/drawing/2014/main" id="{E0942FE7-C20E-0633-F801-A3CCC0B86D4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613F099-94AF-E74C-ECD6-C2107457B772}"/>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416021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84B4A-1987-B572-6B4D-B30917849E7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6DF39F-035B-3F3B-60C9-F9DAF739E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94F3B1-C054-81BE-DBDD-DEAB7BDF5F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E6C1F7B-5964-8C3C-D8FF-2131D897A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B3A6E89-DF7A-60F9-DBFE-A9A9E684B4B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4C24790-E21A-2472-74C5-77300222F31E}"/>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8" name="Marcador de pie de página 7">
            <a:extLst>
              <a:ext uri="{FF2B5EF4-FFF2-40B4-BE49-F238E27FC236}">
                <a16:creationId xmlns:a16="http://schemas.microsoft.com/office/drawing/2014/main" id="{A0B9CB58-BC63-E5B1-6BE4-A56DAB32A91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A743CD9-0776-E026-CFC1-0E0D4C63F1DB}"/>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88110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9219C-1040-9C67-78CD-3F6178EE97E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A462473-F99E-6E14-9D4B-E04CB095D9C5}"/>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4" name="Marcador de pie de página 3">
            <a:extLst>
              <a:ext uri="{FF2B5EF4-FFF2-40B4-BE49-F238E27FC236}">
                <a16:creationId xmlns:a16="http://schemas.microsoft.com/office/drawing/2014/main" id="{557868BB-C1D7-B141-63D3-DCA401B03DB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3DBB3EF-911E-596E-9728-398687335CDB}"/>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104236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7F866A-041F-4D53-20C0-9EEF2BB9E641}"/>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3" name="Marcador de pie de página 2">
            <a:extLst>
              <a:ext uri="{FF2B5EF4-FFF2-40B4-BE49-F238E27FC236}">
                <a16:creationId xmlns:a16="http://schemas.microsoft.com/office/drawing/2014/main" id="{3989B999-3557-ECF7-A3DF-19CF403AB13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CCD5D5A-158F-1B2B-D650-DDA28B289F44}"/>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34929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76A92-2C29-28C7-681C-0A1FFCA461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681DAB-F24C-E0DF-A2F6-C74E5080B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42ED181-AFE9-C69C-F0FF-B5EB6F02D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144CCC-C993-188E-0527-2F90FD824D6F}"/>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6" name="Marcador de pie de página 5">
            <a:extLst>
              <a:ext uri="{FF2B5EF4-FFF2-40B4-BE49-F238E27FC236}">
                <a16:creationId xmlns:a16="http://schemas.microsoft.com/office/drawing/2014/main" id="{C350E389-669F-BEFB-6875-41A0C767371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39015A-2FF9-A62F-4066-9E18F66AA549}"/>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7492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FB299-7EE3-632D-2D89-7BF0B31EE6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E0E70D3-AEEA-4E1C-6714-0B6CE57CB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46E6107-5A02-4F1F-BBCA-FEF2B7EF8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84EF4C-B5E9-C4CD-1CD8-A9098332AF3B}"/>
              </a:ext>
            </a:extLst>
          </p:cNvPr>
          <p:cNvSpPr>
            <a:spLocks noGrp="1"/>
          </p:cNvSpPr>
          <p:nvPr>
            <p:ph type="dt" sz="half" idx="10"/>
          </p:nvPr>
        </p:nvSpPr>
        <p:spPr/>
        <p:txBody>
          <a:bodyPr/>
          <a:lstStyle/>
          <a:p>
            <a:fld id="{9C0B8931-D1C5-45C8-88AC-A893E8CF6F6E}" type="datetimeFigureOut">
              <a:rPr lang="es-ES" smtClean="0"/>
              <a:t>20/02/2024</a:t>
            </a:fld>
            <a:endParaRPr lang="es-ES"/>
          </a:p>
        </p:txBody>
      </p:sp>
      <p:sp>
        <p:nvSpPr>
          <p:cNvPr id="6" name="Marcador de pie de página 5">
            <a:extLst>
              <a:ext uri="{FF2B5EF4-FFF2-40B4-BE49-F238E27FC236}">
                <a16:creationId xmlns:a16="http://schemas.microsoft.com/office/drawing/2014/main" id="{1DF4073B-B8B3-479C-578E-B68BF491FE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8F4624-6EE0-5288-51A2-915CB50B07E3}"/>
              </a:ext>
            </a:extLst>
          </p:cNvPr>
          <p:cNvSpPr>
            <a:spLocks noGrp="1"/>
          </p:cNvSpPr>
          <p:nvPr>
            <p:ph type="sldNum" sz="quarter" idx="12"/>
          </p:nvPr>
        </p:nvSpPr>
        <p:spPr/>
        <p:txBody>
          <a:bodyPr/>
          <a:lstStyle/>
          <a:p>
            <a:fld id="{B788F14F-C677-4FCF-B08F-B2B3ABA86C58}" type="slidenum">
              <a:rPr lang="es-ES" smtClean="0"/>
              <a:t>‹Nº›</a:t>
            </a:fld>
            <a:endParaRPr lang="es-ES"/>
          </a:p>
        </p:txBody>
      </p:sp>
    </p:spTree>
    <p:extLst>
      <p:ext uri="{BB962C8B-B14F-4D97-AF65-F5344CB8AC3E}">
        <p14:creationId xmlns:p14="http://schemas.microsoft.com/office/powerpoint/2010/main" val="391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A06334F-8CEF-C76B-0D69-B749BF313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5B0D45B-87A9-43B1-3380-BC0F3BCD1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C548E3B-C323-145F-512E-554E64558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B8931-D1C5-45C8-88AC-A893E8CF6F6E}" type="datetimeFigureOut">
              <a:rPr lang="es-ES" smtClean="0"/>
              <a:t>20/02/2024</a:t>
            </a:fld>
            <a:endParaRPr lang="es-ES"/>
          </a:p>
        </p:txBody>
      </p:sp>
      <p:sp>
        <p:nvSpPr>
          <p:cNvPr id="5" name="Marcador de pie de página 4">
            <a:extLst>
              <a:ext uri="{FF2B5EF4-FFF2-40B4-BE49-F238E27FC236}">
                <a16:creationId xmlns:a16="http://schemas.microsoft.com/office/drawing/2014/main" id="{9C197E27-F55E-925E-F3FB-1B7474FD8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C7F2986-7BA0-5EB7-66A6-78F27D524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8F14F-C677-4FCF-B08F-B2B3ABA86C58}" type="slidenum">
              <a:rPr lang="es-ES" smtClean="0"/>
              <a:t>‹Nº›</a:t>
            </a:fld>
            <a:endParaRPr lang="es-ES"/>
          </a:p>
        </p:txBody>
      </p:sp>
    </p:spTree>
    <p:extLst>
      <p:ext uri="{BB962C8B-B14F-4D97-AF65-F5344CB8AC3E}">
        <p14:creationId xmlns:p14="http://schemas.microsoft.com/office/powerpoint/2010/main" val="2959658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0EE21-0A82-D3AA-86EA-17E54AB6C169}"/>
              </a:ext>
            </a:extLst>
          </p:cNvPr>
          <p:cNvSpPr>
            <a:spLocks noGrp="1"/>
          </p:cNvSpPr>
          <p:nvPr>
            <p:ph type="ctrTitle"/>
          </p:nvPr>
        </p:nvSpPr>
        <p:spPr>
          <a:xfrm>
            <a:off x="1091381" y="1216741"/>
            <a:ext cx="9144000" cy="1036483"/>
          </a:xfrm>
        </p:spPr>
        <p:txBody>
          <a:bodyPr>
            <a:normAutofit fontScale="90000"/>
          </a:bodyPr>
          <a:lstStyle/>
          <a:p>
            <a:r>
              <a:rPr lang="es-ES" sz="3200" b="1" dirty="0">
                <a:solidFill>
                  <a:srgbClr val="000000"/>
                </a:solidFill>
                <a:effectLst/>
                <a:latin typeface="Berlin Sans FB Demi" panose="020E0802020502020306" pitchFamily="34" charset="0"/>
                <a:ea typeface="Calibri" panose="020F0502020204030204" pitchFamily="34" charset="0"/>
              </a:rPr>
              <a:t>Presentación “Gestión del Almacenamiento”</a:t>
            </a:r>
            <a:br>
              <a:rPr lang="es-ES" sz="1800" dirty="0">
                <a:solidFill>
                  <a:srgbClr val="000000"/>
                </a:solidFill>
                <a:effectLst/>
                <a:latin typeface="Calibri" panose="020F0502020204030204" pitchFamily="34" charset="0"/>
                <a:ea typeface="Calibri" panose="020F0502020204030204" pitchFamily="34" charset="0"/>
              </a:rPr>
            </a:br>
            <a:r>
              <a:rPr lang="es-ES" sz="1800" b="1" dirty="0">
                <a:solidFill>
                  <a:srgbClr val="000000"/>
                </a:solidFill>
                <a:effectLst/>
                <a:latin typeface="Berlin Sans FB Demi" panose="020E0802020502020306" pitchFamily="34" charset="0"/>
                <a:ea typeface="Calibri" panose="020F0502020204030204" pitchFamily="34" charset="0"/>
              </a:rPr>
              <a:t> </a:t>
            </a:r>
            <a:br>
              <a:rPr lang="es-ES" sz="1800" dirty="0">
                <a:solidFill>
                  <a:srgbClr val="000000"/>
                </a:solidFill>
                <a:effectLst/>
                <a:latin typeface="Calibri" panose="020F0502020204030204" pitchFamily="34" charset="0"/>
                <a:ea typeface="Calibri" panose="020F0502020204030204" pitchFamily="34" charset="0"/>
              </a:rPr>
            </a:br>
            <a:br>
              <a:rPr lang="es-ES" sz="1800" dirty="0">
                <a:solidFill>
                  <a:srgbClr val="000000"/>
                </a:solidFill>
                <a:effectLst/>
                <a:latin typeface="Calibri" panose="020F0502020204030204" pitchFamily="34" charset="0"/>
                <a:ea typeface="Calibri" panose="020F0502020204030204" pitchFamily="34" charset="0"/>
              </a:rPr>
            </a:br>
            <a:endParaRPr lang="es-ES" dirty="0"/>
          </a:p>
        </p:txBody>
      </p:sp>
      <p:sp>
        <p:nvSpPr>
          <p:cNvPr id="3" name="Subtítulo 2">
            <a:extLst>
              <a:ext uri="{FF2B5EF4-FFF2-40B4-BE49-F238E27FC236}">
                <a16:creationId xmlns:a16="http://schemas.microsoft.com/office/drawing/2014/main" id="{EF7FC70A-3208-0843-DDB5-49BBEF46CA69}"/>
              </a:ext>
            </a:extLst>
          </p:cNvPr>
          <p:cNvSpPr>
            <a:spLocks noGrp="1"/>
          </p:cNvSpPr>
          <p:nvPr>
            <p:ph type="subTitle" idx="1"/>
          </p:nvPr>
        </p:nvSpPr>
        <p:spPr>
          <a:xfrm>
            <a:off x="2389239" y="1936212"/>
            <a:ext cx="9144000" cy="2985575"/>
          </a:xfrm>
        </p:spPr>
        <p:txBody>
          <a:bodyPr>
            <a:normAutofit/>
          </a:bodyPr>
          <a:lstStyle/>
          <a:p>
            <a:pPr algn="l"/>
            <a:r>
              <a:rPr lang="es-ES" sz="2400" b="1" dirty="0">
                <a:solidFill>
                  <a:srgbClr val="000000"/>
                </a:solidFill>
                <a:effectLst/>
                <a:latin typeface="Berlin Sans FB Demi" panose="020E0802020502020306" pitchFamily="34" charset="0"/>
                <a:ea typeface="Calibri" panose="020F0502020204030204" pitchFamily="34" charset="0"/>
              </a:rPr>
              <a:t>INDICE:</a:t>
            </a:r>
            <a:br>
              <a:rPr lang="es-ES" sz="2400" dirty="0">
                <a:solidFill>
                  <a:srgbClr val="000000"/>
                </a:solidFill>
                <a:effectLst/>
                <a:latin typeface="Calibri" panose="020F0502020204030204" pitchFamily="34" charset="0"/>
                <a:ea typeface="Calibri" panose="020F0502020204030204" pitchFamily="34" charset="0"/>
              </a:rPr>
            </a:br>
            <a:r>
              <a:rPr lang="es-ES" sz="2400" b="1" dirty="0">
                <a:solidFill>
                  <a:srgbClr val="000000"/>
                </a:solidFill>
                <a:effectLst/>
                <a:latin typeface="Berlin Sans FB Demi" panose="020E0802020502020306" pitchFamily="34" charset="0"/>
                <a:ea typeface="Calibri" panose="020F0502020204030204" pitchFamily="34" charset="0"/>
              </a:rPr>
              <a:t>0. Gparted.</a:t>
            </a:r>
            <a:br>
              <a:rPr lang="es-ES" sz="2400" dirty="0">
                <a:solidFill>
                  <a:srgbClr val="000000"/>
                </a:solidFill>
                <a:effectLst/>
                <a:latin typeface="Calibri" panose="020F0502020204030204" pitchFamily="34" charset="0"/>
                <a:ea typeface="Calibri" panose="020F0502020204030204" pitchFamily="34" charset="0"/>
              </a:rPr>
            </a:br>
            <a:r>
              <a:rPr lang="es-ES" sz="2400" b="1" dirty="0">
                <a:solidFill>
                  <a:srgbClr val="000000"/>
                </a:solidFill>
                <a:effectLst/>
                <a:latin typeface="Berlin Sans FB Demi" panose="020E0802020502020306" pitchFamily="34" charset="0"/>
                <a:ea typeface="Calibri" panose="020F0502020204030204" pitchFamily="34" charset="0"/>
              </a:rPr>
              <a:t>1.  Creación de 4 unidades de Almacenamiento.</a:t>
            </a:r>
            <a:br>
              <a:rPr lang="es-ES" sz="2400" dirty="0">
                <a:solidFill>
                  <a:srgbClr val="000000"/>
                </a:solidFill>
                <a:effectLst/>
                <a:latin typeface="Calibri" panose="020F0502020204030204" pitchFamily="34" charset="0"/>
                <a:ea typeface="Calibri" panose="020F0502020204030204" pitchFamily="34" charset="0"/>
              </a:rPr>
            </a:br>
            <a:r>
              <a:rPr lang="es-ES" sz="2400" b="1" dirty="0">
                <a:solidFill>
                  <a:srgbClr val="000000"/>
                </a:solidFill>
                <a:effectLst/>
                <a:latin typeface="Berlin Sans FB Demi" panose="020E0802020502020306" pitchFamily="34" charset="0"/>
                <a:ea typeface="Calibri" panose="020F0502020204030204" pitchFamily="34" charset="0"/>
              </a:rPr>
              <a:t>2.  Uso De Gparted En Kali Linux.</a:t>
            </a:r>
          </a:p>
          <a:p>
            <a:pPr algn="l"/>
            <a:r>
              <a:rPr lang="es-ES" sz="2400" b="1" dirty="0">
                <a:solidFill>
                  <a:srgbClr val="000000"/>
                </a:solidFill>
                <a:effectLst/>
                <a:latin typeface="Berlin Sans FB Demi" panose="020E0802020502020306" pitchFamily="34" charset="0"/>
                <a:ea typeface="Calibri" panose="020F0502020204030204" pitchFamily="34" charset="0"/>
              </a:rPr>
              <a:t>3. </a:t>
            </a:r>
            <a:r>
              <a:rPr lang="es-ES" b="1" i="0" u="none" strike="noStrike" baseline="0" dirty="0">
                <a:solidFill>
                  <a:srgbClr val="000000"/>
                </a:solidFill>
                <a:latin typeface="Berlin Sans FB Demi" panose="020E0802020502020306" pitchFamily="34" charset="0"/>
              </a:rPr>
              <a:t>Montar todas y cada una de las unidades </a:t>
            </a:r>
          </a:p>
          <a:p>
            <a:pPr algn="l"/>
            <a:r>
              <a:rPr lang="es-ES" dirty="0">
                <a:solidFill>
                  <a:srgbClr val="000000"/>
                </a:solidFill>
                <a:latin typeface="Berlin Sans FB Demi" panose="020E0802020502020306" pitchFamily="34" charset="0"/>
                <a:ea typeface="Calibri" panose="020F0502020204030204" pitchFamily="34" charset="0"/>
              </a:rPr>
              <a:t>4. Explicación del montaje y desmontaje.</a:t>
            </a:r>
            <a:br>
              <a:rPr lang="es-ES" sz="2400" dirty="0">
                <a:solidFill>
                  <a:srgbClr val="000000"/>
                </a:solidFill>
                <a:effectLst/>
                <a:latin typeface="Calibri" panose="020F0502020204030204" pitchFamily="34" charset="0"/>
                <a:ea typeface="Calibri" panose="020F0502020204030204" pitchFamily="34" charset="0"/>
              </a:rPr>
            </a:br>
            <a:r>
              <a:rPr lang="es-ES" b="1" dirty="0">
                <a:solidFill>
                  <a:srgbClr val="000000"/>
                </a:solidFill>
                <a:latin typeface="Berlin Sans FB Demi" panose="020E0802020502020306" pitchFamily="34" charset="0"/>
                <a:ea typeface="Calibri" panose="020F0502020204030204" pitchFamily="34" charset="0"/>
                <a:cs typeface="Calibri Light" panose="020F0302020204030204" pitchFamily="34" charset="0"/>
              </a:rPr>
              <a:t>5</a:t>
            </a:r>
            <a:r>
              <a:rPr lang="es-ES" sz="2400" b="1" dirty="0">
                <a:solidFill>
                  <a:srgbClr val="000000"/>
                </a:solidFill>
                <a:effectLst/>
                <a:latin typeface="Berlin Sans FB Demi" panose="020E0802020502020306" pitchFamily="34" charset="0"/>
                <a:ea typeface="Calibri" panose="020F0502020204030204" pitchFamily="34" charset="0"/>
                <a:cs typeface="Calibri Light" panose="020F0302020204030204" pitchFamily="34" charset="0"/>
              </a:rPr>
              <a:t>.  Uso de Sudo fdisk -l.</a:t>
            </a:r>
          </a:p>
          <a:p>
            <a:pPr algn="l"/>
            <a:endParaRPr lang="es-ES" dirty="0"/>
          </a:p>
        </p:txBody>
      </p:sp>
      <p:sp>
        <p:nvSpPr>
          <p:cNvPr id="4" name="CuadroTexto 3">
            <a:extLst>
              <a:ext uri="{FF2B5EF4-FFF2-40B4-BE49-F238E27FC236}">
                <a16:creationId xmlns:a16="http://schemas.microsoft.com/office/drawing/2014/main" id="{BBD4581A-F219-ECBA-E48A-138DDE31ED8D}"/>
              </a:ext>
            </a:extLst>
          </p:cNvPr>
          <p:cNvSpPr txBox="1"/>
          <p:nvPr/>
        </p:nvSpPr>
        <p:spPr>
          <a:xfrm>
            <a:off x="10019071" y="6488668"/>
            <a:ext cx="2172929" cy="369332"/>
          </a:xfrm>
          <a:prstGeom prst="rect">
            <a:avLst/>
          </a:prstGeom>
          <a:noFill/>
        </p:spPr>
        <p:txBody>
          <a:bodyPr wrap="square" rtlCol="0">
            <a:spAutoFit/>
          </a:bodyPr>
          <a:lstStyle/>
          <a:p>
            <a:r>
              <a:rPr lang="es-ES" b="1" dirty="0">
                <a:latin typeface="Bahnschrift SemiBold Condensed" panose="020B0502040204020203" pitchFamily="34" charset="0"/>
              </a:rPr>
              <a:t>Sergio Bravo Mora 1ºDAW</a:t>
            </a:r>
          </a:p>
        </p:txBody>
      </p:sp>
    </p:spTree>
    <p:extLst>
      <p:ext uri="{BB962C8B-B14F-4D97-AF65-F5344CB8AC3E}">
        <p14:creationId xmlns:p14="http://schemas.microsoft.com/office/powerpoint/2010/main" val="359436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CD841-B693-3EFC-FC09-A15F1D61AEC2}"/>
              </a:ext>
            </a:extLst>
          </p:cNvPr>
          <p:cNvSpPr>
            <a:spLocks noGrp="1"/>
          </p:cNvSpPr>
          <p:nvPr>
            <p:ph type="title"/>
          </p:nvPr>
        </p:nvSpPr>
        <p:spPr/>
        <p:txBody>
          <a:bodyPr/>
          <a:lstStyle/>
          <a:p>
            <a:pPr algn="ctr"/>
            <a:r>
              <a:rPr lang="es-ES" sz="4400" b="1" dirty="0">
                <a:solidFill>
                  <a:srgbClr val="000000"/>
                </a:solidFill>
                <a:effectLst/>
                <a:latin typeface="Berlin Sans FB Demi" panose="020E0802020502020306" pitchFamily="34" charset="0"/>
                <a:ea typeface="Calibri" panose="020F0502020204030204" pitchFamily="34" charset="0"/>
              </a:rPr>
              <a:t>0. Gparted.</a:t>
            </a:r>
            <a:endParaRPr lang="es-ES" dirty="0"/>
          </a:p>
        </p:txBody>
      </p:sp>
      <p:sp>
        <p:nvSpPr>
          <p:cNvPr id="3" name="Marcador de contenido 2">
            <a:extLst>
              <a:ext uri="{FF2B5EF4-FFF2-40B4-BE49-F238E27FC236}">
                <a16:creationId xmlns:a16="http://schemas.microsoft.com/office/drawing/2014/main" id="{5CC68FFA-4A33-BDDB-81AE-F8D435B822D4}"/>
              </a:ext>
            </a:extLst>
          </p:cNvPr>
          <p:cNvSpPr>
            <a:spLocks noGrp="1"/>
          </p:cNvSpPr>
          <p:nvPr>
            <p:ph idx="1"/>
          </p:nvPr>
        </p:nvSpPr>
        <p:spPr>
          <a:xfrm>
            <a:off x="1791930" y="1592365"/>
            <a:ext cx="10515600" cy="4351338"/>
          </a:xfrm>
        </p:spPr>
        <p:txBody>
          <a:bodyPr/>
          <a:lstStyle/>
          <a:p>
            <a:pPr marL="685800"/>
            <a:r>
              <a:rPr lang="es-ES" sz="1800" b="1" dirty="0">
                <a:solidFill>
                  <a:srgbClr val="000000"/>
                </a:solidFill>
                <a:effectLst/>
                <a:latin typeface="Calibri Light" panose="020F0302020204030204" pitchFamily="34" charset="0"/>
                <a:ea typeface="Calibri" panose="020F0502020204030204" pitchFamily="34" charset="0"/>
              </a:rPr>
              <a:t>Antes de elaborar esta práctica debemos comprobar si tenemos esta herramienta en nuestra máquina virtual, en el caso de que no esté implementada en la máquina virtual, lo podremos descargar fácilmente desde la terminal o simplemente desde la tienda de aplicaciones de la misma máquina virtual.</a:t>
            </a:r>
            <a:endParaRPr lang="es-ES" sz="1800" dirty="0">
              <a:solidFill>
                <a:srgbClr val="000000"/>
              </a:solidFill>
              <a:effectLst/>
              <a:latin typeface="Calibri" panose="020F0502020204030204" pitchFamily="34" charset="0"/>
              <a:ea typeface="Calibri" panose="020F0502020204030204" pitchFamily="34" charset="0"/>
            </a:endParaRPr>
          </a:p>
          <a:p>
            <a:pPr marL="457200" indent="0">
              <a:buNone/>
            </a:pPr>
            <a:endParaRPr lang="es-ES" sz="1800" dirty="0">
              <a:solidFill>
                <a:srgbClr val="000000"/>
              </a:solidFill>
              <a:effectLst/>
              <a:latin typeface="Calibri" panose="020F0502020204030204" pitchFamily="34" charset="0"/>
              <a:ea typeface="Calibri" panose="020F0502020204030204" pitchFamily="34" charset="0"/>
            </a:endParaRPr>
          </a:p>
          <a:p>
            <a:pPr marL="685800"/>
            <a:r>
              <a:rPr lang="es-ES" sz="1800" b="1" dirty="0">
                <a:solidFill>
                  <a:srgbClr val="000000"/>
                </a:solidFill>
                <a:effectLst/>
                <a:latin typeface="Calibri Light" panose="020F0302020204030204" pitchFamily="34" charset="0"/>
                <a:ea typeface="Calibri" panose="020F0502020204030204" pitchFamily="34" charset="0"/>
              </a:rPr>
              <a:t>Gparted, es un Software que se utiliza para dividir almacenamiento, agregar nuevos dispositivos y darles volumen.</a:t>
            </a:r>
            <a:endParaRPr lang="es-ES" sz="1800" dirty="0">
              <a:solidFill>
                <a:srgbClr val="000000"/>
              </a:solidFill>
              <a:effectLst/>
              <a:latin typeface="Calibri" panose="020F0502020204030204" pitchFamily="34" charset="0"/>
              <a:ea typeface="Calibri" panose="020F0502020204030204" pitchFamily="34" charset="0"/>
            </a:endParaRPr>
          </a:p>
          <a:p>
            <a:endParaRPr lang="es-ES" dirty="0"/>
          </a:p>
        </p:txBody>
      </p:sp>
      <p:pic>
        <p:nvPicPr>
          <p:cNvPr id="4" name="Imagen 3">
            <a:extLst>
              <a:ext uri="{FF2B5EF4-FFF2-40B4-BE49-F238E27FC236}">
                <a16:creationId xmlns:a16="http://schemas.microsoft.com/office/drawing/2014/main" id="{CB876664-D3D7-F66F-FF2D-F5A62B75C159}"/>
              </a:ext>
            </a:extLst>
          </p:cNvPr>
          <p:cNvPicPr>
            <a:picLocks noChangeAspect="1"/>
          </p:cNvPicPr>
          <p:nvPr/>
        </p:nvPicPr>
        <p:blipFill>
          <a:blip r:embed="rId3"/>
          <a:stretch>
            <a:fillRect/>
          </a:stretch>
        </p:blipFill>
        <p:spPr>
          <a:xfrm>
            <a:off x="6096000" y="3621404"/>
            <a:ext cx="4610100" cy="3091815"/>
          </a:xfrm>
          <a:prstGeom prst="rect">
            <a:avLst/>
          </a:prstGeom>
        </p:spPr>
      </p:pic>
    </p:spTree>
    <p:extLst>
      <p:ext uri="{BB962C8B-B14F-4D97-AF65-F5344CB8AC3E}">
        <p14:creationId xmlns:p14="http://schemas.microsoft.com/office/powerpoint/2010/main" val="97600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10754-A089-D760-1C26-1BA8C9D22636}"/>
              </a:ext>
            </a:extLst>
          </p:cNvPr>
          <p:cNvSpPr>
            <a:spLocks noGrp="1"/>
          </p:cNvSpPr>
          <p:nvPr>
            <p:ph type="title"/>
          </p:nvPr>
        </p:nvSpPr>
        <p:spPr/>
        <p:txBody>
          <a:bodyPr>
            <a:normAutofit/>
          </a:bodyPr>
          <a:lstStyle/>
          <a:p>
            <a:pPr algn="ctr"/>
            <a:r>
              <a:rPr lang="es-ES" sz="3200" b="1" dirty="0">
                <a:solidFill>
                  <a:srgbClr val="000000"/>
                </a:solidFill>
                <a:effectLst/>
                <a:latin typeface="Berlin Sans FB Demi" panose="020E0802020502020306" pitchFamily="34" charset="0"/>
                <a:ea typeface="Calibri" panose="020F0502020204030204" pitchFamily="34" charset="0"/>
              </a:rPr>
              <a:t>1.  Creación de 4 unidades de Almacenamiento.</a:t>
            </a:r>
            <a:endParaRPr lang="es-ES" sz="3200" dirty="0"/>
          </a:p>
        </p:txBody>
      </p:sp>
      <p:sp>
        <p:nvSpPr>
          <p:cNvPr id="3" name="Marcador de contenido 2">
            <a:extLst>
              <a:ext uri="{FF2B5EF4-FFF2-40B4-BE49-F238E27FC236}">
                <a16:creationId xmlns:a16="http://schemas.microsoft.com/office/drawing/2014/main" id="{0A80CEA0-E8EF-8F33-0D3A-D7876DF079C4}"/>
              </a:ext>
            </a:extLst>
          </p:cNvPr>
          <p:cNvSpPr>
            <a:spLocks noGrp="1"/>
          </p:cNvSpPr>
          <p:nvPr>
            <p:ph idx="1"/>
          </p:nvPr>
        </p:nvSpPr>
        <p:spPr/>
        <p:txBody>
          <a:bodyPr/>
          <a:lstStyle/>
          <a:p>
            <a:pPr marL="0" indent="0">
              <a:buNone/>
            </a:pPr>
            <a:r>
              <a:rPr lang="es-ES" sz="1800" b="1" dirty="0">
                <a:solidFill>
                  <a:srgbClr val="000000"/>
                </a:solidFill>
                <a:effectLst/>
                <a:latin typeface="Calibri Light" panose="020F0302020204030204" pitchFamily="34" charset="0"/>
                <a:ea typeface="Calibri" panose="020F0502020204030204" pitchFamily="34" charset="0"/>
              </a:rPr>
              <a:t>Para este paso nos tendremos que ir a las opciones de nuestra máquina virtual en el Virtual Vox y de ahí acceder a la sección de Almacenamiento, ahí podremos agregar nuestros diferentes tipos de almacenamiento, como se puede ver en la captura de pantalla.</a:t>
            </a:r>
            <a:endParaRPr lang="es-ES" sz="1800" dirty="0">
              <a:solidFill>
                <a:srgbClr val="000000"/>
              </a:solidFill>
              <a:effectLst/>
              <a:latin typeface="Calibri" panose="020F0502020204030204" pitchFamily="34" charset="0"/>
              <a:ea typeface="Calibri" panose="020F0502020204030204" pitchFamily="34" charset="0"/>
            </a:endParaRPr>
          </a:p>
          <a:p>
            <a:pPr marL="0" indent="0">
              <a:buNone/>
            </a:pPr>
            <a:endParaRPr lang="es-ES" dirty="0"/>
          </a:p>
        </p:txBody>
      </p:sp>
      <p:pic>
        <p:nvPicPr>
          <p:cNvPr id="4" name="Imagen 3">
            <a:extLst>
              <a:ext uri="{FF2B5EF4-FFF2-40B4-BE49-F238E27FC236}">
                <a16:creationId xmlns:a16="http://schemas.microsoft.com/office/drawing/2014/main" id="{3A68965E-89E4-51F3-6C16-55CE7325AA0E}"/>
              </a:ext>
            </a:extLst>
          </p:cNvPr>
          <p:cNvPicPr>
            <a:picLocks noChangeAspect="1"/>
          </p:cNvPicPr>
          <p:nvPr/>
        </p:nvPicPr>
        <p:blipFill>
          <a:blip r:embed="rId3"/>
          <a:stretch>
            <a:fillRect/>
          </a:stretch>
        </p:blipFill>
        <p:spPr>
          <a:xfrm>
            <a:off x="8217156" y="3081338"/>
            <a:ext cx="2352675" cy="3095625"/>
          </a:xfrm>
          <a:prstGeom prst="rect">
            <a:avLst/>
          </a:prstGeom>
        </p:spPr>
      </p:pic>
      <p:pic>
        <p:nvPicPr>
          <p:cNvPr id="6" name="Imagen 5">
            <a:extLst>
              <a:ext uri="{FF2B5EF4-FFF2-40B4-BE49-F238E27FC236}">
                <a16:creationId xmlns:a16="http://schemas.microsoft.com/office/drawing/2014/main" id="{8767410E-1102-F5D6-9B6A-1E37F165BCC2}"/>
              </a:ext>
            </a:extLst>
          </p:cNvPr>
          <p:cNvPicPr>
            <a:picLocks noChangeAspect="1"/>
          </p:cNvPicPr>
          <p:nvPr/>
        </p:nvPicPr>
        <p:blipFill>
          <a:blip r:embed="rId4"/>
          <a:stretch>
            <a:fillRect/>
          </a:stretch>
        </p:blipFill>
        <p:spPr>
          <a:xfrm>
            <a:off x="3505277" y="3586956"/>
            <a:ext cx="1066800" cy="828675"/>
          </a:xfrm>
          <a:prstGeom prst="rect">
            <a:avLst/>
          </a:prstGeom>
        </p:spPr>
      </p:pic>
      <p:pic>
        <p:nvPicPr>
          <p:cNvPr id="8" name="Imagen 7">
            <a:extLst>
              <a:ext uri="{FF2B5EF4-FFF2-40B4-BE49-F238E27FC236}">
                <a16:creationId xmlns:a16="http://schemas.microsoft.com/office/drawing/2014/main" id="{7DD79483-9998-2B57-3B64-C58A808149EF}"/>
              </a:ext>
            </a:extLst>
          </p:cNvPr>
          <p:cNvPicPr>
            <a:picLocks noChangeAspect="1"/>
          </p:cNvPicPr>
          <p:nvPr/>
        </p:nvPicPr>
        <p:blipFill>
          <a:blip r:embed="rId5"/>
          <a:stretch>
            <a:fillRect/>
          </a:stretch>
        </p:blipFill>
        <p:spPr>
          <a:xfrm>
            <a:off x="5271319" y="2883080"/>
            <a:ext cx="2161868" cy="3408720"/>
          </a:xfrm>
          <a:prstGeom prst="rect">
            <a:avLst/>
          </a:prstGeom>
        </p:spPr>
      </p:pic>
    </p:spTree>
    <p:extLst>
      <p:ext uri="{BB962C8B-B14F-4D97-AF65-F5344CB8AC3E}">
        <p14:creationId xmlns:p14="http://schemas.microsoft.com/office/powerpoint/2010/main" val="9666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82B63-3881-5578-0EF1-9D32C6782609}"/>
              </a:ext>
            </a:extLst>
          </p:cNvPr>
          <p:cNvSpPr>
            <a:spLocks noGrp="1"/>
          </p:cNvSpPr>
          <p:nvPr>
            <p:ph type="title"/>
          </p:nvPr>
        </p:nvSpPr>
        <p:spPr/>
        <p:txBody>
          <a:bodyPr>
            <a:normAutofit/>
          </a:bodyPr>
          <a:lstStyle/>
          <a:p>
            <a:pPr algn="ctr"/>
            <a:r>
              <a:rPr lang="es-ES" sz="3600" b="1" dirty="0">
                <a:solidFill>
                  <a:srgbClr val="000000"/>
                </a:solidFill>
                <a:effectLst/>
                <a:latin typeface="Berlin Sans FB Demi" panose="020E0802020502020306" pitchFamily="34" charset="0"/>
                <a:ea typeface="Calibri" panose="020F0502020204030204" pitchFamily="34" charset="0"/>
              </a:rPr>
              <a:t>2.  Uso De Gparted En Kali Linux.</a:t>
            </a:r>
            <a:endParaRPr lang="es-ES" sz="3600" dirty="0"/>
          </a:p>
        </p:txBody>
      </p:sp>
      <p:sp>
        <p:nvSpPr>
          <p:cNvPr id="3" name="Marcador de contenido 2">
            <a:extLst>
              <a:ext uri="{FF2B5EF4-FFF2-40B4-BE49-F238E27FC236}">
                <a16:creationId xmlns:a16="http://schemas.microsoft.com/office/drawing/2014/main" id="{111DF5ED-9F16-96ED-3FDE-B45064DC20FA}"/>
              </a:ext>
            </a:extLst>
          </p:cNvPr>
          <p:cNvSpPr>
            <a:spLocks noGrp="1"/>
          </p:cNvSpPr>
          <p:nvPr>
            <p:ph idx="1"/>
          </p:nvPr>
        </p:nvSpPr>
        <p:spPr>
          <a:xfrm>
            <a:off x="838200" y="1825625"/>
            <a:ext cx="10515600" cy="1325563"/>
          </a:xfrm>
        </p:spPr>
        <p:txBody>
          <a:bodyPr/>
          <a:lstStyle/>
          <a:p>
            <a:pPr marL="0" indent="0">
              <a:buNone/>
            </a:pPr>
            <a:r>
              <a:rPr lang="es-ES" sz="1800" b="1" dirty="0">
                <a:solidFill>
                  <a:srgbClr val="000000"/>
                </a:solidFill>
                <a:effectLst/>
                <a:latin typeface="Calibri Light" panose="020F0302020204030204" pitchFamily="34" charset="0"/>
                <a:ea typeface="Calibri" panose="020F0502020204030204" pitchFamily="34" charset="0"/>
              </a:rPr>
              <a:t>Una vez agregado ese almacenamiento a nuestra maquina virtual, debemos entrar en la maquina virtual y darle sus particiones correspondientes mediante Gparted.</a:t>
            </a:r>
            <a:endParaRPr lang="es-ES" sz="1800" dirty="0">
              <a:solidFill>
                <a:srgbClr val="000000"/>
              </a:solidFill>
              <a:effectLst/>
              <a:latin typeface="Calibri" panose="020F0502020204030204" pitchFamily="34" charset="0"/>
              <a:ea typeface="Calibri" panose="020F0502020204030204" pitchFamily="34" charset="0"/>
            </a:endParaRPr>
          </a:p>
          <a:p>
            <a:endParaRPr lang="es-ES" dirty="0"/>
          </a:p>
        </p:txBody>
      </p:sp>
      <p:pic>
        <p:nvPicPr>
          <p:cNvPr id="4" name="Imagen 3">
            <a:extLst>
              <a:ext uri="{FF2B5EF4-FFF2-40B4-BE49-F238E27FC236}">
                <a16:creationId xmlns:a16="http://schemas.microsoft.com/office/drawing/2014/main" id="{59B4F72B-E0C9-0F77-1A64-56F1EDE5CE79}"/>
              </a:ext>
            </a:extLst>
          </p:cNvPr>
          <p:cNvPicPr>
            <a:picLocks noChangeAspect="1"/>
          </p:cNvPicPr>
          <p:nvPr/>
        </p:nvPicPr>
        <p:blipFill>
          <a:blip r:embed="rId3"/>
          <a:stretch>
            <a:fillRect/>
          </a:stretch>
        </p:blipFill>
        <p:spPr>
          <a:xfrm>
            <a:off x="6096000" y="2274939"/>
            <a:ext cx="2200275" cy="1600200"/>
          </a:xfrm>
          <a:prstGeom prst="rect">
            <a:avLst/>
          </a:prstGeom>
        </p:spPr>
      </p:pic>
      <p:pic>
        <p:nvPicPr>
          <p:cNvPr id="5" name="Imagen 4">
            <a:extLst>
              <a:ext uri="{FF2B5EF4-FFF2-40B4-BE49-F238E27FC236}">
                <a16:creationId xmlns:a16="http://schemas.microsoft.com/office/drawing/2014/main" id="{BE7F215D-A535-1737-80A9-F9AB68A786F8}"/>
              </a:ext>
            </a:extLst>
          </p:cNvPr>
          <p:cNvPicPr>
            <a:picLocks noChangeAspect="1"/>
          </p:cNvPicPr>
          <p:nvPr/>
        </p:nvPicPr>
        <p:blipFill>
          <a:blip r:embed="rId4"/>
          <a:stretch>
            <a:fillRect/>
          </a:stretch>
        </p:blipFill>
        <p:spPr>
          <a:xfrm>
            <a:off x="939692" y="2587477"/>
            <a:ext cx="4920565" cy="2238672"/>
          </a:xfrm>
          <a:prstGeom prst="rect">
            <a:avLst/>
          </a:prstGeom>
        </p:spPr>
      </p:pic>
      <p:sp>
        <p:nvSpPr>
          <p:cNvPr id="6" name="CuadroTexto 5">
            <a:extLst>
              <a:ext uri="{FF2B5EF4-FFF2-40B4-BE49-F238E27FC236}">
                <a16:creationId xmlns:a16="http://schemas.microsoft.com/office/drawing/2014/main" id="{E1D3E774-214E-A8A3-851B-829713883461}"/>
              </a:ext>
            </a:extLst>
          </p:cNvPr>
          <p:cNvSpPr txBox="1"/>
          <p:nvPr/>
        </p:nvSpPr>
        <p:spPr>
          <a:xfrm>
            <a:off x="442451" y="5761703"/>
            <a:ext cx="5653549" cy="646331"/>
          </a:xfrm>
          <a:prstGeom prst="rect">
            <a:avLst/>
          </a:prstGeom>
          <a:noFill/>
        </p:spPr>
        <p:txBody>
          <a:bodyPr wrap="square" rtlCol="0">
            <a:spAutoFit/>
          </a:bodyPr>
          <a:lstStyle/>
          <a:p>
            <a:r>
              <a:rPr lang="es-ES" sz="1800" b="1" dirty="0">
                <a:solidFill>
                  <a:srgbClr val="000000"/>
                </a:solidFill>
                <a:effectLst/>
                <a:latin typeface="Calibri Light" panose="020F0302020204030204" pitchFamily="34" charset="0"/>
                <a:ea typeface="Calibri" panose="020F0502020204030204" pitchFamily="34" charset="0"/>
              </a:rPr>
              <a:t>A continuación, dividiré un dispositivo en dos particiones para que sirva de ejemplo.</a:t>
            </a:r>
            <a:endParaRPr lang="es-ES" dirty="0"/>
          </a:p>
        </p:txBody>
      </p:sp>
      <p:pic>
        <p:nvPicPr>
          <p:cNvPr id="8" name="Imagen 7">
            <a:extLst>
              <a:ext uri="{FF2B5EF4-FFF2-40B4-BE49-F238E27FC236}">
                <a16:creationId xmlns:a16="http://schemas.microsoft.com/office/drawing/2014/main" id="{96CA5B7B-8B44-E1E2-959B-1FBE13B66206}"/>
              </a:ext>
            </a:extLst>
          </p:cNvPr>
          <p:cNvPicPr>
            <a:picLocks noChangeAspect="1"/>
          </p:cNvPicPr>
          <p:nvPr/>
        </p:nvPicPr>
        <p:blipFill>
          <a:blip r:embed="rId5"/>
          <a:stretch>
            <a:fillRect/>
          </a:stretch>
        </p:blipFill>
        <p:spPr>
          <a:xfrm>
            <a:off x="6197492" y="4062259"/>
            <a:ext cx="5857875" cy="2686050"/>
          </a:xfrm>
          <a:prstGeom prst="rect">
            <a:avLst/>
          </a:prstGeom>
        </p:spPr>
      </p:pic>
      <p:sp>
        <p:nvSpPr>
          <p:cNvPr id="9" name="Flecha: a la derecha 8">
            <a:extLst>
              <a:ext uri="{FF2B5EF4-FFF2-40B4-BE49-F238E27FC236}">
                <a16:creationId xmlns:a16="http://schemas.microsoft.com/office/drawing/2014/main" id="{924435A9-6F8C-AED3-C4D1-1FA8BDF919CD}"/>
              </a:ext>
            </a:extLst>
          </p:cNvPr>
          <p:cNvSpPr/>
          <p:nvPr/>
        </p:nvSpPr>
        <p:spPr>
          <a:xfrm>
            <a:off x="4855667" y="6078226"/>
            <a:ext cx="1173208" cy="3834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0679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492E5B-32AA-C23C-B595-AE6FEDFD8C9A}"/>
              </a:ext>
            </a:extLst>
          </p:cNvPr>
          <p:cNvSpPr>
            <a:spLocks noGrp="1"/>
          </p:cNvSpPr>
          <p:nvPr>
            <p:ph type="title"/>
          </p:nvPr>
        </p:nvSpPr>
        <p:spPr/>
        <p:txBody>
          <a:bodyPr>
            <a:normAutofit/>
          </a:bodyPr>
          <a:lstStyle/>
          <a:p>
            <a:pPr algn="ctr"/>
            <a:r>
              <a:rPr lang="es-ES" sz="4000" b="1" dirty="0">
                <a:solidFill>
                  <a:srgbClr val="000000"/>
                </a:solidFill>
                <a:effectLst/>
                <a:latin typeface="Berlin Sans FB Demi" panose="020E0802020502020306" pitchFamily="34" charset="0"/>
                <a:ea typeface="Calibri" panose="020F0502020204030204" pitchFamily="34" charset="0"/>
              </a:rPr>
              <a:t>3. </a:t>
            </a:r>
            <a:r>
              <a:rPr lang="es-ES" sz="4000" b="1" i="0" u="none" strike="noStrike" baseline="0" dirty="0">
                <a:solidFill>
                  <a:srgbClr val="000000"/>
                </a:solidFill>
                <a:latin typeface="Berlin Sans FB Demi" panose="020E0802020502020306" pitchFamily="34" charset="0"/>
              </a:rPr>
              <a:t>Montar todas y cada una de las unidades. </a:t>
            </a:r>
            <a:br>
              <a:rPr lang="es-ES" sz="4400" b="1" i="0" u="none" strike="noStrike" baseline="0" dirty="0">
                <a:solidFill>
                  <a:srgbClr val="000000"/>
                </a:solidFill>
                <a:latin typeface="Berlin Sans FB Demi" panose="020E0802020502020306" pitchFamily="34" charset="0"/>
              </a:rPr>
            </a:br>
            <a:endParaRPr lang="es-ES" dirty="0"/>
          </a:p>
        </p:txBody>
      </p:sp>
      <p:sp>
        <p:nvSpPr>
          <p:cNvPr id="3" name="Marcador de contenido 2">
            <a:extLst>
              <a:ext uri="{FF2B5EF4-FFF2-40B4-BE49-F238E27FC236}">
                <a16:creationId xmlns:a16="http://schemas.microsoft.com/office/drawing/2014/main" id="{B143C681-EAE8-48C9-ED02-220276582D19}"/>
              </a:ext>
            </a:extLst>
          </p:cNvPr>
          <p:cNvSpPr>
            <a:spLocks noGrp="1"/>
          </p:cNvSpPr>
          <p:nvPr>
            <p:ph idx="1"/>
          </p:nvPr>
        </p:nvSpPr>
        <p:spPr/>
        <p:txBody>
          <a:bodyPr/>
          <a:lstStyle/>
          <a:p>
            <a:pPr algn="l"/>
            <a:r>
              <a:rPr lang="es-ES" dirty="0"/>
              <a:t>Para montar todas las particiones mediante la terminar y en un solo comando usaremos el comando: </a:t>
            </a:r>
            <a:r>
              <a:rPr lang="es-ES" sz="1800" b="1" dirty="0">
                <a:solidFill>
                  <a:srgbClr val="000000"/>
                </a:solidFill>
                <a:effectLst/>
                <a:latin typeface="+mj-lt"/>
                <a:ea typeface="Calibri" panose="020F0502020204030204" pitchFamily="34" charset="0"/>
                <a:cs typeface="Calibri Light" panose="020F0302020204030204" pitchFamily="34" charset="0"/>
              </a:rPr>
              <a:t>mkdir -p Practica4/{ua1, ua2, ua3, ua4}/{</a:t>
            </a:r>
            <a:r>
              <a:rPr lang="es-ES" sz="1800" b="1" i="0" u="none" strike="noStrike" baseline="0" dirty="0">
                <a:solidFill>
                  <a:srgbClr val="000000"/>
                </a:solidFill>
                <a:latin typeface="+mj-lt"/>
              </a:rPr>
              <a:t>particion</a:t>
            </a:r>
            <a:r>
              <a:rPr lang="es-ES" sz="1800" b="1" dirty="0">
                <a:solidFill>
                  <a:srgbClr val="000000"/>
                </a:solidFill>
                <a:effectLst/>
                <a:latin typeface="+mj-lt"/>
                <a:ea typeface="Calibri" panose="020F0502020204030204" pitchFamily="34" charset="0"/>
                <a:cs typeface="Calibri Light" panose="020F0302020204030204" pitchFamily="34" charset="0"/>
              </a:rPr>
              <a:t>1,</a:t>
            </a:r>
            <a:r>
              <a:rPr lang="es-ES" sz="1800" b="0" i="0" u="none" strike="noStrike" baseline="0" dirty="0">
                <a:solidFill>
                  <a:srgbClr val="000000"/>
                </a:solidFill>
                <a:latin typeface="+mj-lt"/>
              </a:rPr>
              <a:t> </a:t>
            </a:r>
            <a:r>
              <a:rPr lang="es-ES" sz="1800" b="1" i="0" u="none" strike="noStrike" baseline="0" dirty="0">
                <a:solidFill>
                  <a:srgbClr val="000000"/>
                </a:solidFill>
                <a:latin typeface="+mj-lt"/>
              </a:rPr>
              <a:t>particion</a:t>
            </a:r>
            <a:r>
              <a:rPr lang="es-ES" sz="1800" b="1" dirty="0">
                <a:solidFill>
                  <a:srgbClr val="000000"/>
                </a:solidFill>
                <a:effectLst/>
                <a:latin typeface="+mj-lt"/>
                <a:ea typeface="Calibri" panose="020F0502020204030204" pitchFamily="34" charset="0"/>
                <a:cs typeface="Calibri Light" panose="020F0302020204030204" pitchFamily="34" charset="0"/>
              </a:rPr>
              <a:t>2,</a:t>
            </a:r>
            <a:r>
              <a:rPr lang="es-ES" sz="1800" b="1" i="0" u="none" strike="noStrike" baseline="0" dirty="0">
                <a:solidFill>
                  <a:srgbClr val="000000"/>
                </a:solidFill>
                <a:latin typeface="+mj-lt"/>
              </a:rPr>
              <a:t>particion</a:t>
            </a:r>
            <a:r>
              <a:rPr lang="es-ES" sz="1800" b="1" dirty="0">
                <a:solidFill>
                  <a:srgbClr val="000000"/>
                </a:solidFill>
                <a:effectLst/>
                <a:latin typeface="+mj-lt"/>
                <a:ea typeface="Calibri" panose="020F0502020204030204" pitchFamily="34" charset="0"/>
                <a:cs typeface="Calibri Light" panose="020F0302020204030204" pitchFamily="34" charset="0"/>
              </a:rPr>
              <a:t>3,</a:t>
            </a:r>
            <a:r>
              <a:rPr lang="es-ES" sz="1800" b="1" i="0" u="none" strike="noStrike" baseline="0" dirty="0">
                <a:solidFill>
                  <a:srgbClr val="000000"/>
                </a:solidFill>
                <a:latin typeface="+mj-lt"/>
              </a:rPr>
              <a:t>particion</a:t>
            </a:r>
            <a:r>
              <a:rPr lang="es-ES" sz="1800" b="1" dirty="0">
                <a:solidFill>
                  <a:srgbClr val="000000"/>
                </a:solidFill>
                <a:effectLst/>
                <a:latin typeface="+mj-lt"/>
                <a:ea typeface="Calibri" panose="020F0502020204030204" pitchFamily="34" charset="0"/>
                <a:cs typeface="Calibri Light" panose="020F0302020204030204" pitchFamily="34" charset="0"/>
              </a:rPr>
              <a:t>4}</a:t>
            </a:r>
            <a:endParaRPr lang="es-ES" sz="1800" dirty="0">
              <a:solidFill>
                <a:srgbClr val="000000"/>
              </a:solidFill>
              <a:effectLst/>
              <a:latin typeface="+mj-lt"/>
              <a:ea typeface="Calibri" panose="020F0502020204030204" pitchFamily="34" charset="0"/>
            </a:endParaRPr>
          </a:p>
          <a:p>
            <a:pPr marL="0" indent="0">
              <a:buNone/>
            </a:pPr>
            <a:endParaRPr lang="es-ES" dirty="0"/>
          </a:p>
        </p:txBody>
      </p:sp>
      <p:pic>
        <p:nvPicPr>
          <p:cNvPr id="5" name="Imagen 4">
            <a:extLst>
              <a:ext uri="{FF2B5EF4-FFF2-40B4-BE49-F238E27FC236}">
                <a16:creationId xmlns:a16="http://schemas.microsoft.com/office/drawing/2014/main" id="{03881E10-B82E-63A8-C1E2-F3F5634489BD}"/>
              </a:ext>
            </a:extLst>
          </p:cNvPr>
          <p:cNvPicPr>
            <a:picLocks noChangeAspect="1"/>
          </p:cNvPicPr>
          <p:nvPr/>
        </p:nvPicPr>
        <p:blipFill>
          <a:blip r:embed="rId3"/>
          <a:stretch>
            <a:fillRect/>
          </a:stretch>
        </p:blipFill>
        <p:spPr>
          <a:xfrm>
            <a:off x="631723" y="3570518"/>
            <a:ext cx="5011993" cy="1333500"/>
          </a:xfrm>
          <a:prstGeom prst="rect">
            <a:avLst/>
          </a:prstGeom>
        </p:spPr>
      </p:pic>
      <p:pic>
        <p:nvPicPr>
          <p:cNvPr id="7" name="Imagen 6">
            <a:extLst>
              <a:ext uri="{FF2B5EF4-FFF2-40B4-BE49-F238E27FC236}">
                <a16:creationId xmlns:a16="http://schemas.microsoft.com/office/drawing/2014/main" id="{06EEB8BB-CB91-187E-BC53-04D073B749DC}"/>
              </a:ext>
            </a:extLst>
          </p:cNvPr>
          <p:cNvPicPr>
            <a:picLocks noChangeAspect="1"/>
          </p:cNvPicPr>
          <p:nvPr/>
        </p:nvPicPr>
        <p:blipFill>
          <a:blip r:embed="rId4"/>
          <a:stretch>
            <a:fillRect/>
          </a:stretch>
        </p:blipFill>
        <p:spPr>
          <a:xfrm>
            <a:off x="7482426" y="3300002"/>
            <a:ext cx="4195762" cy="3192873"/>
          </a:xfrm>
          <a:prstGeom prst="rect">
            <a:avLst/>
          </a:prstGeom>
        </p:spPr>
      </p:pic>
    </p:spTree>
    <p:extLst>
      <p:ext uri="{BB962C8B-B14F-4D97-AF65-F5344CB8AC3E}">
        <p14:creationId xmlns:p14="http://schemas.microsoft.com/office/powerpoint/2010/main" val="11004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53475-5528-89DB-490A-AAC34DE40BAA}"/>
              </a:ext>
            </a:extLst>
          </p:cNvPr>
          <p:cNvSpPr>
            <a:spLocks noGrp="1"/>
          </p:cNvSpPr>
          <p:nvPr>
            <p:ph type="title"/>
          </p:nvPr>
        </p:nvSpPr>
        <p:spPr>
          <a:xfrm>
            <a:off x="1496961" y="365125"/>
            <a:ext cx="10515600" cy="1325563"/>
          </a:xfrm>
        </p:spPr>
        <p:txBody>
          <a:bodyPr/>
          <a:lstStyle/>
          <a:p>
            <a:r>
              <a:rPr lang="es-ES" dirty="0">
                <a:solidFill>
                  <a:srgbClr val="000000"/>
                </a:solidFill>
                <a:latin typeface="Berlin Sans FB Demi" panose="020E0802020502020306" pitchFamily="34" charset="0"/>
                <a:ea typeface="Calibri" panose="020F0502020204030204" pitchFamily="34" charset="0"/>
              </a:rPr>
              <a:t>4.Explicación del montaje y desmontaje.</a:t>
            </a:r>
            <a:endParaRPr lang="es-ES" dirty="0"/>
          </a:p>
        </p:txBody>
      </p:sp>
      <p:sp>
        <p:nvSpPr>
          <p:cNvPr id="3" name="Marcador de contenido 2">
            <a:extLst>
              <a:ext uri="{FF2B5EF4-FFF2-40B4-BE49-F238E27FC236}">
                <a16:creationId xmlns:a16="http://schemas.microsoft.com/office/drawing/2014/main" id="{C941CBE9-4818-6EA6-A7CE-49D9B710D184}"/>
              </a:ext>
            </a:extLst>
          </p:cNvPr>
          <p:cNvSpPr>
            <a:spLocks noGrp="1"/>
          </p:cNvSpPr>
          <p:nvPr>
            <p:ph idx="1"/>
          </p:nvPr>
        </p:nvSpPr>
        <p:spPr>
          <a:xfrm>
            <a:off x="326922" y="1690688"/>
            <a:ext cx="10515600" cy="4351338"/>
          </a:xfrm>
        </p:spPr>
        <p:txBody>
          <a:bodyPr/>
          <a:lstStyle/>
          <a:p>
            <a:pPr marL="0" indent="0">
              <a:buNone/>
            </a:pPr>
            <a:r>
              <a:rPr lang="es-ES" dirty="0"/>
              <a:t>Para montarlo en la terminar usaremos el  comando: </a:t>
            </a:r>
          </a:p>
          <a:p>
            <a:pPr marL="0" indent="0">
              <a:buNone/>
            </a:pPr>
            <a:r>
              <a:rPr lang="es-ES" sz="1800" b="1" dirty="0">
                <a:solidFill>
                  <a:srgbClr val="000000"/>
                </a:solidFill>
                <a:effectLst/>
                <a:latin typeface="+mj-lt"/>
                <a:ea typeface="Calibri" panose="020F0502020204030204" pitchFamily="34" charset="0"/>
                <a:cs typeface="Calibri Light" panose="020F0302020204030204" pitchFamily="34" charset="0"/>
              </a:rPr>
              <a:t>		·sudo </a:t>
            </a:r>
            <a:r>
              <a:rPr lang="es-ES" sz="1800" b="1" dirty="0" err="1">
                <a:solidFill>
                  <a:srgbClr val="000000"/>
                </a:solidFill>
                <a:effectLst/>
                <a:latin typeface="+mj-lt"/>
                <a:ea typeface="Calibri" panose="020F0502020204030204" pitchFamily="34" charset="0"/>
                <a:cs typeface="Calibri Light" panose="020F0302020204030204" pitchFamily="34" charset="0"/>
              </a:rPr>
              <a:t>mount</a:t>
            </a:r>
            <a:r>
              <a:rPr lang="es-ES" sz="1800" b="1" dirty="0">
                <a:solidFill>
                  <a:srgbClr val="000000"/>
                </a:solidFill>
                <a:effectLst/>
                <a:latin typeface="+mj-lt"/>
                <a:ea typeface="Calibri" panose="020F0502020204030204" pitchFamily="34" charset="0"/>
                <a:cs typeface="Calibri Light" panose="020F0302020204030204" pitchFamily="34" charset="0"/>
              </a:rPr>
              <a:t> /</a:t>
            </a:r>
            <a:r>
              <a:rPr lang="es-ES" sz="1800" b="1" dirty="0" err="1">
                <a:solidFill>
                  <a:srgbClr val="000000"/>
                </a:solidFill>
                <a:effectLst/>
                <a:latin typeface="+mj-lt"/>
                <a:ea typeface="Calibri" panose="020F0502020204030204" pitchFamily="34" charset="0"/>
                <a:cs typeface="Calibri Light" panose="020F0302020204030204" pitchFamily="34" charset="0"/>
              </a:rPr>
              <a:t>dev</a:t>
            </a:r>
            <a:r>
              <a:rPr lang="es-ES" sz="1800" b="1" dirty="0">
                <a:solidFill>
                  <a:srgbClr val="000000"/>
                </a:solidFill>
                <a:effectLst/>
                <a:latin typeface="+mj-lt"/>
                <a:ea typeface="Calibri" panose="020F0502020204030204" pitchFamily="34" charset="0"/>
                <a:cs typeface="Calibri Light" panose="020F0302020204030204" pitchFamily="34" charset="0"/>
              </a:rPr>
              <a:t>/sdb1 ./particion1</a:t>
            </a:r>
            <a:endParaRPr lang="es-ES" sz="1800" dirty="0">
              <a:solidFill>
                <a:srgbClr val="000000"/>
              </a:solidFill>
              <a:effectLst/>
              <a:latin typeface="+mj-lt"/>
              <a:ea typeface="Calibri" panose="020F0502020204030204" pitchFamily="34" charset="0"/>
            </a:endParaRPr>
          </a:p>
          <a:p>
            <a:pPr marL="0" indent="0">
              <a:buNone/>
            </a:pPr>
            <a:endParaRPr lang="es-ES" dirty="0"/>
          </a:p>
          <a:p>
            <a:pPr marL="0" indent="0">
              <a:buNone/>
            </a:pPr>
            <a:r>
              <a:rPr lang="es-ES" dirty="0"/>
              <a:t>Para desmontarlo usaremos el comando: </a:t>
            </a:r>
          </a:p>
          <a:p>
            <a:pPr marL="0" indent="0">
              <a:buNone/>
            </a:pPr>
            <a:r>
              <a:rPr lang="es-ES" sz="1800" dirty="0">
                <a:solidFill>
                  <a:srgbClr val="000000"/>
                </a:solidFill>
                <a:effectLst/>
                <a:latin typeface="+mj-lt"/>
                <a:ea typeface="Calibri" panose="020F0502020204030204" pitchFamily="34" charset="0"/>
                <a:cs typeface="Calibri Light" panose="020F0302020204030204" pitchFamily="34" charset="0"/>
              </a:rPr>
              <a:t>		</a:t>
            </a:r>
            <a:r>
              <a:rPr lang="es-ES" sz="1800" b="1" dirty="0">
                <a:solidFill>
                  <a:srgbClr val="000000"/>
                </a:solidFill>
                <a:effectLst/>
                <a:latin typeface="+mj-lt"/>
                <a:ea typeface="Calibri" panose="020F0502020204030204" pitchFamily="34" charset="0"/>
                <a:cs typeface="Calibri Light" panose="020F0302020204030204" pitchFamily="34" charset="0"/>
              </a:rPr>
              <a:t>·sudo </a:t>
            </a:r>
            <a:r>
              <a:rPr lang="es-ES" sz="1800" b="1" dirty="0" err="1">
                <a:solidFill>
                  <a:srgbClr val="000000"/>
                </a:solidFill>
                <a:effectLst/>
                <a:latin typeface="+mj-lt"/>
                <a:ea typeface="Calibri" panose="020F0502020204030204" pitchFamily="34" charset="0"/>
                <a:cs typeface="Calibri Light" panose="020F0302020204030204" pitchFamily="34" charset="0"/>
              </a:rPr>
              <a:t>unmount</a:t>
            </a:r>
            <a:r>
              <a:rPr lang="es-ES" sz="1800" b="1" dirty="0">
                <a:solidFill>
                  <a:srgbClr val="000000"/>
                </a:solidFill>
                <a:effectLst/>
                <a:latin typeface="+mj-lt"/>
                <a:ea typeface="Calibri" panose="020F0502020204030204" pitchFamily="34" charset="0"/>
                <a:cs typeface="Calibri Light" panose="020F0302020204030204" pitchFamily="34" charset="0"/>
              </a:rPr>
              <a:t>  /</a:t>
            </a:r>
            <a:r>
              <a:rPr lang="es-ES" sz="1800" b="1" dirty="0" err="1">
                <a:solidFill>
                  <a:srgbClr val="000000"/>
                </a:solidFill>
                <a:effectLst/>
                <a:latin typeface="+mj-lt"/>
                <a:ea typeface="Calibri" panose="020F0502020204030204" pitchFamily="34" charset="0"/>
                <a:cs typeface="Calibri Light" panose="020F0302020204030204" pitchFamily="34" charset="0"/>
              </a:rPr>
              <a:t>dev</a:t>
            </a:r>
            <a:r>
              <a:rPr lang="es-ES" sz="1800" b="1" dirty="0">
                <a:solidFill>
                  <a:srgbClr val="000000"/>
                </a:solidFill>
                <a:effectLst/>
                <a:latin typeface="+mj-lt"/>
                <a:ea typeface="Calibri" panose="020F0502020204030204" pitchFamily="34" charset="0"/>
                <a:cs typeface="Calibri Light" panose="020F0302020204030204" pitchFamily="34" charset="0"/>
              </a:rPr>
              <a:t>/sdb1</a:t>
            </a:r>
          </a:p>
          <a:p>
            <a:pPr marL="0" indent="0">
              <a:buNone/>
            </a:pPr>
            <a:endParaRPr lang="es-ES" sz="1800" b="1" dirty="0">
              <a:solidFill>
                <a:srgbClr val="000000"/>
              </a:solidFill>
              <a:latin typeface="+mj-lt"/>
              <a:ea typeface="Calibri" panose="020F0502020204030204" pitchFamily="34" charset="0"/>
              <a:cs typeface="Calibri Light" panose="020F0302020204030204" pitchFamily="34" charset="0"/>
            </a:endParaRPr>
          </a:p>
          <a:p>
            <a:pPr marL="0" indent="0">
              <a:buNone/>
            </a:pPr>
            <a:endParaRPr lang="es-ES" sz="1800" b="1" dirty="0">
              <a:solidFill>
                <a:srgbClr val="000000"/>
              </a:solidFill>
              <a:effectLst/>
              <a:latin typeface="+mj-lt"/>
              <a:ea typeface="Calibri" panose="020F0502020204030204" pitchFamily="34" charset="0"/>
            </a:endParaRPr>
          </a:p>
          <a:p>
            <a:pPr marL="0" indent="0">
              <a:buNone/>
            </a:pPr>
            <a:endParaRPr lang="es-ES" dirty="0"/>
          </a:p>
        </p:txBody>
      </p:sp>
      <p:pic>
        <p:nvPicPr>
          <p:cNvPr id="7" name="Imagen 6">
            <a:extLst>
              <a:ext uri="{FF2B5EF4-FFF2-40B4-BE49-F238E27FC236}">
                <a16:creationId xmlns:a16="http://schemas.microsoft.com/office/drawing/2014/main" id="{F7A897AE-9228-EF60-8246-AE8C7BF37B57}"/>
              </a:ext>
            </a:extLst>
          </p:cNvPr>
          <p:cNvPicPr>
            <a:picLocks noChangeAspect="1"/>
          </p:cNvPicPr>
          <p:nvPr/>
        </p:nvPicPr>
        <p:blipFill>
          <a:blip r:embed="rId3"/>
          <a:stretch>
            <a:fillRect/>
          </a:stretch>
        </p:blipFill>
        <p:spPr>
          <a:xfrm>
            <a:off x="7883628" y="2223779"/>
            <a:ext cx="3981450" cy="2019300"/>
          </a:xfrm>
          <a:prstGeom prst="rect">
            <a:avLst/>
          </a:prstGeom>
        </p:spPr>
      </p:pic>
      <p:pic>
        <p:nvPicPr>
          <p:cNvPr id="9" name="Imagen 8">
            <a:extLst>
              <a:ext uri="{FF2B5EF4-FFF2-40B4-BE49-F238E27FC236}">
                <a16:creationId xmlns:a16="http://schemas.microsoft.com/office/drawing/2014/main" id="{3A169A5C-915A-A364-143E-F67F0387909E}"/>
              </a:ext>
            </a:extLst>
          </p:cNvPr>
          <p:cNvPicPr>
            <a:picLocks noChangeAspect="1"/>
          </p:cNvPicPr>
          <p:nvPr/>
        </p:nvPicPr>
        <p:blipFill>
          <a:blip r:embed="rId4"/>
          <a:stretch>
            <a:fillRect/>
          </a:stretch>
        </p:blipFill>
        <p:spPr>
          <a:xfrm>
            <a:off x="3075192" y="4719637"/>
            <a:ext cx="3819525" cy="895350"/>
          </a:xfrm>
          <a:prstGeom prst="rect">
            <a:avLst/>
          </a:prstGeom>
        </p:spPr>
      </p:pic>
    </p:spTree>
    <p:extLst>
      <p:ext uri="{BB962C8B-B14F-4D97-AF65-F5344CB8AC3E}">
        <p14:creationId xmlns:p14="http://schemas.microsoft.com/office/powerpoint/2010/main" val="1268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E41E5-82A1-152E-D837-D6F8CC449CCB}"/>
              </a:ext>
            </a:extLst>
          </p:cNvPr>
          <p:cNvSpPr>
            <a:spLocks noGrp="1"/>
          </p:cNvSpPr>
          <p:nvPr>
            <p:ph type="title"/>
          </p:nvPr>
        </p:nvSpPr>
        <p:spPr/>
        <p:txBody>
          <a:bodyPr/>
          <a:lstStyle/>
          <a:p>
            <a:pPr algn="ctr"/>
            <a:r>
              <a:rPr lang="es-ES" b="1" dirty="0">
                <a:solidFill>
                  <a:srgbClr val="000000"/>
                </a:solidFill>
                <a:latin typeface="Berlin Sans FB Demi" panose="020E0802020502020306" pitchFamily="34" charset="0"/>
                <a:ea typeface="Calibri" panose="020F0502020204030204" pitchFamily="34" charset="0"/>
                <a:cs typeface="Calibri Light" panose="020F0302020204030204" pitchFamily="34" charset="0"/>
              </a:rPr>
              <a:t>5</a:t>
            </a:r>
            <a:r>
              <a:rPr lang="es-ES" sz="4400" b="1" dirty="0">
                <a:solidFill>
                  <a:srgbClr val="000000"/>
                </a:solidFill>
                <a:effectLst/>
                <a:latin typeface="Berlin Sans FB Demi" panose="020E0802020502020306" pitchFamily="34" charset="0"/>
                <a:ea typeface="Calibri" panose="020F0502020204030204" pitchFamily="34" charset="0"/>
                <a:cs typeface="Calibri Light" panose="020F0302020204030204" pitchFamily="34" charset="0"/>
              </a:rPr>
              <a:t>.  Uso de Sudo fdisk -l.</a:t>
            </a:r>
            <a:br>
              <a:rPr lang="es-ES" sz="4400" b="1" dirty="0">
                <a:solidFill>
                  <a:srgbClr val="000000"/>
                </a:solidFill>
                <a:effectLst/>
                <a:latin typeface="Berlin Sans FB Demi" panose="020E0802020502020306" pitchFamily="34" charset="0"/>
                <a:ea typeface="Calibri" panose="020F0502020204030204" pitchFamily="34" charset="0"/>
                <a:cs typeface="Calibri Light" panose="020F0302020204030204" pitchFamily="34" charset="0"/>
              </a:rPr>
            </a:br>
            <a:endParaRPr lang="es-ES" dirty="0"/>
          </a:p>
        </p:txBody>
      </p:sp>
      <p:sp>
        <p:nvSpPr>
          <p:cNvPr id="3" name="Marcador de contenido 2">
            <a:extLst>
              <a:ext uri="{FF2B5EF4-FFF2-40B4-BE49-F238E27FC236}">
                <a16:creationId xmlns:a16="http://schemas.microsoft.com/office/drawing/2014/main" id="{F1A956F4-4839-25D1-77AF-B9ED795C6CF5}"/>
              </a:ext>
            </a:extLst>
          </p:cNvPr>
          <p:cNvSpPr>
            <a:spLocks noGrp="1"/>
          </p:cNvSpPr>
          <p:nvPr>
            <p:ph idx="1"/>
          </p:nvPr>
        </p:nvSpPr>
        <p:spPr>
          <a:xfrm>
            <a:off x="317091" y="1550322"/>
            <a:ext cx="10515600" cy="2117110"/>
          </a:xfrm>
        </p:spPr>
        <p:txBody>
          <a:bodyPr/>
          <a:lstStyle/>
          <a:p>
            <a:pPr marL="0" indent="0">
              <a:buNone/>
            </a:pPr>
            <a:r>
              <a:rPr lang="es-ES" dirty="0"/>
              <a:t>Este comando en Linux lo que nos muestra es todas las características que definen a nuestros dispositivos que hemos agregado recientemente una vez acabado el trabajo </a:t>
            </a:r>
            <a:r>
              <a:rPr lang="es-ES" dirty="0">
                <a:sym typeface="Wingdings" panose="05000000000000000000" pitchFamily="2" charset="2"/>
              </a:rPr>
              <a:t></a:t>
            </a:r>
            <a:endParaRPr lang="es-ES" dirty="0"/>
          </a:p>
        </p:txBody>
      </p:sp>
      <p:pic>
        <p:nvPicPr>
          <p:cNvPr id="5" name="Imagen 4">
            <a:extLst>
              <a:ext uri="{FF2B5EF4-FFF2-40B4-BE49-F238E27FC236}">
                <a16:creationId xmlns:a16="http://schemas.microsoft.com/office/drawing/2014/main" id="{66DFC9E0-5307-2E7A-4655-BD91F40564A8}"/>
              </a:ext>
            </a:extLst>
          </p:cNvPr>
          <p:cNvPicPr>
            <a:picLocks noChangeAspect="1"/>
          </p:cNvPicPr>
          <p:nvPr/>
        </p:nvPicPr>
        <p:blipFill>
          <a:blip r:embed="rId3"/>
          <a:stretch>
            <a:fillRect/>
          </a:stretch>
        </p:blipFill>
        <p:spPr>
          <a:xfrm>
            <a:off x="6610661" y="2875885"/>
            <a:ext cx="4979113" cy="3898490"/>
          </a:xfrm>
          <a:prstGeom prst="rect">
            <a:avLst/>
          </a:prstGeom>
        </p:spPr>
      </p:pic>
      <p:pic>
        <p:nvPicPr>
          <p:cNvPr id="7" name="Imagen 6">
            <a:extLst>
              <a:ext uri="{FF2B5EF4-FFF2-40B4-BE49-F238E27FC236}">
                <a16:creationId xmlns:a16="http://schemas.microsoft.com/office/drawing/2014/main" id="{B676237A-2F6C-AC21-A9B1-FF729D3E7697}"/>
              </a:ext>
            </a:extLst>
          </p:cNvPr>
          <p:cNvPicPr>
            <a:picLocks noChangeAspect="1"/>
          </p:cNvPicPr>
          <p:nvPr/>
        </p:nvPicPr>
        <p:blipFill>
          <a:blip r:embed="rId4"/>
          <a:stretch>
            <a:fillRect/>
          </a:stretch>
        </p:blipFill>
        <p:spPr>
          <a:xfrm>
            <a:off x="444909" y="3034609"/>
            <a:ext cx="1828800" cy="419100"/>
          </a:xfrm>
          <a:prstGeom prst="rect">
            <a:avLst/>
          </a:prstGeom>
        </p:spPr>
      </p:pic>
      <p:pic>
        <p:nvPicPr>
          <p:cNvPr id="9" name="Imagen 8">
            <a:extLst>
              <a:ext uri="{FF2B5EF4-FFF2-40B4-BE49-F238E27FC236}">
                <a16:creationId xmlns:a16="http://schemas.microsoft.com/office/drawing/2014/main" id="{0F1E90B2-DC79-2040-13C4-DC608A3FD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340" y="2875885"/>
            <a:ext cx="3429000" cy="3429000"/>
          </a:xfrm>
          <a:prstGeom prst="rect">
            <a:avLst/>
          </a:prstGeom>
        </p:spPr>
      </p:pic>
    </p:spTree>
    <p:extLst>
      <p:ext uri="{BB962C8B-B14F-4D97-AF65-F5344CB8AC3E}">
        <p14:creationId xmlns:p14="http://schemas.microsoft.com/office/powerpoint/2010/main" val="15345489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375</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Bahnschrift SemiBold Condensed</vt:lpstr>
      <vt:lpstr>Berlin Sans FB Demi</vt:lpstr>
      <vt:lpstr>Calibri</vt:lpstr>
      <vt:lpstr>Calibri Light</vt:lpstr>
      <vt:lpstr>Wingdings</vt:lpstr>
      <vt:lpstr>Tema de Office</vt:lpstr>
      <vt:lpstr>Presentación “Gestión del Almacenamiento”    </vt:lpstr>
      <vt:lpstr>0. Gparted.</vt:lpstr>
      <vt:lpstr>1.  Creación de 4 unidades de Almacenamiento.</vt:lpstr>
      <vt:lpstr>2.  Uso De Gparted En Kali Linux.</vt:lpstr>
      <vt:lpstr>3. Montar todas y cada una de las unidades.  </vt:lpstr>
      <vt:lpstr>4.Explicación del montaje y desmontaje.</vt:lpstr>
      <vt:lpstr>5.  Uso de Sudo fdisk -l.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“Gestión del Almacenamiento”    </dc:title>
  <dc:creator>sergio bravo</dc:creator>
  <cp:lastModifiedBy>sergio bravo</cp:lastModifiedBy>
  <cp:revision>3</cp:revision>
  <dcterms:created xsi:type="dcterms:W3CDTF">2024-02-20T14:50:05Z</dcterms:created>
  <dcterms:modified xsi:type="dcterms:W3CDTF">2024-02-20T17:05:15Z</dcterms:modified>
</cp:coreProperties>
</file>