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3" r:id="rId4"/>
    <p:sldId id="264" r:id="rId5"/>
    <p:sldId id="26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41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99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25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74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3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18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84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29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58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54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43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C340-21A6-435B-AE25-762F872BB8E0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17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43772" y="725550"/>
            <a:ext cx="6840399" cy="175432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sz="3600" dirty="0"/>
              <a:t>IA para detecção de inadimplência</a:t>
            </a:r>
          </a:p>
          <a:p>
            <a:endParaRPr lang="pt-BR" sz="3600" dirty="0"/>
          </a:p>
          <a:p>
            <a:r>
              <a:rPr lang="pt-BR" sz="3600" dirty="0"/>
              <a:t>Módulo: Regressão Logística</a:t>
            </a:r>
          </a:p>
        </p:txBody>
      </p:sp>
    </p:spTree>
    <p:extLst>
      <p:ext uri="{BB962C8B-B14F-4D97-AF65-F5344CB8AC3E}">
        <p14:creationId xmlns:p14="http://schemas.microsoft.com/office/powerpoint/2010/main" val="411549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274320" y="261257"/>
            <a:ext cx="52251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02144" y="430721"/>
            <a:ext cx="2045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Metodologia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4" y="1708793"/>
            <a:ext cx="5031513" cy="476210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972488" y="1247128"/>
            <a:ext cx="1412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CRISP DM</a:t>
            </a:r>
          </a:p>
        </p:txBody>
      </p:sp>
      <p:sp>
        <p:nvSpPr>
          <p:cNvPr id="8" name="Retângulo 7"/>
          <p:cNvSpPr/>
          <p:nvPr/>
        </p:nvSpPr>
        <p:spPr>
          <a:xfrm>
            <a:off x="8334163" y="6385561"/>
            <a:ext cx="3422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 (*) Cross </a:t>
            </a:r>
            <a:r>
              <a:rPr lang="pt-BR" sz="1200" dirty="0" err="1"/>
              <a:t>Industry</a:t>
            </a:r>
            <a:r>
              <a:rPr lang="pt-BR" sz="1200" dirty="0"/>
              <a:t> Standard </a:t>
            </a:r>
            <a:r>
              <a:rPr lang="pt-BR" sz="1200" dirty="0" err="1"/>
              <a:t>Process</a:t>
            </a:r>
            <a:r>
              <a:rPr lang="pt-BR" sz="1200" dirty="0"/>
              <a:t> for Data Mining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486" y="1580607"/>
            <a:ext cx="6878034" cy="4517924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8DDB239-844D-42F5-B902-EC18635C64A2}"/>
              </a:ext>
            </a:extLst>
          </p:cNvPr>
          <p:cNvCxnSpPr/>
          <p:nvPr/>
        </p:nvCxnSpPr>
        <p:spPr>
          <a:xfrm>
            <a:off x="562230" y="1033453"/>
            <a:ext cx="1113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02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274320" y="261257"/>
            <a:ext cx="52251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02144" y="430721"/>
            <a:ext cx="3179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Seleção de Atributos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F2A96FD-2A2A-4AB9-99EF-69582BA3A317}"/>
              </a:ext>
            </a:extLst>
          </p:cNvPr>
          <p:cNvCxnSpPr/>
          <p:nvPr/>
        </p:nvCxnSpPr>
        <p:spPr>
          <a:xfrm>
            <a:off x="562230" y="1033453"/>
            <a:ext cx="1113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6ED02B-072A-4CF4-B692-AB1394C733CA}"/>
              </a:ext>
            </a:extLst>
          </p:cNvPr>
          <p:cNvSpPr txBox="1"/>
          <p:nvPr/>
        </p:nvSpPr>
        <p:spPr>
          <a:xfrm>
            <a:off x="927652" y="1828800"/>
            <a:ext cx="81970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</a:rPr>
              <a:t>Variáveis são redundantes e/ou irrelevantes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</a:rPr>
              <a:t>Testar todas as combinações possíveis é muito caro computacionalmente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</a:rPr>
              <a:t>Muito usado o método da filtragem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5C8FC22-7DA2-480C-8D23-6F56A6AB6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31" t="14919" r="14749" b="19995"/>
          <a:stretch/>
        </p:blipFill>
        <p:spPr>
          <a:xfrm>
            <a:off x="5194852" y="4466092"/>
            <a:ext cx="1417982" cy="144448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98C8FAC-890C-4747-89EF-C18C8BA7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330" y="4341394"/>
            <a:ext cx="1648003" cy="1569185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DF72280F-B0AF-4A44-B225-0D765E6A8DE8}"/>
              </a:ext>
            </a:extLst>
          </p:cNvPr>
          <p:cNvSpPr/>
          <p:nvPr/>
        </p:nvSpPr>
        <p:spPr>
          <a:xfrm>
            <a:off x="4154771" y="4936435"/>
            <a:ext cx="874643" cy="50379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8967B95-996B-40BF-8F95-33049FCD708E}"/>
              </a:ext>
            </a:extLst>
          </p:cNvPr>
          <p:cNvSpPr/>
          <p:nvPr/>
        </p:nvSpPr>
        <p:spPr>
          <a:xfrm>
            <a:off x="6778272" y="4936435"/>
            <a:ext cx="874643" cy="50379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24490D2-DC69-4BAC-995A-DD13DB75C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804" y="4195944"/>
            <a:ext cx="1856154" cy="185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2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D227A839-6B50-43AD-90F6-E5B40E237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516" y="4094457"/>
            <a:ext cx="957270" cy="1308920"/>
          </a:xfrm>
          <a:prstGeom prst="rect">
            <a:avLst/>
          </a:prstGeom>
        </p:spPr>
      </p:pic>
      <p:sp>
        <p:nvSpPr>
          <p:cNvPr id="4" name="Retângulo Arredondado 3"/>
          <p:cNvSpPr/>
          <p:nvPr/>
        </p:nvSpPr>
        <p:spPr>
          <a:xfrm>
            <a:off x="274320" y="261257"/>
            <a:ext cx="52251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02144" y="430721"/>
            <a:ext cx="1457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Métricas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F2A96FD-2A2A-4AB9-99EF-69582BA3A317}"/>
              </a:ext>
            </a:extLst>
          </p:cNvPr>
          <p:cNvCxnSpPr/>
          <p:nvPr/>
        </p:nvCxnSpPr>
        <p:spPr>
          <a:xfrm>
            <a:off x="562230" y="1033453"/>
            <a:ext cx="1113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BEBC718F-8205-43EA-9640-6EFE87BC06A6}"/>
              </a:ext>
            </a:extLst>
          </p:cNvPr>
          <p:cNvSpPr txBox="1"/>
          <p:nvPr/>
        </p:nvSpPr>
        <p:spPr>
          <a:xfrm>
            <a:off x="1060174" y="1113184"/>
            <a:ext cx="603492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</a:rPr>
              <a:t>Relevância: Information Value (IV)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</a:rPr>
              <a:t>Redundância: Correlação de Crammer (Crammer’s 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Variance Inflation Factor (</a:t>
            </a:r>
            <a:r>
              <a:rPr lang="pt-BR" sz="2000" dirty="0">
                <a:solidFill>
                  <a:srgbClr val="002060"/>
                </a:solidFill>
              </a:rPr>
              <a:t>VIF)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2DDF00F-74F8-462F-B417-086B559F6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470"/>
          <a:stretch/>
        </p:blipFill>
        <p:spPr>
          <a:xfrm>
            <a:off x="1060174" y="1494466"/>
            <a:ext cx="6400776" cy="221870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15CE31C-24CF-4DCB-B293-28156DCC4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663" y="4920803"/>
            <a:ext cx="2045797" cy="3074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E383460-C8A5-4C43-86E2-EC834583E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376" y="2613759"/>
            <a:ext cx="3219450" cy="6858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C95B39B-879A-4D75-8F05-72622A12EA43}"/>
              </a:ext>
            </a:extLst>
          </p:cNvPr>
          <p:cNvSpPr txBox="1"/>
          <p:nvPr/>
        </p:nvSpPr>
        <p:spPr>
          <a:xfrm>
            <a:off x="1230837" y="5938293"/>
            <a:ext cx="99788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i="0" dirty="0">
                <a:solidFill>
                  <a:srgbClr val="333333"/>
                </a:solidFill>
                <a:effectLst/>
                <a:latin typeface="Lato"/>
              </a:rPr>
              <a:t>Como o VIF é menor do que 10, não temos o problema de multicolinearidade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722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274320" y="261257"/>
            <a:ext cx="52251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02144" y="430721"/>
            <a:ext cx="1932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Modelagem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F2A96FD-2A2A-4AB9-99EF-69582BA3A317}"/>
              </a:ext>
            </a:extLst>
          </p:cNvPr>
          <p:cNvCxnSpPr/>
          <p:nvPr/>
        </p:nvCxnSpPr>
        <p:spPr>
          <a:xfrm>
            <a:off x="562230" y="1033453"/>
            <a:ext cx="1113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4B265C73-F995-4FC6-8BB9-B8934AF2C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02" y="4385567"/>
            <a:ext cx="4306933" cy="180891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0C526C2-A110-4B95-B93E-AAC642324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368" y="1994633"/>
            <a:ext cx="5072647" cy="180890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15D6CDA-8A7C-4BAF-B414-BDF0E2C6958E}"/>
              </a:ext>
            </a:extLst>
          </p:cNvPr>
          <p:cNvSpPr txBox="1"/>
          <p:nvPr/>
        </p:nvSpPr>
        <p:spPr>
          <a:xfrm>
            <a:off x="3297511" y="1540406"/>
            <a:ext cx="179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Regressão Linear</a:t>
            </a:r>
            <a:endParaRPr lang="en-US" b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E672FD-5B53-4617-BC2D-F5129DFE8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975" y="4824567"/>
            <a:ext cx="4005068" cy="85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3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87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Lato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RODOLFO AUGUSTO DA SILVA ARRUDA</dc:creator>
  <cp:lastModifiedBy>Rodolfo Arruda</cp:lastModifiedBy>
  <cp:revision>37</cp:revision>
  <dcterms:created xsi:type="dcterms:W3CDTF">2021-03-22T14:12:07Z</dcterms:created>
  <dcterms:modified xsi:type="dcterms:W3CDTF">2021-03-25T16:51:26Z</dcterms:modified>
</cp:coreProperties>
</file>