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agrid" charset="1" panose="00000500000000000000"/>
      <p:regular r:id="rId14"/>
    </p:embeddedFont>
    <p:embeddedFont>
      <p:font typeface="Hagrid Light" charset="1" panose="00000400000000000000"/>
      <p:regular r:id="rId15"/>
    </p:embeddedFont>
    <p:embeddedFont>
      <p:font typeface="Hagrid Ultra-Bold" charset="1" panose="00000800000000000000"/>
      <p:regular r:id="rId16"/>
    </p:embeddedFon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4224" y="0"/>
            <a:ext cx="5710605" cy="6685215"/>
          </a:xfrm>
          <a:custGeom>
            <a:avLst/>
            <a:gdLst/>
            <a:ahLst/>
            <a:cxnLst/>
            <a:rect r="r" b="b" t="t" l="l"/>
            <a:pathLst>
              <a:path h="6685215" w="5710605">
                <a:moveTo>
                  <a:pt x="0" y="0"/>
                </a:moveTo>
                <a:lnTo>
                  <a:pt x="5710605" y="0"/>
                </a:lnTo>
                <a:lnTo>
                  <a:pt x="5710605" y="6685215"/>
                </a:lnTo>
                <a:lnTo>
                  <a:pt x="0" y="6685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98868" y="2115404"/>
            <a:ext cx="4459947" cy="4114800"/>
          </a:xfrm>
          <a:custGeom>
            <a:avLst/>
            <a:gdLst/>
            <a:ahLst/>
            <a:cxnLst/>
            <a:rect r="r" b="b" t="t" l="l"/>
            <a:pathLst>
              <a:path h="4114800" w="4459947">
                <a:moveTo>
                  <a:pt x="0" y="0"/>
                </a:moveTo>
                <a:lnTo>
                  <a:pt x="4459947" y="0"/>
                </a:lnTo>
                <a:lnTo>
                  <a:pt x="4459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739904" y="5299358"/>
            <a:ext cx="5316381" cy="5344107"/>
          </a:xfrm>
          <a:custGeom>
            <a:avLst/>
            <a:gdLst/>
            <a:ahLst/>
            <a:cxnLst/>
            <a:rect r="r" b="b" t="t" l="l"/>
            <a:pathLst>
              <a:path h="5344107" w="5316381">
                <a:moveTo>
                  <a:pt x="5316382" y="0"/>
                </a:moveTo>
                <a:lnTo>
                  <a:pt x="0" y="0"/>
                </a:lnTo>
                <a:lnTo>
                  <a:pt x="0" y="5344107"/>
                </a:lnTo>
                <a:lnTo>
                  <a:pt x="5316382" y="5344107"/>
                </a:lnTo>
                <a:lnTo>
                  <a:pt x="53163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31122" y="3828588"/>
            <a:ext cx="14625757" cy="2982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1"/>
              </a:lnSpc>
            </a:pPr>
            <a:r>
              <a:rPr lang="en-US" sz="12524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FIRST CONDITIONAL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72115" y="-266405"/>
            <a:ext cx="6274021" cy="4381732"/>
          </a:xfrm>
          <a:custGeom>
            <a:avLst/>
            <a:gdLst/>
            <a:ahLst/>
            <a:cxnLst/>
            <a:rect r="r" b="b" t="t" l="l"/>
            <a:pathLst>
              <a:path h="4381732" w="6274021">
                <a:moveTo>
                  <a:pt x="0" y="0"/>
                </a:moveTo>
                <a:lnTo>
                  <a:pt x="6274021" y="0"/>
                </a:lnTo>
                <a:lnTo>
                  <a:pt x="6274021" y="4381733"/>
                </a:lnTo>
                <a:lnTo>
                  <a:pt x="0" y="4381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66639" y="412900"/>
            <a:ext cx="4033420" cy="4114800"/>
          </a:xfrm>
          <a:custGeom>
            <a:avLst/>
            <a:gdLst/>
            <a:ahLst/>
            <a:cxnLst/>
            <a:rect r="r" b="b" t="t" l="l"/>
            <a:pathLst>
              <a:path h="4114800" w="4033420">
                <a:moveTo>
                  <a:pt x="0" y="0"/>
                </a:moveTo>
                <a:lnTo>
                  <a:pt x="4033420" y="0"/>
                </a:lnTo>
                <a:lnTo>
                  <a:pt x="40334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49983" y="5592225"/>
            <a:ext cx="6213792" cy="6172200"/>
          </a:xfrm>
          <a:custGeom>
            <a:avLst/>
            <a:gdLst/>
            <a:ahLst/>
            <a:cxnLst/>
            <a:rect r="r" b="b" t="t" l="l"/>
            <a:pathLst>
              <a:path h="6172200" w="6213792">
                <a:moveTo>
                  <a:pt x="0" y="0"/>
                </a:moveTo>
                <a:lnTo>
                  <a:pt x="6213791" y="0"/>
                </a:lnTo>
                <a:lnTo>
                  <a:pt x="6213791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430936" y="7640912"/>
            <a:ext cx="7315200" cy="3645340"/>
          </a:xfrm>
          <a:custGeom>
            <a:avLst/>
            <a:gdLst/>
            <a:ahLst/>
            <a:cxnLst/>
            <a:rect r="r" b="b" t="t" l="l"/>
            <a:pathLst>
              <a:path h="3645340" w="7315200">
                <a:moveTo>
                  <a:pt x="0" y="0"/>
                </a:moveTo>
                <a:lnTo>
                  <a:pt x="7315200" y="0"/>
                </a:lnTo>
                <a:lnTo>
                  <a:pt x="7315200" y="3645340"/>
                </a:lnTo>
                <a:lnTo>
                  <a:pt x="0" y="36453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59607" y="2394100"/>
            <a:ext cx="3368787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Progression 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BA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416528" y="6143946"/>
            <a:ext cx="6274021" cy="4381732"/>
          </a:xfrm>
          <a:custGeom>
            <a:avLst/>
            <a:gdLst/>
            <a:ahLst/>
            <a:cxnLst/>
            <a:rect r="r" b="b" t="t" l="l"/>
            <a:pathLst>
              <a:path h="4381732" w="6274021">
                <a:moveTo>
                  <a:pt x="0" y="0"/>
                </a:moveTo>
                <a:lnTo>
                  <a:pt x="6274020" y="0"/>
                </a:lnTo>
                <a:lnTo>
                  <a:pt x="6274020" y="4381733"/>
                </a:lnTo>
                <a:lnTo>
                  <a:pt x="0" y="438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238389">
            <a:off x="119339" y="7200900"/>
            <a:ext cx="4033420" cy="4114800"/>
          </a:xfrm>
          <a:custGeom>
            <a:avLst/>
            <a:gdLst/>
            <a:ahLst/>
            <a:cxnLst/>
            <a:rect r="r" b="b" t="t" l="l"/>
            <a:pathLst>
              <a:path h="4114800" w="4033420">
                <a:moveTo>
                  <a:pt x="0" y="0"/>
                </a:moveTo>
                <a:lnTo>
                  <a:pt x="4033420" y="0"/>
                </a:lnTo>
                <a:lnTo>
                  <a:pt x="40334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41873" y="5615747"/>
            <a:ext cx="8118857" cy="4909932"/>
          </a:xfrm>
          <a:custGeom>
            <a:avLst/>
            <a:gdLst/>
            <a:ahLst/>
            <a:cxnLst/>
            <a:rect r="r" b="b" t="t" l="l"/>
            <a:pathLst>
              <a:path h="4909932" w="8118857">
                <a:moveTo>
                  <a:pt x="0" y="0"/>
                </a:moveTo>
                <a:lnTo>
                  <a:pt x="8118857" y="0"/>
                </a:lnTo>
                <a:lnTo>
                  <a:pt x="8118857" y="4909932"/>
                </a:lnTo>
                <a:lnTo>
                  <a:pt x="0" y="4909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64738" y="7644693"/>
            <a:ext cx="2969391" cy="2880986"/>
          </a:xfrm>
          <a:custGeom>
            <a:avLst/>
            <a:gdLst/>
            <a:ahLst/>
            <a:cxnLst/>
            <a:rect r="r" b="b" t="t" l="l"/>
            <a:pathLst>
              <a:path h="2880986" w="2969391">
                <a:moveTo>
                  <a:pt x="0" y="0"/>
                </a:moveTo>
                <a:lnTo>
                  <a:pt x="2969392" y="0"/>
                </a:lnTo>
                <a:lnTo>
                  <a:pt x="2969392" y="2880986"/>
                </a:lnTo>
                <a:lnTo>
                  <a:pt x="0" y="2880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97515" y="-1772292"/>
            <a:ext cx="4610621" cy="4114800"/>
          </a:xfrm>
          <a:custGeom>
            <a:avLst/>
            <a:gdLst/>
            <a:ahLst/>
            <a:cxnLst/>
            <a:rect r="r" b="b" t="t" l="l"/>
            <a:pathLst>
              <a:path h="4114800" w="4610621">
                <a:moveTo>
                  <a:pt x="0" y="0"/>
                </a:moveTo>
                <a:lnTo>
                  <a:pt x="4610621" y="0"/>
                </a:lnTo>
                <a:lnTo>
                  <a:pt x="46106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10729" y="2275833"/>
            <a:ext cx="11190573" cy="437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The first conditional is used to talk about real or possible situations that could happen the future as a result of a present action or condition. It is often used to discuss cause and effect relationships, where a specific action (the condition) will lead to a specific outcome (the result).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13980" y="914400"/>
            <a:ext cx="8500557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What is?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05986" y="6172200"/>
            <a:ext cx="4244479" cy="4114800"/>
          </a:xfrm>
          <a:custGeom>
            <a:avLst/>
            <a:gdLst/>
            <a:ahLst/>
            <a:cxnLst/>
            <a:rect r="r" b="b" t="t" l="l"/>
            <a:pathLst>
              <a:path h="4114800" w="4244479">
                <a:moveTo>
                  <a:pt x="0" y="0"/>
                </a:moveTo>
                <a:lnTo>
                  <a:pt x="4244478" y="0"/>
                </a:lnTo>
                <a:lnTo>
                  <a:pt x="4244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035910">
            <a:off x="-322296" y="-1434182"/>
            <a:ext cx="4874243" cy="4114800"/>
          </a:xfrm>
          <a:custGeom>
            <a:avLst/>
            <a:gdLst/>
            <a:ahLst/>
            <a:cxnLst/>
            <a:rect r="r" b="b" t="t" l="l"/>
            <a:pathLst>
              <a:path h="4114800" w="4874243">
                <a:moveTo>
                  <a:pt x="0" y="0"/>
                </a:moveTo>
                <a:lnTo>
                  <a:pt x="4874243" y="0"/>
                </a:lnTo>
                <a:lnTo>
                  <a:pt x="48742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2114825" y="-1325887"/>
            <a:ext cx="4369334" cy="2651774"/>
          </a:xfrm>
          <a:custGeom>
            <a:avLst/>
            <a:gdLst/>
            <a:ahLst/>
            <a:cxnLst/>
            <a:rect r="r" b="b" t="t" l="l"/>
            <a:pathLst>
              <a:path h="2651774" w="4369334">
                <a:moveTo>
                  <a:pt x="0" y="2651774"/>
                </a:moveTo>
                <a:lnTo>
                  <a:pt x="4369335" y="2651774"/>
                </a:lnTo>
                <a:lnTo>
                  <a:pt x="4369335" y="0"/>
                </a:lnTo>
                <a:lnTo>
                  <a:pt x="0" y="0"/>
                </a:lnTo>
                <a:lnTo>
                  <a:pt x="0" y="265177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72800" y="9486353"/>
            <a:ext cx="7315200" cy="1601294"/>
          </a:xfrm>
          <a:custGeom>
            <a:avLst/>
            <a:gdLst/>
            <a:ahLst/>
            <a:cxnLst/>
            <a:rect r="r" b="b" t="t" l="l"/>
            <a:pathLst>
              <a:path h="1601294" w="7315200">
                <a:moveTo>
                  <a:pt x="0" y="0"/>
                </a:moveTo>
                <a:lnTo>
                  <a:pt x="7315200" y="0"/>
                </a:lnTo>
                <a:lnTo>
                  <a:pt x="7315200" y="1601294"/>
                </a:lnTo>
                <a:lnTo>
                  <a:pt x="0" y="16012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19444" y="8229600"/>
            <a:ext cx="4610621" cy="4114800"/>
          </a:xfrm>
          <a:custGeom>
            <a:avLst/>
            <a:gdLst/>
            <a:ahLst/>
            <a:cxnLst/>
            <a:rect r="r" b="b" t="t" l="l"/>
            <a:pathLst>
              <a:path h="4114800" w="4610621">
                <a:moveTo>
                  <a:pt x="0" y="0"/>
                </a:moveTo>
                <a:lnTo>
                  <a:pt x="4610621" y="0"/>
                </a:lnTo>
                <a:lnTo>
                  <a:pt x="46106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3719" y="3420699"/>
            <a:ext cx="13520119" cy="20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If </a:t>
            </a:r>
            <a:r>
              <a:rPr lang="en-US" sz="3899" b="true">
                <a:solidFill>
                  <a:srgbClr val="000000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+ </a:t>
            </a:r>
            <a:r>
              <a:rPr lang="en-US" sz="38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present simple</a:t>
            </a:r>
            <a:r>
              <a:rPr lang="en-US" sz="3899" b="true">
                <a:solidFill>
                  <a:srgbClr val="000000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  ,  </a:t>
            </a:r>
            <a:r>
              <a:rPr lang="en-US" sz="38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will </a:t>
            </a:r>
            <a:r>
              <a:rPr lang="en-US" sz="3899" b="true">
                <a:solidFill>
                  <a:srgbClr val="000000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+</a:t>
            </a:r>
            <a:r>
              <a:rPr lang="en-US" sz="38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 base verb.</a:t>
            </a:r>
          </a:p>
          <a:p>
            <a:pPr algn="l">
              <a:lnSpc>
                <a:spcPts val="5459"/>
              </a:lnSpc>
            </a:pP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Conditional clause     Outcome clause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3443" y="914400"/>
            <a:ext cx="8500557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Structure of the First Conditional</a:t>
            </a:r>
          </a:p>
        </p:txBody>
      </p:sp>
      <p:sp>
        <p:nvSpPr>
          <p:cNvPr name="AutoShape 9" id="9"/>
          <p:cNvSpPr/>
          <p:nvPr/>
        </p:nvSpPr>
        <p:spPr>
          <a:xfrm>
            <a:off x="5757345" y="4159755"/>
            <a:ext cx="407513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833719" y="4140705"/>
            <a:ext cx="4555084" cy="381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5538870" y="151095"/>
            <a:ext cx="2319085" cy="676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8"/>
              </a:lnSpc>
            </a:pPr>
            <a:r>
              <a:rPr lang="en-US" sz="394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Pattern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62734" y="6674439"/>
            <a:ext cx="11999268" cy="68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If we don't protect animals, they will disappear.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62734" y="7487240"/>
            <a:ext cx="12693253" cy="139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Si no protegemos a los animales, desaparecerán.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437889" y="6565854"/>
            <a:ext cx="7597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70676" y="-376994"/>
            <a:ext cx="6274021" cy="4381732"/>
          </a:xfrm>
          <a:custGeom>
            <a:avLst/>
            <a:gdLst/>
            <a:ahLst/>
            <a:cxnLst/>
            <a:rect r="r" b="b" t="t" l="l"/>
            <a:pathLst>
              <a:path h="4381732" w="6274021">
                <a:moveTo>
                  <a:pt x="0" y="0"/>
                </a:moveTo>
                <a:lnTo>
                  <a:pt x="6274021" y="0"/>
                </a:lnTo>
                <a:lnTo>
                  <a:pt x="6274021" y="4381733"/>
                </a:lnTo>
                <a:lnTo>
                  <a:pt x="0" y="438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171854" y="292610"/>
            <a:ext cx="7315200" cy="1966272"/>
          </a:xfrm>
          <a:custGeom>
            <a:avLst/>
            <a:gdLst/>
            <a:ahLst/>
            <a:cxnLst/>
            <a:rect r="r" b="b" t="t" l="l"/>
            <a:pathLst>
              <a:path h="1966272" w="7315200">
                <a:moveTo>
                  <a:pt x="7315200" y="1966272"/>
                </a:moveTo>
                <a:lnTo>
                  <a:pt x="0" y="1966272"/>
                </a:lnTo>
                <a:lnTo>
                  <a:pt x="0" y="0"/>
                </a:lnTo>
                <a:lnTo>
                  <a:pt x="7315200" y="0"/>
                </a:lnTo>
                <a:lnTo>
                  <a:pt x="7315200" y="196627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779353">
            <a:off x="-2127228" y="6726722"/>
            <a:ext cx="4927521" cy="4114800"/>
          </a:xfrm>
          <a:custGeom>
            <a:avLst/>
            <a:gdLst/>
            <a:ahLst/>
            <a:cxnLst/>
            <a:rect r="r" b="b" t="t" l="l"/>
            <a:pathLst>
              <a:path h="4114800" w="4927521">
                <a:moveTo>
                  <a:pt x="0" y="0"/>
                </a:moveTo>
                <a:lnTo>
                  <a:pt x="4927521" y="0"/>
                </a:lnTo>
                <a:lnTo>
                  <a:pt x="4927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640461" y="2173157"/>
            <a:ext cx="13520119" cy="20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Will </a:t>
            </a:r>
            <a:r>
              <a:rPr lang="en-US" sz="3899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+ </a:t>
            </a:r>
            <a:r>
              <a:rPr lang="en-US" sz="3899" b="true">
                <a:solidFill>
                  <a:srgbClr val="000000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 </a:t>
            </a:r>
            <a:r>
              <a:rPr lang="en-US" sz="3899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base verb </a:t>
            </a:r>
            <a:r>
              <a:rPr lang="en-US" sz="3899" b="true">
                <a:solidFill>
                  <a:srgbClr val="000000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  </a:t>
            </a:r>
            <a:r>
              <a:rPr lang="en-US" sz="38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 if + present simple.</a:t>
            </a:r>
          </a:p>
          <a:p>
            <a:pPr algn="ctr">
              <a:lnSpc>
                <a:spcPts val="5459"/>
              </a:lnSpc>
            </a:pP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 Outcome clause     Conditional clause </a:t>
            </a:r>
          </a:p>
        </p:txBody>
      </p:sp>
      <p:sp>
        <p:nvSpPr>
          <p:cNvPr name="AutoShape 6" id="6"/>
          <p:cNvSpPr/>
          <p:nvPr/>
        </p:nvSpPr>
        <p:spPr>
          <a:xfrm>
            <a:off x="6119599" y="2916850"/>
            <a:ext cx="4823154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94029" y="2897800"/>
            <a:ext cx="4123255" cy="381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3728319" y="2985429"/>
            <a:ext cx="3758735" cy="3835444"/>
          </a:xfrm>
          <a:custGeom>
            <a:avLst/>
            <a:gdLst/>
            <a:ahLst/>
            <a:cxnLst/>
            <a:rect r="r" b="b" t="t" l="l"/>
            <a:pathLst>
              <a:path h="3835444" w="3758735">
                <a:moveTo>
                  <a:pt x="0" y="0"/>
                </a:moveTo>
                <a:lnTo>
                  <a:pt x="3758735" y="0"/>
                </a:lnTo>
                <a:lnTo>
                  <a:pt x="3758735" y="3835444"/>
                </a:lnTo>
                <a:lnTo>
                  <a:pt x="0" y="3835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14400"/>
            <a:ext cx="8500557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Pattern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49157" y="3817302"/>
            <a:ext cx="2117058" cy="21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 is not necessary to use a comm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0612" y="6131898"/>
            <a:ext cx="12146161" cy="68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Animals will disappear if we don't protect them.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792298"/>
            <a:ext cx="13119943" cy="139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Los animales desaparecerán si no los protegemos.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20845" y="6023313"/>
            <a:ext cx="7597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05986" y="6172200"/>
            <a:ext cx="4244479" cy="4114800"/>
          </a:xfrm>
          <a:custGeom>
            <a:avLst/>
            <a:gdLst/>
            <a:ahLst/>
            <a:cxnLst/>
            <a:rect r="r" b="b" t="t" l="l"/>
            <a:pathLst>
              <a:path h="4114800" w="4244479">
                <a:moveTo>
                  <a:pt x="0" y="0"/>
                </a:moveTo>
                <a:lnTo>
                  <a:pt x="4244478" y="0"/>
                </a:lnTo>
                <a:lnTo>
                  <a:pt x="4244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035910">
            <a:off x="-322296" y="-1434182"/>
            <a:ext cx="4874243" cy="4114800"/>
          </a:xfrm>
          <a:custGeom>
            <a:avLst/>
            <a:gdLst/>
            <a:ahLst/>
            <a:cxnLst/>
            <a:rect r="r" b="b" t="t" l="l"/>
            <a:pathLst>
              <a:path h="4114800" w="4874243">
                <a:moveTo>
                  <a:pt x="0" y="0"/>
                </a:moveTo>
                <a:lnTo>
                  <a:pt x="4874243" y="0"/>
                </a:lnTo>
                <a:lnTo>
                  <a:pt x="48742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2114825" y="-1325887"/>
            <a:ext cx="4369334" cy="2651774"/>
          </a:xfrm>
          <a:custGeom>
            <a:avLst/>
            <a:gdLst/>
            <a:ahLst/>
            <a:cxnLst/>
            <a:rect r="r" b="b" t="t" l="l"/>
            <a:pathLst>
              <a:path h="2651774" w="4369334">
                <a:moveTo>
                  <a:pt x="0" y="2651774"/>
                </a:moveTo>
                <a:lnTo>
                  <a:pt x="4369335" y="2651774"/>
                </a:lnTo>
                <a:lnTo>
                  <a:pt x="4369335" y="0"/>
                </a:lnTo>
                <a:lnTo>
                  <a:pt x="0" y="0"/>
                </a:lnTo>
                <a:lnTo>
                  <a:pt x="0" y="265177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72800" y="9486353"/>
            <a:ext cx="7315200" cy="1601294"/>
          </a:xfrm>
          <a:custGeom>
            <a:avLst/>
            <a:gdLst/>
            <a:ahLst/>
            <a:cxnLst/>
            <a:rect r="r" b="b" t="t" l="l"/>
            <a:pathLst>
              <a:path h="1601294" w="7315200">
                <a:moveTo>
                  <a:pt x="0" y="0"/>
                </a:moveTo>
                <a:lnTo>
                  <a:pt x="7315200" y="0"/>
                </a:lnTo>
                <a:lnTo>
                  <a:pt x="7315200" y="1601294"/>
                </a:lnTo>
                <a:lnTo>
                  <a:pt x="0" y="16012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19444" y="8229600"/>
            <a:ext cx="4610621" cy="4114800"/>
          </a:xfrm>
          <a:custGeom>
            <a:avLst/>
            <a:gdLst/>
            <a:ahLst/>
            <a:cxnLst/>
            <a:rect r="r" b="b" t="t" l="l"/>
            <a:pathLst>
              <a:path h="4114800" w="4610621">
                <a:moveTo>
                  <a:pt x="0" y="0"/>
                </a:moveTo>
                <a:lnTo>
                  <a:pt x="4610621" y="0"/>
                </a:lnTo>
                <a:lnTo>
                  <a:pt x="46106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234945"/>
            <a:ext cx="10519703" cy="294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Primer condicional  en forma negativa</a:t>
            </a:r>
          </a:p>
          <a:p>
            <a:pPr algn="l">
              <a:lnSpc>
                <a:spcPts val="78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538870" y="151095"/>
            <a:ext cx="2319085" cy="676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8"/>
              </a:lnSpc>
            </a:pPr>
            <a:r>
              <a:rPr lang="en-US" sz="394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Pattern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97656" y="6785430"/>
            <a:ext cx="13463885" cy="139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i="true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If you don’t drive carefully, you will have an accident.</a:t>
            </a:r>
            <a:r>
              <a:rPr lang="en-US" sz="39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 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991177" y="7540624"/>
            <a:ext cx="13119348" cy="68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Si no conduces con cuidado, tendrás un accidente.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37889" y="6565854"/>
            <a:ext cx="7597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007162"/>
            <a:ext cx="1654328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If + Sujeto + do/does not + present simple, Sujeto + will + not + verbo en infinitivo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5017433" y="3721922"/>
            <a:ext cx="15670411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70676" y="-376994"/>
            <a:ext cx="6274021" cy="4381732"/>
          </a:xfrm>
          <a:custGeom>
            <a:avLst/>
            <a:gdLst/>
            <a:ahLst/>
            <a:cxnLst/>
            <a:rect r="r" b="b" t="t" l="l"/>
            <a:pathLst>
              <a:path h="4381732" w="6274021">
                <a:moveTo>
                  <a:pt x="0" y="0"/>
                </a:moveTo>
                <a:lnTo>
                  <a:pt x="6274021" y="0"/>
                </a:lnTo>
                <a:lnTo>
                  <a:pt x="6274021" y="4381733"/>
                </a:lnTo>
                <a:lnTo>
                  <a:pt x="0" y="438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429497" y="45564"/>
            <a:ext cx="7315200" cy="1966272"/>
          </a:xfrm>
          <a:custGeom>
            <a:avLst/>
            <a:gdLst/>
            <a:ahLst/>
            <a:cxnLst/>
            <a:rect r="r" b="b" t="t" l="l"/>
            <a:pathLst>
              <a:path h="1966272" w="7315200">
                <a:moveTo>
                  <a:pt x="7315200" y="1966272"/>
                </a:moveTo>
                <a:lnTo>
                  <a:pt x="0" y="1966272"/>
                </a:lnTo>
                <a:lnTo>
                  <a:pt x="0" y="0"/>
                </a:lnTo>
                <a:lnTo>
                  <a:pt x="7315200" y="0"/>
                </a:lnTo>
                <a:lnTo>
                  <a:pt x="7315200" y="196627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779353">
            <a:off x="-2127228" y="6726722"/>
            <a:ext cx="4927521" cy="4114800"/>
          </a:xfrm>
          <a:custGeom>
            <a:avLst/>
            <a:gdLst/>
            <a:ahLst/>
            <a:cxnLst/>
            <a:rect r="r" b="b" t="t" l="l"/>
            <a:pathLst>
              <a:path h="4114800" w="4927521">
                <a:moveTo>
                  <a:pt x="0" y="0"/>
                </a:moveTo>
                <a:lnTo>
                  <a:pt x="4927521" y="0"/>
                </a:lnTo>
                <a:lnTo>
                  <a:pt x="49275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14400"/>
            <a:ext cx="11904900" cy="294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First conditional en forma afirmativa</a:t>
            </a:r>
          </a:p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72175" y="5900108"/>
            <a:ext cx="12536465" cy="187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8"/>
              </a:lnSpc>
            </a:pPr>
            <a:r>
              <a:rPr lang="en-US" sz="537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</a:t>
            </a:r>
            <a:r>
              <a:rPr lang="en-US" sz="537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537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537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my family buys the land, we will build a house.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3874" y="3711369"/>
            <a:ext cx="1227455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+ Sujeto + present simple, Sujeto + Will + verbo en infinitivo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5662" y="3623739"/>
            <a:ext cx="3117850" cy="71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Structure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5662" y="8403122"/>
            <a:ext cx="14906075" cy="68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Si mi familia compra el terreno, construiremos una casa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05986" y="6172200"/>
            <a:ext cx="4244479" cy="4114800"/>
          </a:xfrm>
          <a:custGeom>
            <a:avLst/>
            <a:gdLst/>
            <a:ahLst/>
            <a:cxnLst/>
            <a:rect r="r" b="b" t="t" l="l"/>
            <a:pathLst>
              <a:path h="4114800" w="4244479">
                <a:moveTo>
                  <a:pt x="0" y="0"/>
                </a:moveTo>
                <a:lnTo>
                  <a:pt x="4244478" y="0"/>
                </a:lnTo>
                <a:lnTo>
                  <a:pt x="4244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035910">
            <a:off x="-322296" y="-1434182"/>
            <a:ext cx="4874243" cy="4114800"/>
          </a:xfrm>
          <a:custGeom>
            <a:avLst/>
            <a:gdLst/>
            <a:ahLst/>
            <a:cxnLst/>
            <a:rect r="r" b="b" t="t" l="l"/>
            <a:pathLst>
              <a:path h="4114800" w="4874243">
                <a:moveTo>
                  <a:pt x="0" y="0"/>
                </a:moveTo>
                <a:lnTo>
                  <a:pt x="4874243" y="0"/>
                </a:lnTo>
                <a:lnTo>
                  <a:pt x="48742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2114825" y="-1325887"/>
            <a:ext cx="4369334" cy="2651774"/>
          </a:xfrm>
          <a:custGeom>
            <a:avLst/>
            <a:gdLst/>
            <a:ahLst/>
            <a:cxnLst/>
            <a:rect r="r" b="b" t="t" l="l"/>
            <a:pathLst>
              <a:path h="2651774" w="4369334">
                <a:moveTo>
                  <a:pt x="0" y="2651774"/>
                </a:moveTo>
                <a:lnTo>
                  <a:pt x="4369335" y="2651774"/>
                </a:lnTo>
                <a:lnTo>
                  <a:pt x="4369335" y="0"/>
                </a:lnTo>
                <a:lnTo>
                  <a:pt x="0" y="0"/>
                </a:lnTo>
                <a:lnTo>
                  <a:pt x="0" y="265177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72800" y="9486353"/>
            <a:ext cx="7315200" cy="1601294"/>
          </a:xfrm>
          <a:custGeom>
            <a:avLst/>
            <a:gdLst/>
            <a:ahLst/>
            <a:cxnLst/>
            <a:rect r="r" b="b" t="t" l="l"/>
            <a:pathLst>
              <a:path h="1601294" w="7315200">
                <a:moveTo>
                  <a:pt x="0" y="0"/>
                </a:moveTo>
                <a:lnTo>
                  <a:pt x="7315200" y="0"/>
                </a:lnTo>
                <a:lnTo>
                  <a:pt x="7315200" y="1601294"/>
                </a:lnTo>
                <a:lnTo>
                  <a:pt x="0" y="16012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19444" y="8229600"/>
            <a:ext cx="4610621" cy="4114800"/>
          </a:xfrm>
          <a:custGeom>
            <a:avLst/>
            <a:gdLst/>
            <a:ahLst/>
            <a:cxnLst/>
            <a:rect r="r" b="b" t="t" l="l"/>
            <a:pathLst>
              <a:path h="4114800" w="4610621">
                <a:moveTo>
                  <a:pt x="0" y="0"/>
                </a:moveTo>
                <a:lnTo>
                  <a:pt x="4610621" y="0"/>
                </a:lnTo>
                <a:lnTo>
                  <a:pt x="46106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234945"/>
            <a:ext cx="10519703" cy="195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First conditional en forma interrogativa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38870" y="151095"/>
            <a:ext cx="2319085" cy="676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8"/>
              </a:lnSpc>
            </a:pPr>
            <a:r>
              <a:rPr lang="en-US" sz="394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Pattern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97656" y="6785430"/>
            <a:ext cx="8496300" cy="68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Will he pick you up if it is too late?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91177" y="7540624"/>
            <a:ext cx="9702800" cy="68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¿Te recogerá si es demasiado tarde?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37889" y="6565854"/>
            <a:ext cx="7597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007162"/>
            <a:ext cx="1560830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Hagrid"/>
                <a:ea typeface="Hagrid"/>
                <a:cs typeface="Hagrid"/>
                <a:sym typeface="Hagrid"/>
              </a:rPr>
              <a:t>Will + Sujeto + verbo en infinitivo + If + Sujeto + verbo en presente simple + 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5017433" y="3721922"/>
            <a:ext cx="15670411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Structure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670729">
            <a:off x="10979519" y="7200900"/>
            <a:ext cx="6213792" cy="6172200"/>
          </a:xfrm>
          <a:custGeom>
            <a:avLst/>
            <a:gdLst/>
            <a:ahLst/>
            <a:cxnLst/>
            <a:rect r="r" b="b" t="t" l="l"/>
            <a:pathLst>
              <a:path h="6172200" w="6213792">
                <a:moveTo>
                  <a:pt x="0" y="0"/>
                </a:moveTo>
                <a:lnTo>
                  <a:pt x="6213792" y="0"/>
                </a:lnTo>
                <a:lnTo>
                  <a:pt x="6213792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636567">
            <a:off x="15502633" y="3731389"/>
            <a:ext cx="6363868" cy="7824029"/>
          </a:xfrm>
          <a:custGeom>
            <a:avLst/>
            <a:gdLst/>
            <a:ahLst/>
            <a:cxnLst/>
            <a:rect r="r" b="b" t="t" l="l"/>
            <a:pathLst>
              <a:path h="7824029" w="6363868">
                <a:moveTo>
                  <a:pt x="0" y="0"/>
                </a:moveTo>
                <a:lnTo>
                  <a:pt x="6363868" y="0"/>
                </a:lnTo>
                <a:lnTo>
                  <a:pt x="6363868" y="7824029"/>
                </a:lnTo>
                <a:lnTo>
                  <a:pt x="0" y="7824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2172833" cy="100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true">
                <a:solidFill>
                  <a:srgbClr val="000000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Activity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1529820" y="110992"/>
            <a:ext cx="7265739" cy="7043754"/>
          </a:xfrm>
          <a:custGeom>
            <a:avLst/>
            <a:gdLst/>
            <a:ahLst/>
            <a:cxnLst/>
            <a:rect r="r" b="b" t="t" l="l"/>
            <a:pathLst>
              <a:path h="7043754" w="7265739">
                <a:moveTo>
                  <a:pt x="0" y="0"/>
                </a:moveTo>
                <a:lnTo>
                  <a:pt x="7265740" y="0"/>
                </a:lnTo>
                <a:lnTo>
                  <a:pt x="7265740" y="7043755"/>
                </a:lnTo>
                <a:lnTo>
                  <a:pt x="0" y="7043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2621940">
            <a:off x="10835908" y="-2080541"/>
            <a:ext cx="4836644" cy="4692645"/>
          </a:xfrm>
          <a:custGeom>
            <a:avLst/>
            <a:gdLst/>
            <a:ahLst/>
            <a:cxnLst/>
            <a:rect r="r" b="b" t="t" l="l"/>
            <a:pathLst>
              <a:path h="4692645" w="4836644">
                <a:moveTo>
                  <a:pt x="4836643" y="4692645"/>
                </a:moveTo>
                <a:lnTo>
                  <a:pt x="0" y="4692645"/>
                </a:lnTo>
                <a:lnTo>
                  <a:pt x="0" y="0"/>
                </a:lnTo>
                <a:lnTo>
                  <a:pt x="4836643" y="0"/>
                </a:lnTo>
                <a:lnTo>
                  <a:pt x="4836643" y="469264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517373">
            <a:off x="14568362" y="6144122"/>
            <a:ext cx="4110536" cy="4114800"/>
          </a:xfrm>
          <a:custGeom>
            <a:avLst/>
            <a:gdLst/>
            <a:ahLst/>
            <a:cxnLst/>
            <a:rect r="r" b="b" t="t" l="l"/>
            <a:pathLst>
              <a:path h="4114800" w="4110536">
                <a:moveTo>
                  <a:pt x="0" y="0"/>
                </a:moveTo>
                <a:lnTo>
                  <a:pt x="4110536" y="0"/>
                </a:lnTo>
                <a:lnTo>
                  <a:pt x="41105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3179764"/>
            <a:ext cx="18935846" cy="744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1. If she ______________ hard, she will pass the exam.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a) studies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b) studied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c) study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 2. If it rains, we ______________ at home.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a) will stay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b) stays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c) stayed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 3. They will arrive on time if they ______________ now.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a) leaves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b) leaving</a:t>
            </a:r>
          </a:p>
          <a:p>
            <a:pPr algn="l" marL="425772" indent="-212886" lvl="1">
              <a:lnSpc>
                <a:spcPts val="4535"/>
              </a:lnSpc>
              <a:buFont typeface="Arial"/>
              <a:buChar char="•"/>
            </a:pPr>
            <a:r>
              <a:rPr lang="en-US" sz="1972" spc="11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c) leave</a:t>
            </a:r>
          </a:p>
          <a:p>
            <a:pPr algn="l">
              <a:lnSpc>
                <a:spcPts val="453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966122" y="2886998"/>
            <a:ext cx="9293178" cy="445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0"/>
              </a:lnSpc>
              <a:spcBef>
                <a:spcPct val="0"/>
              </a:spcBef>
            </a:pPr>
          </a:p>
          <a:p>
            <a:pPr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 4. If I don’t eat, I ______________ hungry.</a:t>
            </a:r>
          </a:p>
          <a:p>
            <a:pPr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a) will be</a:t>
            </a:r>
          </a:p>
          <a:p>
            <a:pPr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b) am</a:t>
            </a:r>
          </a:p>
          <a:p>
            <a:pPr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c) was</a:t>
            </a:r>
          </a:p>
          <a:p>
            <a:pPr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 5. We ______________ the party if we finish our homework.</a:t>
            </a:r>
          </a:p>
          <a:p>
            <a:pPr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a) will attend</a:t>
            </a:r>
          </a:p>
          <a:p>
            <a:pPr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b) attends</a:t>
            </a:r>
          </a:p>
          <a:p>
            <a:pPr algn="l">
              <a:lnSpc>
                <a:spcPts val="3490"/>
              </a:lnSpc>
              <a:spcBef>
                <a:spcPct val="0"/>
              </a:spcBef>
            </a:pPr>
            <a:r>
              <a:rPr lang="en-US" sz="2493">
                <a:solidFill>
                  <a:srgbClr val="000000"/>
                </a:solidFill>
                <a:latin typeface="Hagrid Light"/>
                <a:ea typeface="Hagrid Light"/>
                <a:cs typeface="Hagrid Light"/>
                <a:sym typeface="Hagrid Light"/>
              </a:rPr>
              <a:t>c) attended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0763" y="2284419"/>
            <a:ext cx="85661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Completa cada oracion en Firs Condicional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DAGkMmXZcas</dc:identifier>
  <dcterms:modified xsi:type="dcterms:W3CDTF">2011-08-01T06:04:30Z</dcterms:modified>
  <cp:revision>1</cp:revision>
  <dc:title>Presentación Moderna Aesthetic Alegre Rosa</dc:title>
</cp:coreProperties>
</file>