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3" r:id="rId6"/>
    <p:sldId id="268" r:id="rId7"/>
    <p:sldId id="270" r:id="rId8"/>
    <p:sldId id="271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192"/>
    <a:srgbClr val="01AFFD"/>
    <a:srgbClr val="FCCD26"/>
    <a:srgbClr val="FF2C78"/>
    <a:srgbClr val="F53276"/>
    <a:srgbClr val="163295"/>
    <a:srgbClr val="173295"/>
    <a:srgbClr val="00AFFF"/>
    <a:srgbClr val="FFD000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E84E7-E442-44B2-9B2A-26FC74797BB5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49959-533F-49D5-B9A1-8CAF2E2A44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9931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54B4-0B74-49F4-B473-98BEDE9D95A3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609E-577A-42D2-9987-EB1752B4A6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623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54B4-0B74-49F4-B473-98BEDE9D95A3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609E-577A-42D2-9987-EB1752B4A6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197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54B4-0B74-49F4-B473-98BEDE9D95A3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609E-577A-42D2-9987-EB1752B4A6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850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54B4-0B74-49F4-B473-98BEDE9D95A3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609E-577A-42D2-9987-EB1752B4A6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10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54B4-0B74-49F4-B473-98BEDE9D95A3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609E-577A-42D2-9987-EB1752B4A6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3166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54B4-0B74-49F4-B473-98BEDE9D95A3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609E-577A-42D2-9987-EB1752B4A6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719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54B4-0B74-49F4-B473-98BEDE9D95A3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609E-577A-42D2-9987-EB1752B4A6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518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54B4-0B74-49F4-B473-98BEDE9D95A3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609E-577A-42D2-9987-EB1752B4A6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241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54B4-0B74-49F4-B473-98BEDE9D95A3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609E-577A-42D2-9987-EB1752B4A6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84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54B4-0B74-49F4-B473-98BEDE9D95A3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609E-577A-42D2-9987-EB1752B4A6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084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54B4-0B74-49F4-B473-98BEDE9D95A3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609E-577A-42D2-9987-EB1752B4A6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163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654B4-0B74-49F4-B473-98BEDE9D95A3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C609E-577A-42D2-9987-EB1752B4A6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336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WJWmuda9Uc?feature=oembe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estudiaenlacet@cetcolsubsidio.edu.co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office.com/pages/responsepage.aspx?id=GfH3gWd9OEe3SNwIEdRMH6rv-hjqGE1KikbTFazw6zJURVVXRjdNWk1CVzc5Q0VZODVGTUlaTDUxVi4u" TargetMode="External"/><Relationship Id="rId2" Type="http://schemas.openxmlformats.org/officeDocument/2006/relationships/hyperlink" Target="https://github.com/sergioespinal0314/COLSUBSIDI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1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3971" y="3586477"/>
            <a:ext cx="7093965" cy="86177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  <a:latin typeface="72 Black"/>
              </a:rPr>
              <a:t>BIENVENIDA</a:t>
            </a: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(</a:t>
            </a:r>
            <a:r>
              <a:rPr lang="es-CO" b="0" i="0" dirty="0">
                <a:solidFill>
                  <a:schemeClr val="bg1"/>
                </a:solidFill>
                <a:effectLst/>
              </a:rPr>
              <a:t>FLFM07533.T1</a:t>
            </a:r>
            <a:r>
              <a:rPr lang="es-ES" b="1" dirty="0">
                <a:solidFill>
                  <a:schemeClr val="bg1"/>
                </a:solidFill>
              </a:rPr>
              <a:t>/ Curso de Excel Avanzado y fundamentos de </a:t>
            </a:r>
            <a:r>
              <a:rPr lang="es-ES" b="1" dirty="0" err="1">
                <a:solidFill>
                  <a:schemeClr val="bg1"/>
                </a:solidFill>
              </a:rPr>
              <a:t>Power</a:t>
            </a:r>
            <a:r>
              <a:rPr lang="es-ES" b="1" dirty="0">
                <a:solidFill>
                  <a:schemeClr val="bg1"/>
                </a:solidFill>
              </a:rPr>
              <a:t> Bi) </a:t>
            </a:r>
            <a:endParaRPr lang="en-US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C8E5E19-4AD0-9DC1-3D35-5BDB854FB889}"/>
              </a:ext>
            </a:extLst>
          </p:cNvPr>
          <p:cNvSpPr/>
          <p:nvPr/>
        </p:nvSpPr>
        <p:spPr>
          <a:xfrm>
            <a:off x="13971" y="5873113"/>
            <a:ext cx="12192000" cy="1024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9EDF80E-9460-BF68-A459-FF8B215DF6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2" r="8624"/>
          <a:stretch/>
        </p:blipFill>
        <p:spPr>
          <a:xfrm>
            <a:off x="7107936" y="866900"/>
            <a:ext cx="4787139" cy="599109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60785" y="6092898"/>
            <a:ext cx="7107936" cy="5847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3200" dirty="0">
                <a:solidFill>
                  <a:srgbClr val="173192"/>
                </a:solidFill>
                <a:latin typeface="72" panose="020B0503030000000003" pitchFamily="34" charset="0"/>
                <a:cs typeface="72" panose="020B0503030000000003" pitchFamily="34" charset="0"/>
              </a:rPr>
              <a:t>2 0 2 4</a:t>
            </a:r>
            <a:endParaRPr lang="en-US" sz="3200" dirty="0">
              <a:solidFill>
                <a:srgbClr val="173192"/>
              </a:solidFill>
              <a:latin typeface="72" panose="020B0503030000000003" pitchFamily="34" charset="0"/>
              <a:ea typeface="Calibri" panose="020F0502020204030204"/>
              <a:cs typeface="72" panose="020B0503030000000003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7FD5238-F93D-B9B9-13A4-406AAF39FA00}"/>
              </a:ext>
            </a:extLst>
          </p:cNvPr>
          <p:cNvSpPr/>
          <p:nvPr/>
        </p:nvSpPr>
        <p:spPr>
          <a:xfrm>
            <a:off x="13971" y="0"/>
            <a:ext cx="827277" cy="384048"/>
          </a:xfrm>
          <a:prstGeom prst="rect">
            <a:avLst/>
          </a:prstGeom>
          <a:solidFill>
            <a:srgbClr val="F53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7CD3E41-7996-58EE-4A5D-4C92A65DF37A}"/>
              </a:ext>
            </a:extLst>
          </p:cNvPr>
          <p:cNvSpPr/>
          <p:nvPr/>
        </p:nvSpPr>
        <p:spPr>
          <a:xfrm>
            <a:off x="11378694" y="6513412"/>
            <a:ext cx="827277" cy="384048"/>
          </a:xfrm>
          <a:prstGeom prst="rect">
            <a:avLst/>
          </a:prstGeom>
          <a:solidFill>
            <a:srgbClr val="F53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E38F1F2-F43E-A7C3-D180-1DB4F6C09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8" y="1070099"/>
            <a:ext cx="4644882" cy="151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5CDA02C-95D7-E5FE-29F6-F98D7D56D0F3}"/>
              </a:ext>
            </a:extLst>
          </p:cNvPr>
          <p:cNvSpPr/>
          <p:nvPr/>
        </p:nvSpPr>
        <p:spPr>
          <a:xfrm>
            <a:off x="0" y="5473433"/>
            <a:ext cx="12192000" cy="13845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Elementos multimedia en línea 2" title="Educación para la productividad">
            <a:hlinkClick r:id="" action="ppaction://media"/>
            <a:extLst>
              <a:ext uri="{FF2B5EF4-FFF2-40B4-BE49-F238E27FC236}">
                <a16:creationId xmlns:a16="http://schemas.microsoft.com/office/drawing/2014/main" id="{E0597D7D-DEE9-7844-82CD-859F29DA407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54292" y="1327783"/>
            <a:ext cx="6683416" cy="377613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FF3692B-0036-B1C6-2444-5D8868847212}"/>
              </a:ext>
            </a:extLst>
          </p:cNvPr>
          <p:cNvSpPr txBox="1"/>
          <p:nvPr/>
        </p:nvSpPr>
        <p:spPr>
          <a:xfrm>
            <a:off x="921786" y="5473433"/>
            <a:ext cx="10652883" cy="113877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2800" dirty="0">
                <a:solidFill>
                  <a:srgbClr val="173192"/>
                </a:solidFill>
                <a:latin typeface="72 Black"/>
              </a:rPr>
              <a:t>Educación para la productividad</a:t>
            </a:r>
          </a:p>
          <a:p>
            <a:pPr algn="ctr"/>
            <a:r>
              <a:rPr lang="es-MX" sz="2000" b="0" i="0" dirty="0">
                <a:effectLst/>
                <a:latin typeface="72 Black" panose="020B0A04030603020204"/>
              </a:rPr>
              <a:t>Estos cursos están diseñados a partir de metodologías diversas, pertinentes y flexibles, teniendo en cuenta las características de los niveles ocupacionales</a:t>
            </a:r>
            <a:endParaRPr lang="es-ES" sz="2000" dirty="0">
              <a:latin typeface="72 Black" panose="020B0A04030603020204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448EB19-A020-43B3-292B-D840C3FA3F6C}"/>
              </a:ext>
            </a:extLst>
          </p:cNvPr>
          <p:cNvSpPr/>
          <p:nvPr/>
        </p:nvSpPr>
        <p:spPr>
          <a:xfrm>
            <a:off x="0" y="0"/>
            <a:ext cx="12192000" cy="987552"/>
          </a:xfrm>
          <a:prstGeom prst="rect">
            <a:avLst/>
          </a:prstGeom>
          <a:solidFill>
            <a:srgbClr val="173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/>
          <p:cNvSpPr txBox="1"/>
          <p:nvPr/>
        </p:nvSpPr>
        <p:spPr>
          <a:xfrm>
            <a:off x="0" y="243762"/>
            <a:ext cx="12192000" cy="5847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  <a:latin typeface="72 Black"/>
              </a:rPr>
              <a:t>CET - Corporación de Educación Tecnológica Colsubsidio</a:t>
            </a:r>
            <a:endParaRPr lang="en-US" sz="32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3C35C6B-F9E6-1C4D-52AC-973A728B3FD5}"/>
              </a:ext>
            </a:extLst>
          </p:cNvPr>
          <p:cNvSpPr/>
          <p:nvPr/>
        </p:nvSpPr>
        <p:spPr>
          <a:xfrm>
            <a:off x="11396982" y="6513412"/>
            <a:ext cx="827277" cy="384048"/>
          </a:xfrm>
          <a:prstGeom prst="rect">
            <a:avLst/>
          </a:prstGeom>
          <a:solidFill>
            <a:srgbClr val="F53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10A87C93-9AAB-B717-C995-DDF1B9B2C8BD}"/>
              </a:ext>
            </a:extLst>
          </p:cNvPr>
          <p:cNvGrpSpPr/>
          <p:nvPr/>
        </p:nvGrpSpPr>
        <p:grpSpPr>
          <a:xfrm>
            <a:off x="2596896" y="1188720"/>
            <a:ext cx="1243584" cy="1024128"/>
            <a:chOff x="2560320" y="1188720"/>
            <a:chExt cx="1243584" cy="1024128"/>
          </a:xfrm>
        </p:grpSpPr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32072AC4-C5CC-5DE6-5D72-A58681C6CBD4}"/>
                </a:ext>
              </a:extLst>
            </p:cNvPr>
            <p:cNvCxnSpPr>
              <a:cxnSpLocks/>
            </p:cNvCxnSpPr>
            <p:nvPr/>
          </p:nvCxnSpPr>
          <p:spPr>
            <a:xfrm>
              <a:off x="2560320" y="1188720"/>
              <a:ext cx="0" cy="10241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E9B8AF13-FA80-8941-DFCD-8822DCE2DA05}"/>
                </a:ext>
              </a:extLst>
            </p:cNvPr>
            <p:cNvCxnSpPr>
              <a:cxnSpLocks/>
            </p:cNvCxnSpPr>
            <p:nvPr/>
          </p:nvCxnSpPr>
          <p:spPr>
            <a:xfrm>
              <a:off x="2560320" y="1188720"/>
              <a:ext cx="12435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A31A1D8-31A7-CB8D-DB7F-C95B65780299}"/>
              </a:ext>
            </a:extLst>
          </p:cNvPr>
          <p:cNvGrpSpPr/>
          <p:nvPr/>
        </p:nvGrpSpPr>
        <p:grpSpPr>
          <a:xfrm rot="10800000">
            <a:off x="8351519" y="4231673"/>
            <a:ext cx="1243584" cy="1024128"/>
            <a:chOff x="2560320" y="1188720"/>
            <a:chExt cx="1243584" cy="1024128"/>
          </a:xfrm>
        </p:grpSpPr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7083C1A1-D415-4CCE-1D24-5458DE8F18FA}"/>
                </a:ext>
              </a:extLst>
            </p:cNvPr>
            <p:cNvCxnSpPr>
              <a:cxnSpLocks/>
            </p:cNvCxnSpPr>
            <p:nvPr/>
          </p:nvCxnSpPr>
          <p:spPr>
            <a:xfrm>
              <a:off x="2560320" y="1188720"/>
              <a:ext cx="0" cy="10241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BBB0C96C-584F-C6C8-1477-359EF5FE5EA9}"/>
                </a:ext>
              </a:extLst>
            </p:cNvPr>
            <p:cNvCxnSpPr>
              <a:cxnSpLocks/>
            </p:cNvCxnSpPr>
            <p:nvPr/>
          </p:nvCxnSpPr>
          <p:spPr>
            <a:xfrm>
              <a:off x="2560320" y="1188720"/>
              <a:ext cx="12435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427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B542395-0B05-5172-2A9C-6C4C8C06A9BE}"/>
              </a:ext>
            </a:extLst>
          </p:cNvPr>
          <p:cNvSpPr/>
          <p:nvPr/>
        </p:nvSpPr>
        <p:spPr>
          <a:xfrm>
            <a:off x="0" y="0"/>
            <a:ext cx="3547872" cy="1125645"/>
          </a:xfrm>
          <a:prstGeom prst="rect">
            <a:avLst/>
          </a:prstGeom>
          <a:solidFill>
            <a:srgbClr val="173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/>
          <p:cNvSpPr txBox="1"/>
          <p:nvPr/>
        </p:nvSpPr>
        <p:spPr>
          <a:xfrm>
            <a:off x="702116" y="371937"/>
            <a:ext cx="2944368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72 Black"/>
              </a:rPr>
              <a:t>Perfil docente</a:t>
            </a:r>
            <a:endParaRPr lang="en-US" sz="28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2348BB2-90D4-14F0-7E69-B7543A7AF38A}"/>
              </a:ext>
            </a:extLst>
          </p:cNvPr>
          <p:cNvSpPr/>
          <p:nvPr/>
        </p:nvSpPr>
        <p:spPr>
          <a:xfrm>
            <a:off x="11396982" y="6513412"/>
            <a:ext cx="827277" cy="384048"/>
          </a:xfrm>
          <a:prstGeom prst="rect">
            <a:avLst/>
          </a:prstGeom>
          <a:solidFill>
            <a:srgbClr val="F53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E3CBA23-B331-7207-CBE2-937D0C53AB6A}"/>
              </a:ext>
            </a:extLst>
          </p:cNvPr>
          <p:cNvSpPr/>
          <p:nvPr/>
        </p:nvSpPr>
        <p:spPr>
          <a:xfrm>
            <a:off x="1" y="1187889"/>
            <a:ext cx="3547872" cy="96089"/>
          </a:xfrm>
          <a:prstGeom prst="rect">
            <a:avLst/>
          </a:prstGeom>
          <a:solidFill>
            <a:srgbClr val="FCC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7" name="Imagen 6" descr="Un hombre con traje y corbata posando para una foto&#10;&#10;Descripción generada automáticamente">
            <a:extLst>
              <a:ext uri="{FF2B5EF4-FFF2-40B4-BE49-F238E27FC236}">
                <a16:creationId xmlns:a16="http://schemas.microsoft.com/office/drawing/2014/main" id="{96E7B236-1B65-44F9-1EA3-238B4CC9DB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82" y="2296400"/>
            <a:ext cx="3093182" cy="3137342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D804A96B-A663-EC3D-B052-8B18BC965A6E}"/>
              </a:ext>
            </a:extLst>
          </p:cNvPr>
          <p:cNvSpPr/>
          <p:nvPr/>
        </p:nvSpPr>
        <p:spPr>
          <a:xfrm>
            <a:off x="4840941" y="2296400"/>
            <a:ext cx="2653553" cy="3137342"/>
          </a:xfrm>
          <a:prstGeom prst="rect">
            <a:avLst/>
          </a:prstGeom>
          <a:solidFill>
            <a:srgbClr val="173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  <a:latin typeface="72 Black"/>
                <a:ea typeface="Calibri" panose="020F0502020204030204"/>
                <a:cs typeface="Calibri" panose="020F0502020204030204"/>
              </a:rPr>
              <a:t>Sergio Espinal</a:t>
            </a:r>
            <a:br>
              <a:rPr lang="es-ES" dirty="0">
                <a:solidFill>
                  <a:schemeClr val="bg1"/>
                </a:solidFill>
                <a:latin typeface="72 Black"/>
                <a:ea typeface="Calibri" panose="020F0502020204030204"/>
                <a:cs typeface="Calibri" panose="020F0502020204030204"/>
              </a:rPr>
            </a:br>
            <a:r>
              <a:rPr lang="es-ES" dirty="0">
                <a:solidFill>
                  <a:schemeClr val="bg1"/>
                </a:solidFill>
                <a:latin typeface="72 Black"/>
                <a:ea typeface="Calibri" panose="020F0502020204030204"/>
                <a:cs typeface="Calibri" panose="020F0502020204030204"/>
              </a:rPr>
              <a:t>Ingeniero Industrial</a:t>
            </a:r>
            <a:endParaRPr lang="en-US" sz="18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algn="ctr"/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0A76F98-E87C-927E-53E4-1B58601AE043}"/>
              </a:ext>
            </a:extLst>
          </p:cNvPr>
          <p:cNvSpPr/>
          <p:nvPr/>
        </p:nvSpPr>
        <p:spPr>
          <a:xfrm>
            <a:off x="7745506" y="2296401"/>
            <a:ext cx="3200400" cy="31373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lang="es-CO" sz="18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es-CO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  <a:r>
              <a:rPr lang="es-CO" sz="1200" b="0" i="0" u="none" strike="noStrike" baseline="0" dirty="0">
                <a:solidFill>
                  <a:srgbClr val="4471C4"/>
                </a:solidFill>
                <a:latin typeface="Gill Sans MT" panose="020B0502020104020203" pitchFamily="34" charset="0"/>
              </a:rPr>
              <a:t>Docente ocasional </a:t>
            </a:r>
          </a:p>
          <a:p>
            <a:pPr algn="l"/>
            <a:r>
              <a:rPr lang="es-ES" sz="1200" b="1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Fundación Escuela de </a:t>
            </a:r>
            <a:r>
              <a:rPr lang="es-ES" sz="1200" b="1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Capacitacón</a:t>
            </a:r>
            <a:r>
              <a:rPr lang="es-ES" sz="1200" b="1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(FUNCA) 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	</a:t>
            </a:r>
            <a:r>
              <a:rPr lang="es-CO" sz="1200" b="0" i="1" u="none" strike="noStrike" baseline="0" dirty="0" err="1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Sep</a:t>
            </a:r>
            <a:r>
              <a:rPr lang="es-CO" sz="1200" b="0" i="1" u="none" strike="noStrike" baseline="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 2023 – Actual</a:t>
            </a:r>
            <a:endParaRPr lang="es-CO" sz="1200" i="1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endParaRPr lang="es-CO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es-CO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  <a:r>
              <a:rPr lang="es-CO" sz="1200" b="0" i="0" u="none" strike="noStrike" baseline="0" dirty="0">
                <a:solidFill>
                  <a:srgbClr val="4471C4"/>
                </a:solidFill>
                <a:latin typeface="Gill Sans MT" panose="020B0502020104020203" pitchFamily="34" charset="0"/>
              </a:rPr>
              <a:t>Analista Métricas </a:t>
            </a:r>
            <a:endParaRPr lang="es-CO" sz="12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es-CO" sz="1200" b="1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Tessi</a:t>
            </a:r>
            <a:r>
              <a:rPr lang="es-CO" sz="1200" b="1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, Colombia. </a:t>
            </a:r>
            <a:r>
              <a:rPr lang="es-CO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	</a:t>
            </a:r>
            <a:r>
              <a:rPr lang="es-CO" sz="1800" b="0" i="1" u="none" strike="noStrike" baseline="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s-CO" sz="1200" b="0" i="1" u="none" strike="noStrike" baseline="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Ene 2023 – Actual</a:t>
            </a:r>
            <a:endParaRPr lang="es-CO" sz="12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algn="l"/>
            <a:r>
              <a:rPr lang="es-CO" sz="1200" b="0" i="1" u="none" strike="noStrike" baseline="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 </a:t>
            </a:r>
            <a:endParaRPr lang="es-CO" sz="18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es-CO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  <a:r>
              <a:rPr lang="es-CO" sz="1200" b="0" i="0" u="none" strike="noStrike" baseline="0" dirty="0">
                <a:solidFill>
                  <a:srgbClr val="4471C4"/>
                </a:solidFill>
                <a:latin typeface="Gill Sans MT" panose="020B0502020104020203" pitchFamily="34" charset="0"/>
              </a:rPr>
              <a:t>Analista Bi </a:t>
            </a:r>
          </a:p>
          <a:p>
            <a:r>
              <a:rPr lang="es-CO" sz="1200" b="1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Webhelp</a:t>
            </a:r>
            <a:r>
              <a:rPr lang="es-CO" sz="1200" b="1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, Colombia.  </a:t>
            </a:r>
            <a:r>
              <a:rPr lang="es-CO" sz="1200" i="1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Jul</a:t>
            </a:r>
            <a:r>
              <a:rPr lang="es-CO" sz="1200" b="0" i="1" u="none" strike="noStrike" baseline="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 2021 – Oct 2022 </a:t>
            </a:r>
            <a:r>
              <a:rPr lang="es-CO" sz="12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	</a:t>
            </a:r>
          </a:p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9870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071FFCC-B1C4-2E6D-929E-65DB6AE1AEFA}"/>
              </a:ext>
            </a:extLst>
          </p:cNvPr>
          <p:cNvSpPr/>
          <p:nvPr/>
        </p:nvSpPr>
        <p:spPr>
          <a:xfrm>
            <a:off x="0" y="0"/>
            <a:ext cx="3547872" cy="1125645"/>
          </a:xfrm>
          <a:prstGeom prst="rect">
            <a:avLst/>
          </a:prstGeom>
          <a:solidFill>
            <a:srgbClr val="173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F26DAD6-A926-2B05-58A2-9D6B6B5FA82D}"/>
              </a:ext>
            </a:extLst>
          </p:cNvPr>
          <p:cNvSpPr txBox="1"/>
          <p:nvPr/>
        </p:nvSpPr>
        <p:spPr>
          <a:xfrm>
            <a:off x="603504" y="502380"/>
            <a:ext cx="2944368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72 Black"/>
              </a:rPr>
              <a:t>Contacto</a:t>
            </a:r>
            <a:endParaRPr lang="en-US" sz="28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1D900EB-87FD-549C-63D1-6471C29CC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72" y="1275620"/>
            <a:ext cx="6350000" cy="5080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6042A87-C578-F9FF-1078-9A31063B1D1B}"/>
              </a:ext>
            </a:extLst>
          </p:cNvPr>
          <p:cNvSpPr txBox="1"/>
          <p:nvPr/>
        </p:nvSpPr>
        <p:spPr>
          <a:xfrm>
            <a:off x="6722872" y="2600746"/>
            <a:ext cx="467563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rgbClr val="006FBF"/>
                </a:solidFill>
                <a:effectLst/>
              </a:rPr>
              <a:t>¿Necesitas soporte?</a:t>
            </a:r>
          </a:p>
          <a:p>
            <a:endParaRPr lang="es-CO" sz="2000" b="1" dirty="0">
              <a:effectLst/>
            </a:endParaRPr>
          </a:p>
          <a:p>
            <a:r>
              <a:rPr lang="es-CO" sz="2000" b="1" dirty="0"/>
              <a:t>Contáctanos:</a:t>
            </a:r>
          </a:p>
          <a:p>
            <a:endParaRPr lang="es-CO" sz="2000" dirty="0"/>
          </a:p>
          <a:p>
            <a:r>
              <a:rPr lang="es-CO" sz="2000" b="1" dirty="0"/>
              <a:t>Correo</a:t>
            </a:r>
            <a:r>
              <a:rPr lang="es-CO" sz="2000" dirty="0"/>
              <a:t>: </a:t>
            </a:r>
            <a:r>
              <a:rPr lang="es-CO" sz="2000" dirty="0">
                <a:hlinkClick r:id="rId3"/>
              </a:rPr>
              <a:t>estudiaenlacet@cetcolsubsidio.edu.co</a:t>
            </a:r>
            <a:endParaRPr lang="es-CO" sz="2000" dirty="0"/>
          </a:p>
          <a:p>
            <a:endParaRPr lang="es-CO" sz="2000" dirty="0"/>
          </a:p>
          <a:p>
            <a:r>
              <a:rPr lang="es-CO" sz="2000" b="1" dirty="0"/>
              <a:t>Línea</a:t>
            </a:r>
            <a:r>
              <a:rPr lang="es-CO" sz="2000" dirty="0"/>
              <a:t>: 6013581230</a:t>
            </a:r>
          </a:p>
          <a:p>
            <a:endParaRPr lang="es-CO" sz="2000" dirty="0"/>
          </a:p>
          <a:p>
            <a:r>
              <a:rPr lang="es-CO" sz="2000" b="1" dirty="0"/>
              <a:t>Horario: </a:t>
            </a:r>
            <a:r>
              <a:rPr lang="es-CO" sz="2000" dirty="0"/>
              <a:t>Lunes a viernes 7am a 7pm </a:t>
            </a:r>
          </a:p>
          <a:p>
            <a:r>
              <a:rPr lang="es-CO" sz="2000" dirty="0"/>
              <a:t>                Sábados 8am a 2pm</a:t>
            </a:r>
          </a:p>
          <a:p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708F735-E226-1BB8-B9B5-CFC01CA259D7}"/>
              </a:ext>
            </a:extLst>
          </p:cNvPr>
          <p:cNvSpPr/>
          <p:nvPr/>
        </p:nvSpPr>
        <p:spPr>
          <a:xfrm>
            <a:off x="1" y="1187889"/>
            <a:ext cx="3547872" cy="96089"/>
          </a:xfrm>
          <a:prstGeom prst="rect">
            <a:avLst/>
          </a:prstGeom>
          <a:solidFill>
            <a:srgbClr val="FCC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2142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>
            <a:extLst>
              <a:ext uri="{FF2B5EF4-FFF2-40B4-BE49-F238E27FC236}">
                <a16:creationId xmlns:a16="http://schemas.microsoft.com/office/drawing/2014/main" id="{4A8B840F-2198-D54A-7795-589F98A0BCEF}"/>
              </a:ext>
            </a:extLst>
          </p:cNvPr>
          <p:cNvGrpSpPr/>
          <p:nvPr/>
        </p:nvGrpSpPr>
        <p:grpSpPr>
          <a:xfrm>
            <a:off x="1493729" y="4944795"/>
            <a:ext cx="9698527" cy="1280160"/>
            <a:chOff x="1493729" y="1609344"/>
            <a:chExt cx="9698527" cy="1280160"/>
          </a:xfrm>
        </p:grpSpPr>
        <p:sp>
          <p:nvSpPr>
            <p:cNvPr id="21" name="Rectángulo redondeado 20">
              <a:extLst>
                <a:ext uri="{FF2B5EF4-FFF2-40B4-BE49-F238E27FC236}">
                  <a16:creationId xmlns:a16="http://schemas.microsoft.com/office/drawing/2014/main" id="{90A18E75-6EF9-5A69-3074-AB127827094A}"/>
                </a:ext>
              </a:extLst>
            </p:cNvPr>
            <p:cNvSpPr/>
            <p:nvPr/>
          </p:nvSpPr>
          <p:spPr>
            <a:xfrm>
              <a:off x="2304288" y="1638885"/>
              <a:ext cx="8887968" cy="1250619"/>
            </a:xfrm>
            <a:prstGeom prst="roundRect">
              <a:avLst/>
            </a:prstGeom>
            <a:solidFill>
              <a:srgbClr val="173192">
                <a:alpha val="188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09C65BE9-370B-6368-E3E2-A0250B5647C4}"/>
                </a:ext>
              </a:extLst>
            </p:cNvPr>
            <p:cNvSpPr/>
            <p:nvPr/>
          </p:nvSpPr>
          <p:spPr>
            <a:xfrm>
              <a:off x="1493729" y="1609344"/>
              <a:ext cx="1280160" cy="1280160"/>
            </a:xfrm>
            <a:prstGeom prst="ellipse">
              <a:avLst/>
            </a:prstGeom>
            <a:solidFill>
              <a:srgbClr val="FF2C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A5C80700-3E98-6A60-F58E-547F949B5828}"/>
              </a:ext>
            </a:extLst>
          </p:cNvPr>
          <p:cNvGrpSpPr/>
          <p:nvPr/>
        </p:nvGrpSpPr>
        <p:grpSpPr>
          <a:xfrm>
            <a:off x="1493729" y="3277070"/>
            <a:ext cx="9698527" cy="1280160"/>
            <a:chOff x="1493729" y="1609344"/>
            <a:chExt cx="9698527" cy="1280160"/>
          </a:xfrm>
        </p:grpSpPr>
        <p:sp>
          <p:nvSpPr>
            <p:cNvPr id="18" name="Rectángulo redondeado 17">
              <a:extLst>
                <a:ext uri="{FF2B5EF4-FFF2-40B4-BE49-F238E27FC236}">
                  <a16:creationId xmlns:a16="http://schemas.microsoft.com/office/drawing/2014/main" id="{F7CB752A-8BC0-CECA-A2C8-1314088FC89B}"/>
                </a:ext>
              </a:extLst>
            </p:cNvPr>
            <p:cNvSpPr/>
            <p:nvPr/>
          </p:nvSpPr>
          <p:spPr>
            <a:xfrm>
              <a:off x="2304288" y="1819656"/>
              <a:ext cx="8887968" cy="859536"/>
            </a:xfrm>
            <a:prstGeom prst="roundRect">
              <a:avLst/>
            </a:prstGeom>
            <a:solidFill>
              <a:srgbClr val="173192">
                <a:alpha val="188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E905A171-5F8F-2208-7B44-178B78471B4A}"/>
                </a:ext>
              </a:extLst>
            </p:cNvPr>
            <p:cNvSpPr/>
            <p:nvPr/>
          </p:nvSpPr>
          <p:spPr>
            <a:xfrm>
              <a:off x="1493729" y="1609344"/>
              <a:ext cx="1280160" cy="1280160"/>
            </a:xfrm>
            <a:prstGeom prst="ellipse">
              <a:avLst/>
            </a:prstGeom>
            <a:solidFill>
              <a:srgbClr val="FF2C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A730B355-75C7-4C0F-B950-99B5490B387B}"/>
              </a:ext>
            </a:extLst>
          </p:cNvPr>
          <p:cNvGrpSpPr/>
          <p:nvPr/>
        </p:nvGrpSpPr>
        <p:grpSpPr>
          <a:xfrm>
            <a:off x="1493729" y="1609344"/>
            <a:ext cx="9698527" cy="1280160"/>
            <a:chOff x="1493729" y="1609344"/>
            <a:chExt cx="9698527" cy="1280160"/>
          </a:xfrm>
        </p:grpSpPr>
        <p:sp>
          <p:nvSpPr>
            <p:cNvPr id="13" name="Rectángulo redondeado 12">
              <a:extLst>
                <a:ext uri="{FF2B5EF4-FFF2-40B4-BE49-F238E27FC236}">
                  <a16:creationId xmlns:a16="http://schemas.microsoft.com/office/drawing/2014/main" id="{13423855-79C1-26A6-96D3-7880C24B3DE7}"/>
                </a:ext>
              </a:extLst>
            </p:cNvPr>
            <p:cNvSpPr/>
            <p:nvPr/>
          </p:nvSpPr>
          <p:spPr>
            <a:xfrm>
              <a:off x="2304288" y="1819656"/>
              <a:ext cx="8887968" cy="859536"/>
            </a:xfrm>
            <a:prstGeom prst="roundRect">
              <a:avLst/>
            </a:prstGeom>
            <a:solidFill>
              <a:srgbClr val="173192">
                <a:alpha val="188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CA9349C5-731A-E04B-72DE-9FF5E453857C}"/>
                </a:ext>
              </a:extLst>
            </p:cNvPr>
            <p:cNvSpPr/>
            <p:nvPr/>
          </p:nvSpPr>
          <p:spPr>
            <a:xfrm>
              <a:off x="1493729" y="1609344"/>
              <a:ext cx="1280160" cy="1280160"/>
            </a:xfrm>
            <a:prstGeom prst="ellipse">
              <a:avLst/>
            </a:prstGeom>
            <a:solidFill>
              <a:srgbClr val="FF2C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DA9966E4-495C-2B93-80C3-5141D846C6C4}"/>
              </a:ext>
            </a:extLst>
          </p:cNvPr>
          <p:cNvSpPr/>
          <p:nvPr/>
        </p:nvSpPr>
        <p:spPr>
          <a:xfrm>
            <a:off x="0" y="0"/>
            <a:ext cx="3547872" cy="1125645"/>
          </a:xfrm>
          <a:prstGeom prst="rect">
            <a:avLst/>
          </a:prstGeom>
          <a:solidFill>
            <a:srgbClr val="173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3BFB12A-52C1-50A9-4E2D-8B06127ABB9E}"/>
              </a:ext>
            </a:extLst>
          </p:cNvPr>
          <p:cNvSpPr txBox="1"/>
          <p:nvPr/>
        </p:nvSpPr>
        <p:spPr>
          <a:xfrm>
            <a:off x="603504" y="502380"/>
            <a:ext cx="2944368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800" dirty="0" err="1">
                <a:solidFill>
                  <a:schemeClr val="bg1"/>
                </a:solidFill>
                <a:latin typeface="72 Black"/>
              </a:rPr>
              <a:t>Tips</a:t>
            </a:r>
            <a:r>
              <a:rPr lang="es-ES" sz="2800" dirty="0">
                <a:solidFill>
                  <a:schemeClr val="bg1"/>
                </a:solidFill>
                <a:latin typeface="72 Black"/>
              </a:rPr>
              <a:t> de éxito</a:t>
            </a:r>
            <a:endParaRPr lang="en-US" sz="28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39ACD74-FDD8-AA5B-CE83-5BF34793BCD8}"/>
              </a:ext>
            </a:extLst>
          </p:cNvPr>
          <p:cNvSpPr txBox="1"/>
          <p:nvPr/>
        </p:nvSpPr>
        <p:spPr>
          <a:xfrm>
            <a:off x="3021434" y="2011558"/>
            <a:ext cx="79232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latin typeface="72 Black" panose="020B0A04030603020204"/>
              </a:rPr>
              <a:t>Estar al contacto con el docente o con la línea de soporte.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C149B3F-0062-ED67-3DA8-4F9791F1C4D1}"/>
              </a:ext>
            </a:extLst>
          </p:cNvPr>
          <p:cNvSpPr txBox="1"/>
          <p:nvPr/>
        </p:nvSpPr>
        <p:spPr>
          <a:xfrm>
            <a:off x="3021434" y="3709844"/>
            <a:ext cx="37543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latin typeface="72 Black" panose="020B0A04030603020204"/>
              </a:rPr>
              <a:t>Reporta cualquier novedad.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1D63679-B391-F4B7-1DAC-219EC0FC99C2}"/>
              </a:ext>
            </a:extLst>
          </p:cNvPr>
          <p:cNvSpPr txBox="1"/>
          <p:nvPr/>
        </p:nvSpPr>
        <p:spPr>
          <a:xfrm>
            <a:off x="3021434" y="5165858"/>
            <a:ext cx="79232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latin typeface="72 Black" panose="020B0A04030603020204"/>
              </a:rPr>
              <a:t>Agenda el espacio para asistir a los encuentros sincrónicos y revisa los elementos necesarios para el desarrollo de este.</a:t>
            </a:r>
          </a:p>
        </p:txBody>
      </p:sp>
      <p:sp>
        <p:nvSpPr>
          <p:cNvPr id="14" name="Google Shape;6712;p85">
            <a:extLst>
              <a:ext uri="{FF2B5EF4-FFF2-40B4-BE49-F238E27FC236}">
                <a16:creationId xmlns:a16="http://schemas.microsoft.com/office/drawing/2014/main" id="{13C94141-F126-E7DA-26F2-5E9DE42C7EED}"/>
              </a:ext>
            </a:extLst>
          </p:cNvPr>
          <p:cNvSpPr/>
          <p:nvPr/>
        </p:nvSpPr>
        <p:spPr>
          <a:xfrm>
            <a:off x="1788139" y="1919701"/>
            <a:ext cx="684899" cy="681216"/>
          </a:xfrm>
          <a:custGeom>
            <a:avLst/>
            <a:gdLst/>
            <a:ahLst/>
            <a:cxnLst/>
            <a:rect l="l" t="t" r="r" b="b"/>
            <a:pathLst>
              <a:path w="11721" h="11658" extrusionOk="0">
                <a:moveTo>
                  <a:pt x="6144" y="2773"/>
                </a:moveTo>
                <a:cubicBezTo>
                  <a:pt x="7467" y="2868"/>
                  <a:pt x="8570" y="3813"/>
                  <a:pt x="8885" y="5042"/>
                </a:cubicBezTo>
                <a:cubicBezTo>
                  <a:pt x="8917" y="5231"/>
                  <a:pt x="8791" y="5388"/>
                  <a:pt x="8633" y="5483"/>
                </a:cubicBezTo>
                <a:cubicBezTo>
                  <a:pt x="8613" y="5486"/>
                  <a:pt x="8594" y="5487"/>
                  <a:pt x="8575" y="5487"/>
                </a:cubicBezTo>
                <a:cubicBezTo>
                  <a:pt x="8412" y="5487"/>
                  <a:pt x="8277" y="5372"/>
                  <a:pt x="8192" y="5231"/>
                </a:cubicBezTo>
                <a:cubicBezTo>
                  <a:pt x="7972" y="4254"/>
                  <a:pt x="7089" y="3561"/>
                  <a:pt x="6113" y="3466"/>
                </a:cubicBezTo>
                <a:cubicBezTo>
                  <a:pt x="5924" y="3466"/>
                  <a:pt x="5798" y="3277"/>
                  <a:pt x="5798" y="3120"/>
                </a:cubicBezTo>
                <a:cubicBezTo>
                  <a:pt x="5798" y="2868"/>
                  <a:pt x="5955" y="2773"/>
                  <a:pt x="6144" y="2773"/>
                </a:cubicBezTo>
                <a:close/>
                <a:moveTo>
                  <a:pt x="6222" y="1414"/>
                </a:moveTo>
                <a:cubicBezTo>
                  <a:pt x="6238" y="1414"/>
                  <a:pt x="6254" y="1416"/>
                  <a:pt x="6270" y="1418"/>
                </a:cubicBezTo>
                <a:cubicBezTo>
                  <a:pt x="8161" y="1576"/>
                  <a:pt x="9862" y="2962"/>
                  <a:pt x="10240" y="5136"/>
                </a:cubicBezTo>
                <a:cubicBezTo>
                  <a:pt x="10303" y="5325"/>
                  <a:pt x="10177" y="5483"/>
                  <a:pt x="9988" y="5514"/>
                </a:cubicBezTo>
                <a:cubicBezTo>
                  <a:pt x="9960" y="5518"/>
                  <a:pt x="9934" y="5520"/>
                  <a:pt x="9908" y="5520"/>
                </a:cubicBezTo>
                <a:cubicBezTo>
                  <a:pt x="9730" y="5520"/>
                  <a:pt x="9606" y="5424"/>
                  <a:pt x="9578" y="5231"/>
                </a:cubicBezTo>
                <a:cubicBezTo>
                  <a:pt x="9263" y="3466"/>
                  <a:pt x="7846" y="2238"/>
                  <a:pt x="6239" y="2143"/>
                </a:cubicBezTo>
                <a:cubicBezTo>
                  <a:pt x="6050" y="2143"/>
                  <a:pt x="5924" y="1923"/>
                  <a:pt x="5924" y="1765"/>
                </a:cubicBezTo>
                <a:cubicBezTo>
                  <a:pt x="5924" y="1563"/>
                  <a:pt x="6055" y="1414"/>
                  <a:pt x="6222" y="1414"/>
                </a:cubicBezTo>
                <a:close/>
                <a:moveTo>
                  <a:pt x="5907" y="4124"/>
                </a:moveTo>
                <a:cubicBezTo>
                  <a:pt x="5923" y="4124"/>
                  <a:pt x="5939" y="4125"/>
                  <a:pt x="5955" y="4128"/>
                </a:cubicBezTo>
                <a:cubicBezTo>
                  <a:pt x="6680" y="4191"/>
                  <a:pt x="7247" y="4663"/>
                  <a:pt x="7499" y="5325"/>
                </a:cubicBezTo>
                <a:cubicBezTo>
                  <a:pt x="7530" y="5514"/>
                  <a:pt x="7467" y="5672"/>
                  <a:pt x="7247" y="5766"/>
                </a:cubicBezTo>
                <a:cubicBezTo>
                  <a:pt x="7223" y="5770"/>
                  <a:pt x="7199" y="5772"/>
                  <a:pt x="7177" y="5772"/>
                </a:cubicBezTo>
                <a:cubicBezTo>
                  <a:pt x="7019" y="5772"/>
                  <a:pt x="6892" y="5679"/>
                  <a:pt x="6837" y="5514"/>
                </a:cubicBezTo>
                <a:cubicBezTo>
                  <a:pt x="6711" y="5136"/>
                  <a:pt x="6365" y="4852"/>
                  <a:pt x="5924" y="4821"/>
                </a:cubicBezTo>
                <a:cubicBezTo>
                  <a:pt x="5735" y="4821"/>
                  <a:pt x="5609" y="4663"/>
                  <a:pt x="5609" y="4443"/>
                </a:cubicBezTo>
                <a:cubicBezTo>
                  <a:pt x="5609" y="4270"/>
                  <a:pt x="5740" y="4124"/>
                  <a:pt x="5907" y="4124"/>
                </a:cubicBezTo>
                <a:close/>
                <a:moveTo>
                  <a:pt x="3385" y="3199"/>
                </a:moveTo>
                <a:cubicBezTo>
                  <a:pt x="3455" y="3199"/>
                  <a:pt x="3527" y="3225"/>
                  <a:pt x="3592" y="3277"/>
                </a:cubicBezTo>
                <a:lnTo>
                  <a:pt x="4695" y="4096"/>
                </a:lnTo>
                <a:cubicBezTo>
                  <a:pt x="4853" y="4222"/>
                  <a:pt x="4884" y="4411"/>
                  <a:pt x="4790" y="4569"/>
                </a:cubicBezTo>
                <a:lnTo>
                  <a:pt x="4159" y="5388"/>
                </a:lnTo>
                <a:lnTo>
                  <a:pt x="6869" y="7436"/>
                </a:lnTo>
                <a:lnTo>
                  <a:pt x="7499" y="6617"/>
                </a:lnTo>
                <a:cubicBezTo>
                  <a:pt x="7572" y="6525"/>
                  <a:pt x="7667" y="6476"/>
                  <a:pt x="7765" y="6476"/>
                </a:cubicBezTo>
                <a:cubicBezTo>
                  <a:pt x="7835" y="6476"/>
                  <a:pt x="7906" y="6501"/>
                  <a:pt x="7972" y="6554"/>
                </a:cubicBezTo>
                <a:lnTo>
                  <a:pt x="9074" y="7373"/>
                </a:lnTo>
                <a:cubicBezTo>
                  <a:pt x="9232" y="7499"/>
                  <a:pt x="9263" y="7688"/>
                  <a:pt x="9137" y="7845"/>
                </a:cubicBezTo>
                <a:lnTo>
                  <a:pt x="8507" y="8665"/>
                </a:lnTo>
                <a:cubicBezTo>
                  <a:pt x="8225" y="9022"/>
                  <a:pt x="7819" y="9211"/>
                  <a:pt x="7403" y="9211"/>
                </a:cubicBezTo>
                <a:cubicBezTo>
                  <a:pt x="7123" y="9211"/>
                  <a:pt x="6839" y="9126"/>
                  <a:pt x="6585" y="8948"/>
                </a:cubicBezTo>
                <a:lnTo>
                  <a:pt x="2773" y="6081"/>
                </a:lnTo>
                <a:cubicBezTo>
                  <a:pt x="2143" y="5672"/>
                  <a:pt x="2017" y="4821"/>
                  <a:pt x="2490" y="4191"/>
                </a:cubicBezTo>
                <a:lnTo>
                  <a:pt x="3120" y="3340"/>
                </a:lnTo>
                <a:cubicBezTo>
                  <a:pt x="3193" y="3248"/>
                  <a:pt x="3288" y="3199"/>
                  <a:pt x="3385" y="3199"/>
                </a:cubicBezTo>
                <a:close/>
                <a:moveTo>
                  <a:pt x="5829" y="1"/>
                </a:moveTo>
                <a:cubicBezTo>
                  <a:pt x="2647" y="1"/>
                  <a:pt x="1" y="2647"/>
                  <a:pt x="1" y="5829"/>
                </a:cubicBezTo>
                <a:cubicBezTo>
                  <a:pt x="64" y="9011"/>
                  <a:pt x="2647" y="11658"/>
                  <a:pt x="5892" y="11658"/>
                </a:cubicBezTo>
                <a:cubicBezTo>
                  <a:pt x="6900" y="11658"/>
                  <a:pt x="7940" y="11374"/>
                  <a:pt x="8822" y="10838"/>
                </a:cubicBezTo>
                <a:lnTo>
                  <a:pt x="11248" y="11626"/>
                </a:lnTo>
                <a:cubicBezTo>
                  <a:pt x="11272" y="11634"/>
                  <a:pt x="11299" y="11638"/>
                  <a:pt x="11329" y="11638"/>
                </a:cubicBezTo>
                <a:cubicBezTo>
                  <a:pt x="11417" y="11638"/>
                  <a:pt x="11524" y="11602"/>
                  <a:pt x="11595" y="11531"/>
                </a:cubicBezTo>
                <a:cubicBezTo>
                  <a:pt x="11658" y="11468"/>
                  <a:pt x="11721" y="11311"/>
                  <a:pt x="11658" y="11185"/>
                </a:cubicBezTo>
                <a:lnTo>
                  <a:pt x="10838" y="8791"/>
                </a:lnTo>
                <a:cubicBezTo>
                  <a:pt x="11406" y="7877"/>
                  <a:pt x="11658" y="6869"/>
                  <a:pt x="11658" y="5829"/>
                </a:cubicBezTo>
                <a:cubicBezTo>
                  <a:pt x="11658" y="2647"/>
                  <a:pt x="9043" y="1"/>
                  <a:pt x="582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2C78"/>
              </a:solidFill>
            </a:endParaRPr>
          </a:p>
        </p:txBody>
      </p:sp>
      <p:grpSp>
        <p:nvGrpSpPr>
          <p:cNvPr id="27" name="Google Shape;6654;p84">
            <a:extLst>
              <a:ext uri="{FF2B5EF4-FFF2-40B4-BE49-F238E27FC236}">
                <a16:creationId xmlns:a16="http://schemas.microsoft.com/office/drawing/2014/main" id="{6EC1C69F-9C00-D8A1-B65F-5035247CFC69}"/>
              </a:ext>
            </a:extLst>
          </p:cNvPr>
          <p:cNvGrpSpPr/>
          <p:nvPr/>
        </p:nvGrpSpPr>
        <p:grpSpPr>
          <a:xfrm>
            <a:off x="1821686" y="5239512"/>
            <a:ext cx="701637" cy="733863"/>
            <a:chOff x="3859600" y="3591950"/>
            <a:chExt cx="296975" cy="296175"/>
          </a:xfrm>
          <a:solidFill>
            <a:schemeClr val="bg1"/>
          </a:solidFill>
        </p:grpSpPr>
        <p:sp>
          <p:nvSpPr>
            <p:cNvPr id="28" name="Google Shape;6655;p84">
              <a:extLst>
                <a:ext uri="{FF2B5EF4-FFF2-40B4-BE49-F238E27FC236}">
                  <a16:creationId xmlns:a16="http://schemas.microsoft.com/office/drawing/2014/main" id="{484FE165-740D-FCAA-E8DA-58006C3DC224}"/>
                </a:ext>
              </a:extLst>
            </p:cNvPr>
            <p:cNvSpPr/>
            <p:nvPr/>
          </p:nvSpPr>
          <p:spPr>
            <a:xfrm>
              <a:off x="4034450" y="3766000"/>
              <a:ext cx="122125" cy="122125"/>
            </a:xfrm>
            <a:custGeom>
              <a:avLst/>
              <a:gdLst/>
              <a:ahLst/>
              <a:cxnLst/>
              <a:rect l="l" t="t" r="r" b="b"/>
              <a:pathLst>
                <a:path w="4885" h="4885" extrusionOk="0">
                  <a:moveTo>
                    <a:pt x="2395" y="1324"/>
                  </a:moveTo>
                  <a:cubicBezTo>
                    <a:pt x="2616" y="1324"/>
                    <a:pt x="2773" y="1482"/>
                    <a:pt x="2773" y="1702"/>
                  </a:cubicBezTo>
                  <a:lnTo>
                    <a:pt x="2773" y="2049"/>
                  </a:lnTo>
                  <a:lnTo>
                    <a:pt x="3120" y="2049"/>
                  </a:lnTo>
                  <a:cubicBezTo>
                    <a:pt x="3309" y="2049"/>
                    <a:pt x="3466" y="2206"/>
                    <a:pt x="3466" y="2395"/>
                  </a:cubicBezTo>
                  <a:cubicBezTo>
                    <a:pt x="3466" y="2584"/>
                    <a:pt x="3309" y="2742"/>
                    <a:pt x="3120" y="2742"/>
                  </a:cubicBezTo>
                  <a:lnTo>
                    <a:pt x="2395" y="2742"/>
                  </a:lnTo>
                  <a:cubicBezTo>
                    <a:pt x="2206" y="2742"/>
                    <a:pt x="2049" y="2584"/>
                    <a:pt x="2049" y="2395"/>
                  </a:cubicBezTo>
                  <a:lnTo>
                    <a:pt x="2049" y="1702"/>
                  </a:lnTo>
                  <a:cubicBezTo>
                    <a:pt x="2049" y="1482"/>
                    <a:pt x="2206" y="1324"/>
                    <a:pt x="2395" y="1324"/>
                  </a:cubicBezTo>
                  <a:close/>
                  <a:moveTo>
                    <a:pt x="2458" y="1"/>
                  </a:moveTo>
                  <a:cubicBezTo>
                    <a:pt x="1104" y="1"/>
                    <a:pt x="1" y="1103"/>
                    <a:pt x="1" y="2427"/>
                  </a:cubicBezTo>
                  <a:cubicBezTo>
                    <a:pt x="1" y="3781"/>
                    <a:pt x="1104" y="4884"/>
                    <a:pt x="2458" y="4884"/>
                  </a:cubicBezTo>
                  <a:cubicBezTo>
                    <a:pt x="3782" y="4884"/>
                    <a:pt x="4884" y="3781"/>
                    <a:pt x="4884" y="2427"/>
                  </a:cubicBezTo>
                  <a:cubicBezTo>
                    <a:pt x="4853" y="1072"/>
                    <a:pt x="3782" y="1"/>
                    <a:pt x="24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656;p84">
              <a:extLst>
                <a:ext uri="{FF2B5EF4-FFF2-40B4-BE49-F238E27FC236}">
                  <a16:creationId xmlns:a16="http://schemas.microsoft.com/office/drawing/2014/main" id="{F99A99EC-6C75-3478-D154-28196EFF0A4B}"/>
                </a:ext>
              </a:extLst>
            </p:cNvPr>
            <p:cNvSpPr/>
            <p:nvPr/>
          </p:nvSpPr>
          <p:spPr>
            <a:xfrm>
              <a:off x="3860400" y="3679375"/>
              <a:ext cx="260725" cy="173300"/>
            </a:xfrm>
            <a:custGeom>
              <a:avLst/>
              <a:gdLst/>
              <a:ahLst/>
              <a:cxnLst/>
              <a:rect l="l" t="t" r="r" b="b"/>
              <a:pathLst>
                <a:path w="10429" h="6932" extrusionOk="0">
                  <a:moveTo>
                    <a:pt x="2426" y="662"/>
                  </a:moveTo>
                  <a:cubicBezTo>
                    <a:pt x="2647" y="662"/>
                    <a:pt x="2804" y="819"/>
                    <a:pt x="2804" y="1008"/>
                  </a:cubicBezTo>
                  <a:cubicBezTo>
                    <a:pt x="2804" y="1197"/>
                    <a:pt x="2647" y="1355"/>
                    <a:pt x="2426" y="1355"/>
                  </a:cubicBezTo>
                  <a:lnTo>
                    <a:pt x="1733" y="1355"/>
                  </a:lnTo>
                  <a:cubicBezTo>
                    <a:pt x="1544" y="1355"/>
                    <a:pt x="1387" y="1197"/>
                    <a:pt x="1387" y="1008"/>
                  </a:cubicBezTo>
                  <a:cubicBezTo>
                    <a:pt x="1387" y="819"/>
                    <a:pt x="1544" y="662"/>
                    <a:pt x="1733" y="662"/>
                  </a:cubicBezTo>
                  <a:close/>
                  <a:moveTo>
                    <a:pt x="4537" y="662"/>
                  </a:moveTo>
                  <a:cubicBezTo>
                    <a:pt x="4726" y="662"/>
                    <a:pt x="4884" y="819"/>
                    <a:pt x="4884" y="1008"/>
                  </a:cubicBezTo>
                  <a:cubicBezTo>
                    <a:pt x="4884" y="1197"/>
                    <a:pt x="4695" y="1355"/>
                    <a:pt x="4537" y="1355"/>
                  </a:cubicBezTo>
                  <a:lnTo>
                    <a:pt x="3812" y="1355"/>
                  </a:lnTo>
                  <a:cubicBezTo>
                    <a:pt x="3623" y="1355"/>
                    <a:pt x="3466" y="1197"/>
                    <a:pt x="3466" y="1008"/>
                  </a:cubicBezTo>
                  <a:cubicBezTo>
                    <a:pt x="3466" y="819"/>
                    <a:pt x="3623" y="662"/>
                    <a:pt x="3812" y="662"/>
                  </a:cubicBezTo>
                  <a:close/>
                  <a:moveTo>
                    <a:pt x="6648" y="662"/>
                  </a:moveTo>
                  <a:cubicBezTo>
                    <a:pt x="6837" y="662"/>
                    <a:pt x="6994" y="819"/>
                    <a:pt x="6994" y="1008"/>
                  </a:cubicBezTo>
                  <a:cubicBezTo>
                    <a:pt x="6994" y="1197"/>
                    <a:pt x="6837" y="1355"/>
                    <a:pt x="6648" y="1355"/>
                  </a:cubicBezTo>
                  <a:lnTo>
                    <a:pt x="5955" y="1355"/>
                  </a:lnTo>
                  <a:cubicBezTo>
                    <a:pt x="5734" y="1355"/>
                    <a:pt x="5577" y="1197"/>
                    <a:pt x="5577" y="1008"/>
                  </a:cubicBezTo>
                  <a:cubicBezTo>
                    <a:pt x="5577" y="819"/>
                    <a:pt x="5734" y="662"/>
                    <a:pt x="5955" y="662"/>
                  </a:cubicBezTo>
                  <a:close/>
                  <a:moveTo>
                    <a:pt x="8727" y="662"/>
                  </a:moveTo>
                  <a:cubicBezTo>
                    <a:pt x="8948" y="662"/>
                    <a:pt x="9105" y="819"/>
                    <a:pt x="9105" y="1008"/>
                  </a:cubicBezTo>
                  <a:cubicBezTo>
                    <a:pt x="9105" y="1197"/>
                    <a:pt x="8948" y="1355"/>
                    <a:pt x="8727" y="1355"/>
                  </a:cubicBezTo>
                  <a:lnTo>
                    <a:pt x="8034" y="1355"/>
                  </a:lnTo>
                  <a:cubicBezTo>
                    <a:pt x="7845" y="1355"/>
                    <a:pt x="7688" y="1197"/>
                    <a:pt x="7688" y="1008"/>
                  </a:cubicBezTo>
                  <a:cubicBezTo>
                    <a:pt x="7688" y="819"/>
                    <a:pt x="7845" y="662"/>
                    <a:pt x="8034" y="662"/>
                  </a:cubicBezTo>
                  <a:close/>
                  <a:moveTo>
                    <a:pt x="2426" y="2080"/>
                  </a:moveTo>
                  <a:cubicBezTo>
                    <a:pt x="2647" y="2080"/>
                    <a:pt x="2804" y="2237"/>
                    <a:pt x="2804" y="2426"/>
                  </a:cubicBezTo>
                  <a:cubicBezTo>
                    <a:pt x="2804" y="2647"/>
                    <a:pt x="2647" y="2773"/>
                    <a:pt x="2426" y="2773"/>
                  </a:cubicBezTo>
                  <a:lnTo>
                    <a:pt x="1733" y="2773"/>
                  </a:lnTo>
                  <a:cubicBezTo>
                    <a:pt x="1544" y="2773"/>
                    <a:pt x="1387" y="2647"/>
                    <a:pt x="1387" y="2426"/>
                  </a:cubicBezTo>
                  <a:cubicBezTo>
                    <a:pt x="1387" y="2206"/>
                    <a:pt x="1544" y="2080"/>
                    <a:pt x="1733" y="2080"/>
                  </a:cubicBezTo>
                  <a:close/>
                  <a:moveTo>
                    <a:pt x="4537" y="2080"/>
                  </a:moveTo>
                  <a:cubicBezTo>
                    <a:pt x="4726" y="2080"/>
                    <a:pt x="4884" y="2237"/>
                    <a:pt x="4884" y="2426"/>
                  </a:cubicBezTo>
                  <a:cubicBezTo>
                    <a:pt x="4884" y="2647"/>
                    <a:pt x="4695" y="2773"/>
                    <a:pt x="4537" y="2773"/>
                  </a:cubicBezTo>
                  <a:lnTo>
                    <a:pt x="3812" y="2773"/>
                  </a:lnTo>
                  <a:cubicBezTo>
                    <a:pt x="3623" y="2773"/>
                    <a:pt x="3466" y="2647"/>
                    <a:pt x="3466" y="2426"/>
                  </a:cubicBezTo>
                  <a:cubicBezTo>
                    <a:pt x="3466" y="2206"/>
                    <a:pt x="3623" y="2080"/>
                    <a:pt x="3812" y="2080"/>
                  </a:cubicBezTo>
                  <a:close/>
                  <a:moveTo>
                    <a:pt x="6648" y="2080"/>
                  </a:moveTo>
                  <a:cubicBezTo>
                    <a:pt x="6837" y="2080"/>
                    <a:pt x="6994" y="2237"/>
                    <a:pt x="6994" y="2426"/>
                  </a:cubicBezTo>
                  <a:cubicBezTo>
                    <a:pt x="6994" y="2647"/>
                    <a:pt x="6837" y="2773"/>
                    <a:pt x="6648" y="2773"/>
                  </a:cubicBezTo>
                  <a:lnTo>
                    <a:pt x="5955" y="2773"/>
                  </a:lnTo>
                  <a:cubicBezTo>
                    <a:pt x="5734" y="2773"/>
                    <a:pt x="5577" y="2647"/>
                    <a:pt x="5577" y="2426"/>
                  </a:cubicBezTo>
                  <a:cubicBezTo>
                    <a:pt x="5577" y="2206"/>
                    <a:pt x="5734" y="2080"/>
                    <a:pt x="5955" y="2080"/>
                  </a:cubicBezTo>
                  <a:close/>
                  <a:moveTo>
                    <a:pt x="8727" y="2080"/>
                  </a:moveTo>
                  <a:cubicBezTo>
                    <a:pt x="8948" y="2080"/>
                    <a:pt x="9105" y="2237"/>
                    <a:pt x="9105" y="2426"/>
                  </a:cubicBezTo>
                  <a:cubicBezTo>
                    <a:pt x="9105" y="2647"/>
                    <a:pt x="8948" y="2773"/>
                    <a:pt x="8727" y="2773"/>
                  </a:cubicBezTo>
                  <a:lnTo>
                    <a:pt x="8034" y="2773"/>
                  </a:lnTo>
                  <a:cubicBezTo>
                    <a:pt x="7845" y="2773"/>
                    <a:pt x="7688" y="2647"/>
                    <a:pt x="7688" y="2426"/>
                  </a:cubicBezTo>
                  <a:cubicBezTo>
                    <a:pt x="7688" y="2206"/>
                    <a:pt x="7845" y="2080"/>
                    <a:pt x="8034" y="2080"/>
                  </a:cubicBezTo>
                  <a:close/>
                  <a:moveTo>
                    <a:pt x="2426" y="3466"/>
                  </a:moveTo>
                  <a:cubicBezTo>
                    <a:pt x="2647" y="3466"/>
                    <a:pt x="2804" y="3623"/>
                    <a:pt x="2804" y="3812"/>
                  </a:cubicBezTo>
                  <a:cubicBezTo>
                    <a:pt x="2804" y="4001"/>
                    <a:pt x="2647" y="4159"/>
                    <a:pt x="2426" y="4159"/>
                  </a:cubicBezTo>
                  <a:lnTo>
                    <a:pt x="1733" y="4159"/>
                  </a:lnTo>
                  <a:cubicBezTo>
                    <a:pt x="1544" y="4159"/>
                    <a:pt x="1387" y="4001"/>
                    <a:pt x="1387" y="3812"/>
                  </a:cubicBezTo>
                  <a:cubicBezTo>
                    <a:pt x="1387" y="3623"/>
                    <a:pt x="1544" y="3466"/>
                    <a:pt x="1733" y="3466"/>
                  </a:cubicBezTo>
                  <a:close/>
                  <a:moveTo>
                    <a:pt x="4537" y="3466"/>
                  </a:moveTo>
                  <a:cubicBezTo>
                    <a:pt x="4726" y="3466"/>
                    <a:pt x="4884" y="3623"/>
                    <a:pt x="4884" y="3812"/>
                  </a:cubicBezTo>
                  <a:cubicBezTo>
                    <a:pt x="4884" y="4001"/>
                    <a:pt x="4695" y="4159"/>
                    <a:pt x="4537" y="4159"/>
                  </a:cubicBezTo>
                  <a:lnTo>
                    <a:pt x="3812" y="4159"/>
                  </a:lnTo>
                  <a:cubicBezTo>
                    <a:pt x="3623" y="4159"/>
                    <a:pt x="3466" y="4001"/>
                    <a:pt x="3466" y="3812"/>
                  </a:cubicBezTo>
                  <a:cubicBezTo>
                    <a:pt x="3466" y="3623"/>
                    <a:pt x="3623" y="3466"/>
                    <a:pt x="3812" y="3466"/>
                  </a:cubicBezTo>
                  <a:close/>
                  <a:moveTo>
                    <a:pt x="6648" y="3466"/>
                  </a:moveTo>
                  <a:cubicBezTo>
                    <a:pt x="6837" y="3466"/>
                    <a:pt x="6994" y="3623"/>
                    <a:pt x="6994" y="3812"/>
                  </a:cubicBezTo>
                  <a:cubicBezTo>
                    <a:pt x="6994" y="4001"/>
                    <a:pt x="6837" y="4159"/>
                    <a:pt x="6648" y="4159"/>
                  </a:cubicBezTo>
                  <a:lnTo>
                    <a:pt x="5955" y="4159"/>
                  </a:lnTo>
                  <a:cubicBezTo>
                    <a:pt x="5734" y="4159"/>
                    <a:pt x="5577" y="4001"/>
                    <a:pt x="5577" y="3812"/>
                  </a:cubicBezTo>
                  <a:cubicBezTo>
                    <a:pt x="5577" y="3623"/>
                    <a:pt x="5734" y="3466"/>
                    <a:pt x="5955" y="3466"/>
                  </a:cubicBezTo>
                  <a:close/>
                  <a:moveTo>
                    <a:pt x="2426" y="4852"/>
                  </a:moveTo>
                  <a:cubicBezTo>
                    <a:pt x="2647" y="4852"/>
                    <a:pt x="2804" y="5010"/>
                    <a:pt x="2804" y="5199"/>
                  </a:cubicBezTo>
                  <a:cubicBezTo>
                    <a:pt x="2804" y="5388"/>
                    <a:pt x="2647" y="5545"/>
                    <a:pt x="2426" y="5545"/>
                  </a:cubicBezTo>
                  <a:lnTo>
                    <a:pt x="1733" y="5545"/>
                  </a:lnTo>
                  <a:cubicBezTo>
                    <a:pt x="1544" y="5545"/>
                    <a:pt x="1387" y="5388"/>
                    <a:pt x="1387" y="5199"/>
                  </a:cubicBezTo>
                  <a:cubicBezTo>
                    <a:pt x="1387" y="5010"/>
                    <a:pt x="1544" y="4852"/>
                    <a:pt x="1733" y="4852"/>
                  </a:cubicBezTo>
                  <a:close/>
                  <a:moveTo>
                    <a:pt x="4537" y="4852"/>
                  </a:moveTo>
                  <a:cubicBezTo>
                    <a:pt x="4726" y="4852"/>
                    <a:pt x="4884" y="5010"/>
                    <a:pt x="4884" y="5199"/>
                  </a:cubicBezTo>
                  <a:cubicBezTo>
                    <a:pt x="4884" y="5388"/>
                    <a:pt x="4695" y="5545"/>
                    <a:pt x="4537" y="5545"/>
                  </a:cubicBezTo>
                  <a:lnTo>
                    <a:pt x="3812" y="5545"/>
                  </a:lnTo>
                  <a:cubicBezTo>
                    <a:pt x="3623" y="5545"/>
                    <a:pt x="3466" y="5388"/>
                    <a:pt x="3466" y="5199"/>
                  </a:cubicBezTo>
                  <a:cubicBezTo>
                    <a:pt x="3466" y="5010"/>
                    <a:pt x="3623" y="4852"/>
                    <a:pt x="3812" y="4852"/>
                  </a:cubicBezTo>
                  <a:close/>
                  <a:moveTo>
                    <a:pt x="0" y="0"/>
                  </a:moveTo>
                  <a:lnTo>
                    <a:pt x="0" y="5892"/>
                  </a:lnTo>
                  <a:cubicBezTo>
                    <a:pt x="0" y="6459"/>
                    <a:pt x="473" y="6931"/>
                    <a:pt x="1071" y="6931"/>
                  </a:cubicBezTo>
                  <a:lnTo>
                    <a:pt x="6490" y="6931"/>
                  </a:lnTo>
                  <a:cubicBezTo>
                    <a:pt x="6364" y="6616"/>
                    <a:pt x="6301" y="6270"/>
                    <a:pt x="6301" y="5892"/>
                  </a:cubicBezTo>
                  <a:cubicBezTo>
                    <a:pt x="6301" y="5797"/>
                    <a:pt x="6333" y="5671"/>
                    <a:pt x="6333" y="5545"/>
                  </a:cubicBezTo>
                  <a:lnTo>
                    <a:pt x="5955" y="5545"/>
                  </a:lnTo>
                  <a:cubicBezTo>
                    <a:pt x="5734" y="5545"/>
                    <a:pt x="5577" y="5388"/>
                    <a:pt x="5577" y="5199"/>
                  </a:cubicBezTo>
                  <a:cubicBezTo>
                    <a:pt x="5577" y="5010"/>
                    <a:pt x="5734" y="4852"/>
                    <a:pt x="5955" y="4852"/>
                  </a:cubicBezTo>
                  <a:lnTo>
                    <a:pt x="6490" y="4852"/>
                  </a:lnTo>
                  <a:cubicBezTo>
                    <a:pt x="6931" y="3623"/>
                    <a:pt x="8066" y="2741"/>
                    <a:pt x="9420" y="2741"/>
                  </a:cubicBezTo>
                  <a:cubicBezTo>
                    <a:pt x="9767" y="2741"/>
                    <a:pt x="10113" y="2836"/>
                    <a:pt x="10428" y="2962"/>
                  </a:cubicBezTo>
                  <a:lnTo>
                    <a:pt x="104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657;p84">
              <a:extLst>
                <a:ext uri="{FF2B5EF4-FFF2-40B4-BE49-F238E27FC236}">
                  <a16:creationId xmlns:a16="http://schemas.microsoft.com/office/drawing/2014/main" id="{DE4E01BE-6872-2A83-297B-4A24F1D65DE8}"/>
                </a:ext>
              </a:extLst>
            </p:cNvPr>
            <p:cNvSpPr/>
            <p:nvPr/>
          </p:nvSpPr>
          <p:spPr>
            <a:xfrm>
              <a:off x="3859600" y="3591950"/>
              <a:ext cx="261525" cy="70900"/>
            </a:xfrm>
            <a:custGeom>
              <a:avLst/>
              <a:gdLst/>
              <a:ahLst/>
              <a:cxnLst/>
              <a:rect l="l" t="t" r="r" b="b"/>
              <a:pathLst>
                <a:path w="10461" h="2836" extrusionOk="0">
                  <a:moveTo>
                    <a:pt x="1734" y="0"/>
                  </a:moveTo>
                  <a:cubicBezTo>
                    <a:pt x="1513" y="0"/>
                    <a:pt x="1356" y="158"/>
                    <a:pt x="1356" y="347"/>
                  </a:cubicBezTo>
                  <a:lnTo>
                    <a:pt x="1356" y="693"/>
                  </a:lnTo>
                  <a:lnTo>
                    <a:pt x="1009" y="693"/>
                  </a:lnTo>
                  <a:cubicBezTo>
                    <a:pt x="410" y="693"/>
                    <a:pt x="1" y="1166"/>
                    <a:pt x="1" y="1733"/>
                  </a:cubicBezTo>
                  <a:lnTo>
                    <a:pt x="1" y="2836"/>
                  </a:lnTo>
                  <a:lnTo>
                    <a:pt x="10429" y="2836"/>
                  </a:lnTo>
                  <a:lnTo>
                    <a:pt x="10429" y="1733"/>
                  </a:lnTo>
                  <a:lnTo>
                    <a:pt x="10460" y="1733"/>
                  </a:lnTo>
                  <a:cubicBezTo>
                    <a:pt x="10460" y="1134"/>
                    <a:pt x="9988" y="693"/>
                    <a:pt x="9421" y="693"/>
                  </a:cubicBezTo>
                  <a:lnTo>
                    <a:pt x="9074" y="693"/>
                  </a:lnTo>
                  <a:lnTo>
                    <a:pt x="9074" y="347"/>
                  </a:lnTo>
                  <a:cubicBezTo>
                    <a:pt x="9074" y="158"/>
                    <a:pt x="8917" y="0"/>
                    <a:pt x="8728" y="0"/>
                  </a:cubicBezTo>
                  <a:cubicBezTo>
                    <a:pt x="8539" y="0"/>
                    <a:pt x="8381" y="158"/>
                    <a:pt x="8381" y="347"/>
                  </a:cubicBezTo>
                  <a:lnTo>
                    <a:pt x="8381" y="693"/>
                  </a:lnTo>
                  <a:lnTo>
                    <a:pt x="6995" y="693"/>
                  </a:lnTo>
                  <a:lnTo>
                    <a:pt x="6995" y="347"/>
                  </a:lnTo>
                  <a:cubicBezTo>
                    <a:pt x="6995" y="158"/>
                    <a:pt x="6837" y="0"/>
                    <a:pt x="6648" y="0"/>
                  </a:cubicBezTo>
                  <a:cubicBezTo>
                    <a:pt x="6459" y="0"/>
                    <a:pt x="6302" y="158"/>
                    <a:pt x="6302" y="347"/>
                  </a:cubicBezTo>
                  <a:lnTo>
                    <a:pt x="6302" y="693"/>
                  </a:lnTo>
                  <a:lnTo>
                    <a:pt x="4159" y="693"/>
                  </a:lnTo>
                  <a:lnTo>
                    <a:pt x="4159" y="347"/>
                  </a:lnTo>
                  <a:cubicBezTo>
                    <a:pt x="4159" y="158"/>
                    <a:pt x="4002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693"/>
                  </a:ln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6926;p85">
            <a:extLst>
              <a:ext uri="{FF2B5EF4-FFF2-40B4-BE49-F238E27FC236}">
                <a16:creationId xmlns:a16="http://schemas.microsoft.com/office/drawing/2014/main" id="{9EFA4F1A-175B-0BE2-C9A5-E989DA8D2B0D}"/>
              </a:ext>
            </a:extLst>
          </p:cNvPr>
          <p:cNvGrpSpPr/>
          <p:nvPr/>
        </p:nvGrpSpPr>
        <p:grpSpPr>
          <a:xfrm>
            <a:off x="1833928" y="3610407"/>
            <a:ext cx="661214" cy="657602"/>
            <a:chOff x="-34406325" y="3919600"/>
            <a:chExt cx="293025" cy="291425"/>
          </a:xfrm>
          <a:solidFill>
            <a:schemeClr val="bg1"/>
          </a:solidFill>
        </p:grpSpPr>
        <p:sp>
          <p:nvSpPr>
            <p:cNvPr id="32" name="Google Shape;6927;p85">
              <a:extLst>
                <a:ext uri="{FF2B5EF4-FFF2-40B4-BE49-F238E27FC236}">
                  <a16:creationId xmlns:a16="http://schemas.microsoft.com/office/drawing/2014/main" id="{9B663851-64B0-3E0D-90D5-69D5C79EA615}"/>
                </a:ext>
              </a:extLst>
            </p:cNvPr>
            <p:cNvSpPr/>
            <p:nvPr/>
          </p:nvSpPr>
          <p:spPr>
            <a:xfrm>
              <a:off x="-34167675" y="3932000"/>
              <a:ext cx="42550" cy="40575"/>
            </a:xfrm>
            <a:custGeom>
              <a:avLst/>
              <a:gdLst/>
              <a:ahLst/>
              <a:cxnLst/>
              <a:rect l="l" t="t" r="r" b="b"/>
              <a:pathLst>
                <a:path w="1702" h="1623" extrusionOk="0">
                  <a:moveTo>
                    <a:pt x="1352" y="0"/>
                  </a:moveTo>
                  <a:cubicBezTo>
                    <a:pt x="1261" y="0"/>
                    <a:pt x="1167" y="24"/>
                    <a:pt x="1104" y="71"/>
                  </a:cubicBezTo>
                  <a:lnTo>
                    <a:pt x="127" y="1079"/>
                  </a:lnTo>
                  <a:cubicBezTo>
                    <a:pt x="1" y="1205"/>
                    <a:pt x="1" y="1426"/>
                    <a:pt x="127" y="1552"/>
                  </a:cubicBezTo>
                  <a:cubicBezTo>
                    <a:pt x="190" y="1599"/>
                    <a:pt x="284" y="1623"/>
                    <a:pt x="375" y="1623"/>
                  </a:cubicBezTo>
                  <a:cubicBezTo>
                    <a:pt x="466" y="1623"/>
                    <a:pt x="552" y="1599"/>
                    <a:pt x="599" y="1552"/>
                  </a:cubicBezTo>
                  <a:lnTo>
                    <a:pt x="1576" y="544"/>
                  </a:lnTo>
                  <a:cubicBezTo>
                    <a:pt x="1702" y="449"/>
                    <a:pt x="1702" y="260"/>
                    <a:pt x="1576" y="71"/>
                  </a:cubicBezTo>
                  <a:cubicBezTo>
                    <a:pt x="1529" y="24"/>
                    <a:pt x="1442" y="0"/>
                    <a:pt x="13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928;p85">
              <a:extLst>
                <a:ext uri="{FF2B5EF4-FFF2-40B4-BE49-F238E27FC236}">
                  <a16:creationId xmlns:a16="http://schemas.microsoft.com/office/drawing/2014/main" id="{A5C0E1BA-2A44-8EA4-8A16-115AB1FC42A5}"/>
                </a:ext>
              </a:extLst>
            </p:cNvPr>
            <p:cNvSpPr/>
            <p:nvPr/>
          </p:nvSpPr>
          <p:spPr>
            <a:xfrm>
              <a:off x="-34286600" y="3922950"/>
              <a:ext cx="171725" cy="167575"/>
            </a:xfrm>
            <a:custGeom>
              <a:avLst/>
              <a:gdLst/>
              <a:ahLst/>
              <a:cxnLst/>
              <a:rect l="l" t="t" r="r" b="b"/>
              <a:pathLst>
                <a:path w="6869" h="6703" extrusionOk="0">
                  <a:moveTo>
                    <a:pt x="772" y="0"/>
                  </a:moveTo>
                  <a:cubicBezTo>
                    <a:pt x="599" y="0"/>
                    <a:pt x="426" y="71"/>
                    <a:pt x="284" y="213"/>
                  </a:cubicBezTo>
                  <a:cubicBezTo>
                    <a:pt x="1" y="496"/>
                    <a:pt x="1" y="937"/>
                    <a:pt x="284" y="1189"/>
                  </a:cubicBezTo>
                  <a:lnTo>
                    <a:pt x="5608" y="6514"/>
                  </a:lnTo>
                  <a:cubicBezTo>
                    <a:pt x="5734" y="6640"/>
                    <a:pt x="5908" y="6703"/>
                    <a:pt x="6085" y="6703"/>
                  </a:cubicBezTo>
                  <a:cubicBezTo>
                    <a:pt x="6262" y="6703"/>
                    <a:pt x="6443" y="6640"/>
                    <a:pt x="6585" y="6514"/>
                  </a:cubicBezTo>
                  <a:cubicBezTo>
                    <a:pt x="6869" y="6230"/>
                    <a:pt x="6869" y="5821"/>
                    <a:pt x="6585" y="5537"/>
                  </a:cubicBezTo>
                  <a:lnTo>
                    <a:pt x="1261" y="213"/>
                  </a:lnTo>
                  <a:cubicBezTo>
                    <a:pt x="1119" y="71"/>
                    <a:pt x="946" y="0"/>
                    <a:pt x="7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929;p85">
              <a:extLst>
                <a:ext uri="{FF2B5EF4-FFF2-40B4-BE49-F238E27FC236}">
                  <a16:creationId xmlns:a16="http://schemas.microsoft.com/office/drawing/2014/main" id="{FFE66CEA-859A-6F58-F727-E3B9E0860144}"/>
                </a:ext>
              </a:extLst>
            </p:cNvPr>
            <p:cNvSpPr/>
            <p:nvPr/>
          </p:nvSpPr>
          <p:spPr>
            <a:xfrm>
              <a:off x="-34406325" y="4115900"/>
              <a:ext cx="98475" cy="95125"/>
            </a:xfrm>
            <a:custGeom>
              <a:avLst/>
              <a:gdLst/>
              <a:ahLst/>
              <a:cxnLst/>
              <a:rect l="l" t="t" r="r" b="b"/>
              <a:pathLst>
                <a:path w="3939" h="3805" extrusionOk="0">
                  <a:moveTo>
                    <a:pt x="757" y="1"/>
                  </a:moveTo>
                  <a:cubicBezTo>
                    <a:pt x="576" y="1"/>
                    <a:pt x="395" y="72"/>
                    <a:pt x="253" y="213"/>
                  </a:cubicBezTo>
                  <a:cubicBezTo>
                    <a:pt x="1" y="497"/>
                    <a:pt x="1" y="938"/>
                    <a:pt x="253" y="1190"/>
                  </a:cubicBezTo>
                  <a:lnTo>
                    <a:pt x="2679" y="3616"/>
                  </a:lnTo>
                  <a:cubicBezTo>
                    <a:pt x="2805" y="3742"/>
                    <a:pt x="2978" y="3805"/>
                    <a:pt x="3155" y="3805"/>
                  </a:cubicBezTo>
                  <a:cubicBezTo>
                    <a:pt x="3332" y="3805"/>
                    <a:pt x="3514" y="3742"/>
                    <a:pt x="3655" y="3616"/>
                  </a:cubicBezTo>
                  <a:cubicBezTo>
                    <a:pt x="3939" y="3332"/>
                    <a:pt x="3939" y="2891"/>
                    <a:pt x="3655" y="2608"/>
                  </a:cubicBezTo>
                  <a:lnTo>
                    <a:pt x="1261" y="213"/>
                  </a:lnTo>
                  <a:cubicBezTo>
                    <a:pt x="1119" y="72"/>
                    <a:pt x="938" y="1"/>
                    <a:pt x="7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930;p85">
              <a:extLst>
                <a:ext uri="{FF2B5EF4-FFF2-40B4-BE49-F238E27FC236}">
                  <a16:creationId xmlns:a16="http://schemas.microsoft.com/office/drawing/2014/main" id="{5307E094-5086-8898-75E6-EAC3C37B3CCD}"/>
                </a:ext>
              </a:extLst>
            </p:cNvPr>
            <p:cNvSpPr/>
            <p:nvPr/>
          </p:nvSpPr>
          <p:spPr>
            <a:xfrm>
              <a:off x="-34364575" y="3966850"/>
              <a:ext cx="204025" cy="204025"/>
            </a:xfrm>
            <a:custGeom>
              <a:avLst/>
              <a:gdLst/>
              <a:ahLst/>
              <a:cxnLst/>
              <a:rect l="l" t="t" r="r" b="b"/>
              <a:pathLst>
                <a:path w="8161" h="8161" extrusionOk="0">
                  <a:moveTo>
                    <a:pt x="2994" y="1"/>
                  </a:moveTo>
                  <a:lnTo>
                    <a:pt x="2489" y="1576"/>
                  </a:lnTo>
                  <a:cubicBezTo>
                    <a:pt x="1985" y="3088"/>
                    <a:pt x="1166" y="4474"/>
                    <a:pt x="1" y="5703"/>
                  </a:cubicBezTo>
                  <a:lnTo>
                    <a:pt x="2458" y="8160"/>
                  </a:lnTo>
                  <a:cubicBezTo>
                    <a:pt x="3687" y="6995"/>
                    <a:pt x="5104" y="6175"/>
                    <a:pt x="6585" y="5671"/>
                  </a:cubicBezTo>
                  <a:lnTo>
                    <a:pt x="8160" y="5136"/>
                  </a:lnTo>
                  <a:lnTo>
                    <a:pt x="299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931;p85">
              <a:extLst>
                <a:ext uri="{FF2B5EF4-FFF2-40B4-BE49-F238E27FC236}">
                  <a16:creationId xmlns:a16="http://schemas.microsoft.com/office/drawing/2014/main" id="{2D0647B1-D740-865C-22F7-8CD34847CC22}"/>
                </a:ext>
              </a:extLst>
            </p:cNvPr>
            <p:cNvSpPr/>
            <p:nvPr/>
          </p:nvSpPr>
          <p:spPr>
            <a:xfrm>
              <a:off x="-34200750" y="3919600"/>
              <a:ext cx="17350" cy="33875"/>
            </a:xfrm>
            <a:custGeom>
              <a:avLst/>
              <a:gdLst/>
              <a:ahLst/>
              <a:cxnLst/>
              <a:rect l="l" t="t" r="r" b="b"/>
              <a:pathLst>
                <a:path w="694" h="135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08"/>
                  </a:lnTo>
                  <a:cubicBezTo>
                    <a:pt x="1" y="1229"/>
                    <a:pt x="158" y="1355"/>
                    <a:pt x="347" y="1355"/>
                  </a:cubicBezTo>
                  <a:cubicBezTo>
                    <a:pt x="536" y="1355"/>
                    <a:pt x="694" y="1229"/>
                    <a:pt x="694" y="1008"/>
                  </a:cubicBez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932;p85">
              <a:extLst>
                <a:ext uri="{FF2B5EF4-FFF2-40B4-BE49-F238E27FC236}">
                  <a16:creationId xmlns:a16="http://schemas.microsoft.com/office/drawing/2014/main" id="{252B9998-8083-CBB7-D61A-5A69120BEF0B}"/>
                </a:ext>
              </a:extLst>
            </p:cNvPr>
            <p:cNvSpPr/>
            <p:nvPr/>
          </p:nvSpPr>
          <p:spPr>
            <a:xfrm>
              <a:off x="-34147975" y="3989700"/>
              <a:ext cx="34675" cy="17350"/>
            </a:xfrm>
            <a:custGeom>
              <a:avLst/>
              <a:gdLst/>
              <a:ahLst/>
              <a:cxnLst/>
              <a:rect l="l" t="t" r="r" b="b"/>
              <a:pathLst>
                <a:path w="1387" h="694" extrusionOk="0">
                  <a:moveTo>
                    <a:pt x="379" y="0"/>
                  </a:moveTo>
                  <a:cubicBezTo>
                    <a:pt x="158" y="0"/>
                    <a:pt x="0" y="126"/>
                    <a:pt x="0" y="347"/>
                  </a:cubicBezTo>
                  <a:cubicBezTo>
                    <a:pt x="0" y="536"/>
                    <a:pt x="158" y="693"/>
                    <a:pt x="379" y="693"/>
                  </a:cubicBezTo>
                  <a:lnTo>
                    <a:pt x="1040" y="693"/>
                  </a:lnTo>
                  <a:cubicBezTo>
                    <a:pt x="1229" y="693"/>
                    <a:pt x="1387" y="536"/>
                    <a:pt x="1387" y="347"/>
                  </a:cubicBezTo>
                  <a:cubicBezTo>
                    <a:pt x="1387" y="126"/>
                    <a:pt x="1229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933;p85">
              <a:extLst>
                <a:ext uri="{FF2B5EF4-FFF2-40B4-BE49-F238E27FC236}">
                  <a16:creationId xmlns:a16="http://schemas.microsoft.com/office/drawing/2014/main" id="{BE77FB16-98AD-D2E5-685F-FA3656A70DA6}"/>
                </a:ext>
              </a:extLst>
            </p:cNvPr>
            <p:cNvSpPr/>
            <p:nvPr/>
          </p:nvSpPr>
          <p:spPr>
            <a:xfrm>
              <a:off x="-34278725" y="4116500"/>
              <a:ext cx="116600" cy="68600"/>
            </a:xfrm>
            <a:custGeom>
              <a:avLst/>
              <a:gdLst/>
              <a:ahLst/>
              <a:cxnLst/>
              <a:rect l="l" t="t" r="r" b="b"/>
              <a:pathLst>
                <a:path w="4664" h="2744" extrusionOk="0">
                  <a:moveTo>
                    <a:pt x="4411" y="0"/>
                  </a:moveTo>
                  <a:lnTo>
                    <a:pt x="3750" y="221"/>
                  </a:lnTo>
                  <a:cubicBezTo>
                    <a:pt x="3907" y="378"/>
                    <a:pt x="3813" y="631"/>
                    <a:pt x="3624" y="694"/>
                  </a:cubicBezTo>
                  <a:lnTo>
                    <a:pt x="1072" y="2017"/>
                  </a:lnTo>
                  <a:cubicBezTo>
                    <a:pt x="1030" y="2038"/>
                    <a:pt x="984" y="2048"/>
                    <a:pt x="938" y="2048"/>
                  </a:cubicBezTo>
                  <a:cubicBezTo>
                    <a:pt x="844" y="2048"/>
                    <a:pt x="746" y="2006"/>
                    <a:pt x="662" y="1922"/>
                  </a:cubicBezTo>
                  <a:lnTo>
                    <a:pt x="568" y="1796"/>
                  </a:lnTo>
                  <a:cubicBezTo>
                    <a:pt x="347" y="1922"/>
                    <a:pt x="190" y="2080"/>
                    <a:pt x="1" y="2237"/>
                  </a:cubicBezTo>
                  <a:lnTo>
                    <a:pt x="190" y="2426"/>
                  </a:lnTo>
                  <a:cubicBezTo>
                    <a:pt x="395" y="2632"/>
                    <a:pt x="669" y="2744"/>
                    <a:pt x="947" y="2744"/>
                  </a:cubicBezTo>
                  <a:cubicBezTo>
                    <a:pt x="1095" y="2744"/>
                    <a:pt x="1245" y="2712"/>
                    <a:pt x="1387" y="2647"/>
                  </a:cubicBezTo>
                  <a:lnTo>
                    <a:pt x="3939" y="1324"/>
                  </a:lnTo>
                  <a:cubicBezTo>
                    <a:pt x="4411" y="1103"/>
                    <a:pt x="4663" y="505"/>
                    <a:pt x="44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6979747-3857-B187-5BDE-89C6B66BCD48}"/>
              </a:ext>
            </a:extLst>
          </p:cNvPr>
          <p:cNvSpPr/>
          <p:nvPr/>
        </p:nvSpPr>
        <p:spPr>
          <a:xfrm>
            <a:off x="1" y="1187889"/>
            <a:ext cx="3547872" cy="96089"/>
          </a:xfrm>
          <a:prstGeom prst="rect">
            <a:avLst/>
          </a:prstGeom>
          <a:solidFill>
            <a:srgbClr val="FCC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1060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>
            <a:extLst>
              <a:ext uri="{FF2B5EF4-FFF2-40B4-BE49-F238E27FC236}">
                <a16:creationId xmlns:a16="http://schemas.microsoft.com/office/drawing/2014/main" id="{38AE5229-809F-76BD-C82D-3180A4671D7B}"/>
              </a:ext>
            </a:extLst>
          </p:cNvPr>
          <p:cNvGrpSpPr/>
          <p:nvPr/>
        </p:nvGrpSpPr>
        <p:grpSpPr>
          <a:xfrm>
            <a:off x="1493729" y="3291018"/>
            <a:ext cx="9698527" cy="1280160"/>
            <a:chOff x="1493729" y="1609344"/>
            <a:chExt cx="9698527" cy="1280160"/>
          </a:xfrm>
        </p:grpSpPr>
        <p:sp>
          <p:nvSpPr>
            <p:cNvPr id="16" name="Rectángulo redondeado 15">
              <a:extLst>
                <a:ext uri="{FF2B5EF4-FFF2-40B4-BE49-F238E27FC236}">
                  <a16:creationId xmlns:a16="http://schemas.microsoft.com/office/drawing/2014/main" id="{D06DBC0D-7600-8230-E26F-A4198CD71EA2}"/>
                </a:ext>
              </a:extLst>
            </p:cNvPr>
            <p:cNvSpPr/>
            <p:nvPr/>
          </p:nvSpPr>
          <p:spPr>
            <a:xfrm>
              <a:off x="2304288" y="1638885"/>
              <a:ext cx="8887968" cy="1250619"/>
            </a:xfrm>
            <a:prstGeom prst="roundRect">
              <a:avLst/>
            </a:prstGeom>
            <a:solidFill>
              <a:srgbClr val="173192">
                <a:alpha val="188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4CF46FD2-4AF0-7337-BD88-C05AB82584B1}"/>
                </a:ext>
              </a:extLst>
            </p:cNvPr>
            <p:cNvSpPr/>
            <p:nvPr/>
          </p:nvSpPr>
          <p:spPr>
            <a:xfrm>
              <a:off x="1493729" y="1609344"/>
              <a:ext cx="1280160" cy="1280160"/>
            </a:xfrm>
            <a:prstGeom prst="ellipse">
              <a:avLst/>
            </a:prstGeom>
            <a:solidFill>
              <a:srgbClr val="FF2C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6A94BEF8-052F-D109-DFBA-461E6BF5CE43}"/>
              </a:ext>
            </a:extLst>
          </p:cNvPr>
          <p:cNvGrpSpPr/>
          <p:nvPr/>
        </p:nvGrpSpPr>
        <p:grpSpPr>
          <a:xfrm>
            <a:off x="1493729" y="1637242"/>
            <a:ext cx="9698527" cy="1280160"/>
            <a:chOff x="1493729" y="1609344"/>
            <a:chExt cx="9698527" cy="1280160"/>
          </a:xfrm>
        </p:grpSpPr>
        <p:sp>
          <p:nvSpPr>
            <p:cNvPr id="13" name="Rectángulo redondeado 12">
              <a:extLst>
                <a:ext uri="{FF2B5EF4-FFF2-40B4-BE49-F238E27FC236}">
                  <a16:creationId xmlns:a16="http://schemas.microsoft.com/office/drawing/2014/main" id="{74E93B6C-5DFE-41F3-3544-9FDDA3546E8C}"/>
                </a:ext>
              </a:extLst>
            </p:cNvPr>
            <p:cNvSpPr/>
            <p:nvPr/>
          </p:nvSpPr>
          <p:spPr>
            <a:xfrm>
              <a:off x="2304288" y="1638885"/>
              <a:ext cx="8887968" cy="1250619"/>
            </a:xfrm>
            <a:prstGeom prst="roundRect">
              <a:avLst/>
            </a:prstGeom>
            <a:solidFill>
              <a:srgbClr val="173192">
                <a:alpha val="188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52E73E5-8769-6DF8-2746-019CE43BBE24}"/>
                </a:ext>
              </a:extLst>
            </p:cNvPr>
            <p:cNvSpPr/>
            <p:nvPr/>
          </p:nvSpPr>
          <p:spPr>
            <a:xfrm>
              <a:off x="1493729" y="1609344"/>
              <a:ext cx="1280160" cy="1280160"/>
            </a:xfrm>
            <a:prstGeom prst="ellipse">
              <a:avLst/>
            </a:prstGeom>
            <a:solidFill>
              <a:srgbClr val="FF2C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DA9966E4-495C-2B93-80C3-5141D846C6C4}"/>
              </a:ext>
            </a:extLst>
          </p:cNvPr>
          <p:cNvSpPr/>
          <p:nvPr/>
        </p:nvSpPr>
        <p:spPr>
          <a:xfrm>
            <a:off x="0" y="0"/>
            <a:ext cx="3547872" cy="1125645"/>
          </a:xfrm>
          <a:prstGeom prst="rect">
            <a:avLst/>
          </a:prstGeom>
          <a:solidFill>
            <a:srgbClr val="173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3BFB12A-52C1-50A9-4E2D-8B06127ABB9E}"/>
              </a:ext>
            </a:extLst>
          </p:cNvPr>
          <p:cNvSpPr txBox="1"/>
          <p:nvPr/>
        </p:nvSpPr>
        <p:spPr>
          <a:xfrm>
            <a:off x="603504" y="502380"/>
            <a:ext cx="2944368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800" dirty="0" err="1">
                <a:solidFill>
                  <a:schemeClr val="bg1"/>
                </a:solidFill>
                <a:latin typeface="72 Black"/>
              </a:rPr>
              <a:t>Tips</a:t>
            </a:r>
            <a:r>
              <a:rPr lang="es-ES" sz="2800" dirty="0">
                <a:solidFill>
                  <a:schemeClr val="bg1"/>
                </a:solidFill>
                <a:latin typeface="72 Black"/>
              </a:rPr>
              <a:t> de éxito</a:t>
            </a:r>
            <a:endParaRPr lang="en-US" sz="28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CD186CC-20AE-0FB2-450E-AC58100909B4}"/>
              </a:ext>
            </a:extLst>
          </p:cNvPr>
          <p:cNvSpPr txBox="1"/>
          <p:nvPr/>
        </p:nvSpPr>
        <p:spPr>
          <a:xfrm>
            <a:off x="2928092" y="1887280"/>
            <a:ext cx="82641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latin typeface="72 Black" panose="020B0A04030603020204"/>
              </a:rPr>
              <a:t>Recuerda que la asistencia y el desarrollo de las actividades son de vital importancia para recibir la certificación.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5EB1106-EC75-6E9B-4308-7250A6C346FD}"/>
              </a:ext>
            </a:extLst>
          </p:cNvPr>
          <p:cNvSpPr txBox="1"/>
          <p:nvPr/>
        </p:nvSpPr>
        <p:spPr>
          <a:xfrm>
            <a:off x="3086100" y="3357417"/>
            <a:ext cx="78135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latin typeface="72 Black" panose="020B0A04030603020204"/>
              </a:rPr>
              <a:t>Para cualquier inquietud académica puedes remitirte al foro de dudas e inquietudes en la sección área de </a:t>
            </a:r>
            <a:r>
              <a:rPr lang="es-MX" sz="2400" b="1" dirty="0">
                <a:latin typeface="72 Black" panose="020B0A04030603020204"/>
              </a:rPr>
              <a:t>Comunicación en plataforma.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FF3C4E1-423A-F6DD-6705-0148EFEE916C}"/>
              </a:ext>
            </a:extLst>
          </p:cNvPr>
          <p:cNvSpPr txBox="1"/>
          <p:nvPr/>
        </p:nvSpPr>
        <p:spPr>
          <a:xfrm>
            <a:off x="3086100" y="5202126"/>
            <a:ext cx="82641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latin typeface="72 Black" panose="020B0A04030603020204"/>
              </a:rPr>
              <a:t>No olvides consultar las grabaciones en caso de no asistir al encuentro.</a:t>
            </a:r>
            <a:endParaRPr lang="es-CO" sz="2400" dirty="0">
              <a:latin typeface="72 Black" panose="020B0A04030603020204"/>
            </a:endParaRP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1346D6E0-C273-1EB0-2720-16E3D9E28353}"/>
              </a:ext>
            </a:extLst>
          </p:cNvPr>
          <p:cNvGrpSpPr/>
          <p:nvPr/>
        </p:nvGrpSpPr>
        <p:grpSpPr>
          <a:xfrm>
            <a:off x="1493729" y="4944795"/>
            <a:ext cx="9698527" cy="1280160"/>
            <a:chOff x="1493729" y="1609344"/>
            <a:chExt cx="9698527" cy="1280160"/>
          </a:xfrm>
        </p:grpSpPr>
        <p:sp>
          <p:nvSpPr>
            <p:cNvPr id="19" name="Rectángulo redondeado 18">
              <a:extLst>
                <a:ext uri="{FF2B5EF4-FFF2-40B4-BE49-F238E27FC236}">
                  <a16:creationId xmlns:a16="http://schemas.microsoft.com/office/drawing/2014/main" id="{E058C1DA-CE06-3521-C605-F880556C149F}"/>
                </a:ext>
              </a:extLst>
            </p:cNvPr>
            <p:cNvSpPr/>
            <p:nvPr/>
          </p:nvSpPr>
          <p:spPr>
            <a:xfrm>
              <a:off x="2304288" y="1638885"/>
              <a:ext cx="8887968" cy="1250619"/>
            </a:xfrm>
            <a:prstGeom prst="roundRect">
              <a:avLst/>
            </a:prstGeom>
            <a:solidFill>
              <a:srgbClr val="173192">
                <a:alpha val="188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20F53696-F624-DF4D-BEAB-EFCA98557051}"/>
                </a:ext>
              </a:extLst>
            </p:cNvPr>
            <p:cNvSpPr/>
            <p:nvPr/>
          </p:nvSpPr>
          <p:spPr>
            <a:xfrm>
              <a:off x="1493729" y="1609344"/>
              <a:ext cx="1280160" cy="1280160"/>
            </a:xfrm>
            <a:prstGeom prst="ellipse">
              <a:avLst/>
            </a:prstGeom>
            <a:solidFill>
              <a:srgbClr val="FF2C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21" name="Google Shape;5973;p83">
            <a:extLst>
              <a:ext uri="{FF2B5EF4-FFF2-40B4-BE49-F238E27FC236}">
                <a16:creationId xmlns:a16="http://schemas.microsoft.com/office/drawing/2014/main" id="{D1A36395-8A14-277A-8EC6-C561FD7AF2B5}"/>
              </a:ext>
            </a:extLst>
          </p:cNvPr>
          <p:cNvSpPr/>
          <p:nvPr/>
        </p:nvSpPr>
        <p:spPr>
          <a:xfrm>
            <a:off x="1890733" y="2007202"/>
            <a:ext cx="486151" cy="569779"/>
          </a:xfrm>
          <a:custGeom>
            <a:avLst/>
            <a:gdLst/>
            <a:ahLst/>
            <a:cxnLst/>
            <a:rect l="l" t="t" r="r" b="b"/>
            <a:pathLst>
              <a:path w="10807" h="12666" extrusionOk="0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5922;p83">
            <a:extLst>
              <a:ext uri="{FF2B5EF4-FFF2-40B4-BE49-F238E27FC236}">
                <a16:creationId xmlns:a16="http://schemas.microsoft.com/office/drawing/2014/main" id="{7CD8C7BB-3317-28E6-D182-3EB30B0800BC}"/>
              </a:ext>
            </a:extLst>
          </p:cNvPr>
          <p:cNvGrpSpPr/>
          <p:nvPr/>
        </p:nvGrpSpPr>
        <p:grpSpPr>
          <a:xfrm>
            <a:off x="1870942" y="3661946"/>
            <a:ext cx="579094" cy="573463"/>
            <a:chOff x="-37385100" y="3949908"/>
            <a:chExt cx="321350" cy="318225"/>
          </a:xfrm>
          <a:solidFill>
            <a:schemeClr val="bg1"/>
          </a:solidFill>
        </p:grpSpPr>
        <p:sp>
          <p:nvSpPr>
            <p:cNvPr id="23" name="Google Shape;5923;p83">
              <a:extLst>
                <a:ext uri="{FF2B5EF4-FFF2-40B4-BE49-F238E27FC236}">
                  <a16:creationId xmlns:a16="http://schemas.microsoft.com/office/drawing/2014/main" id="{A54AB845-D3A4-C940-FC88-D548DF5A408A}"/>
                </a:ext>
              </a:extLst>
            </p:cNvPr>
            <p:cNvSpPr/>
            <p:nvPr/>
          </p:nvSpPr>
          <p:spPr>
            <a:xfrm>
              <a:off x="-37190575" y="4145233"/>
              <a:ext cx="126825" cy="122900"/>
            </a:xfrm>
            <a:custGeom>
              <a:avLst/>
              <a:gdLst/>
              <a:ahLst/>
              <a:cxnLst/>
              <a:rect l="l" t="t" r="r" b="b"/>
              <a:pathLst>
                <a:path w="5073" h="4916" extrusionOk="0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924;p83">
              <a:extLst>
                <a:ext uri="{FF2B5EF4-FFF2-40B4-BE49-F238E27FC236}">
                  <a16:creationId xmlns:a16="http://schemas.microsoft.com/office/drawing/2014/main" id="{DD31B4D6-309E-C4C3-68D9-B6760F2042D5}"/>
                </a:ext>
              </a:extLst>
            </p:cNvPr>
            <p:cNvSpPr/>
            <p:nvPr/>
          </p:nvSpPr>
          <p:spPr>
            <a:xfrm>
              <a:off x="-37385100" y="3949908"/>
              <a:ext cx="248125" cy="248950"/>
            </a:xfrm>
            <a:custGeom>
              <a:avLst/>
              <a:gdLst/>
              <a:ahLst/>
              <a:cxnLst/>
              <a:rect l="l" t="t" r="r" b="b"/>
              <a:pathLst>
                <a:path w="9925" h="9958" extrusionOk="0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5963;p83">
            <a:extLst>
              <a:ext uri="{FF2B5EF4-FFF2-40B4-BE49-F238E27FC236}">
                <a16:creationId xmlns:a16="http://schemas.microsoft.com/office/drawing/2014/main" id="{916E11BE-2835-293F-1C6B-9027ABA6AB83}"/>
              </a:ext>
            </a:extLst>
          </p:cNvPr>
          <p:cNvGrpSpPr/>
          <p:nvPr/>
        </p:nvGrpSpPr>
        <p:grpSpPr>
          <a:xfrm>
            <a:off x="1817830" y="5316603"/>
            <a:ext cx="671141" cy="525547"/>
            <a:chOff x="-41526450" y="3653375"/>
            <a:chExt cx="315875" cy="247350"/>
          </a:xfrm>
          <a:solidFill>
            <a:schemeClr val="bg1"/>
          </a:solidFill>
        </p:grpSpPr>
        <p:sp>
          <p:nvSpPr>
            <p:cNvPr id="26" name="Google Shape;5964;p83">
              <a:extLst>
                <a:ext uri="{FF2B5EF4-FFF2-40B4-BE49-F238E27FC236}">
                  <a16:creationId xmlns:a16="http://schemas.microsoft.com/office/drawing/2014/main" id="{2DDFC41F-D964-7907-6524-D3EDA9D70386}"/>
                </a:ext>
              </a:extLst>
            </p:cNvPr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965;p83">
              <a:extLst>
                <a:ext uri="{FF2B5EF4-FFF2-40B4-BE49-F238E27FC236}">
                  <a16:creationId xmlns:a16="http://schemas.microsoft.com/office/drawing/2014/main" id="{69024641-44DF-DE98-4736-D50A92D9E4D9}"/>
                </a:ext>
              </a:extLst>
            </p:cNvPr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EFEDD8B-72DE-93CB-53FA-62249A0C22CA}"/>
              </a:ext>
            </a:extLst>
          </p:cNvPr>
          <p:cNvSpPr/>
          <p:nvPr/>
        </p:nvSpPr>
        <p:spPr>
          <a:xfrm>
            <a:off x="1" y="1187889"/>
            <a:ext cx="3547872" cy="96089"/>
          </a:xfrm>
          <a:prstGeom prst="rect">
            <a:avLst/>
          </a:prstGeom>
          <a:solidFill>
            <a:srgbClr val="FCC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4313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A9966E4-495C-2B93-80C3-5141D846C6C4}"/>
              </a:ext>
            </a:extLst>
          </p:cNvPr>
          <p:cNvSpPr/>
          <p:nvPr/>
        </p:nvSpPr>
        <p:spPr>
          <a:xfrm>
            <a:off x="2768610" y="611989"/>
            <a:ext cx="5662974" cy="584775"/>
          </a:xfrm>
          <a:prstGeom prst="rect">
            <a:avLst/>
          </a:prstGeom>
          <a:solidFill>
            <a:srgbClr val="173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EFEDD8B-72DE-93CB-53FA-62249A0C22CA}"/>
              </a:ext>
            </a:extLst>
          </p:cNvPr>
          <p:cNvSpPr/>
          <p:nvPr/>
        </p:nvSpPr>
        <p:spPr>
          <a:xfrm>
            <a:off x="2768611" y="1309378"/>
            <a:ext cx="5662974" cy="45719"/>
          </a:xfrm>
          <a:prstGeom prst="rect">
            <a:avLst/>
          </a:prstGeom>
          <a:solidFill>
            <a:srgbClr val="FCC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6CFD167-6DAD-7865-24D3-BA083A689C13}"/>
              </a:ext>
            </a:extLst>
          </p:cNvPr>
          <p:cNvSpPr txBox="1"/>
          <p:nvPr/>
        </p:nvSpPr>
        <p:spPr>
          <a:xfrm>
            <a:off x="3747254" y="611989"/>
            <a:ext cx="37056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3200" b="1" dirty="0">
                <a:solidFill>
                  <a:schemeClr val="bg1"/>
                </a:solidFill>
                <a:latin typeface="72 Black" panose="020B0A04030603020204"/>
              </a:rPr>
              <a:t>Clases</a:t>
            </a:r>
            <a:endParaRPr lang="es-CO" sz="3200" b="1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A3D28C0-9889-DAA9-FE6F-7BAC99B424E2}"/>
              </a:ext>
            </a:extLst>
          </p:cNvPr>
          <p:cNvSpPr txBox="1"/>
          <p:nvPr/>
        </p:nvSpPr>
        <p:spPr>
          <a:xfrm>
            <a:off x="1365158" y="2587709"/>
            <a:ext cx="8706120" cy="433965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3000" dirty="0">
                <a:solidFill>
                  <a:schemeClr val="accent1">
                    <a:lumMod val="50000"/>
                  </a:schemeClr>
                </a:solidFill>
                <a:latin typeface="72 Black"/>
              </a:rPr>
              <a:t>01- Repaso Excel intermedio, formulas matriciales y protección de celdas, hojas y libros.</a:t>
            </a:r>
          </a:p>
          <a:p>
            <a:r>
              <a:rPr lang="es-ES" sz="3000" dirty="0">
                <a:solidFill>
                  <a:schemeClr val="accent1">
                    <a:lumMod val="50000"/>
                  </a:schemeClr>
                </a:solidFill>
                <a:latin typeface="72 Black"/>
              </a:rPr>
              <a:t>02- Macros </a:t>
            </a:r>
          </a:p>
          <a:p>
            <a:r>
              <a:rPr lang="es-ES" sz="3000" dirty="0">
                <a:solidFill>
                  <a:schemeClr val="accent1">
                    <a:lumMod val="50000"/>
                  </a:schemeClr>
                </a:solidFill>
                <a:latin typeface="72 Black"/>
              </a:rPr>
              <a:t>03- Dashboard en Excel</a:t>
            </a:r>
          </a:p>
          <a:p>
            <a:r>
              <a:rPr lang="es-ES" sz="3000" dirty="0">
                <a:solidFill>
                  <a:schemeClr val="accent1">
                    <a:lumMod val="50000"/>
                  </a:schemeClr>
                </a:solidFill>
                <a:latin typeface="72 Black"/>
              </a:rPr>
              <a:t>04- Sesión de refuerzo</a:t>
            </a:r>
          </a:p>
          <a:p>
            <a:r>
              <a:rPr lang="es-ES" sz="3000" dirty="0">
                <a:solidFill>
                  <a:schemeClr val="accent1">
                    <a:lumMod val="50000"/>
                  </a:schemeClr>
                </a:solidFill>
                <a:latin typeface="72 Black"/>
              </a:rPr>
              <a:t>05- Solver</a:t>
            </a:r>
          </a:p>
          <a:p>
            <a:r>
              <a:rPr lang="es-ES" sz="3000" dirty="0">
                <a:solidFill>
                  <a:schemeClr val="accent1">
                    <a:lumMod val="50000"/>
                  </a:schemeClr>
                </a:solidFill>
                <a:latin typeface="72 Black"/>
              </a:rPr>
              <a:t>06- Fundamentos de power bi                      </a:t>
            </a:r>
          </a:p>
          <a:p>
            <a:pPr algn="ctr"/>
            <a:endParaRPr lang="es-ES" sz="3000" dirty="0">
              <a:solidFill>
                <a:schemeClr val="accent1">
                  <a:lumMod val="50000"/>
                </a:schemeClr>
              </a:solidFill>
              <a:latin typeface="72 Black"/>
            </a:endParaRPr>
          </a:p>
          <a:p>
            <a:pPr algn="ctr"/>
            <a:endParaRPr lang="es-ES" sz="3600" dirty="0">
              <a:solidFill>
                <a:schemeClr val="bg1"/>
              </a:solidFill>
              <a:latin typeface="72 Black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4BEBE25-F63B-B644-FA25-37C39E2E7B30}"/>
              </a:ext>
            </a:extLst>
          </p:cNvPr>
          <p:cNvSpPr txBox="1"/>
          <p:nvPr/>
        </p:nvSpPr>
        <p:spPr>
          <a:xfrm>
            <a:off x="537889" y="1679015"/>
            <a:ext cx="77365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600" b="1" dirty="0">
                <a:solidFill>
                  <a:schemeClr val="accent1">
                    <a:lumMod val="75000"/>
                  </a:schemeClr>
                </a:solidFill>
                <a:latin typeface="72 Black" panose="020B0A04030603020204"/>
              </a:rPr>
              <a:t>Link Materiales de clase: </a:t>
            </a:r>
            <a:r>
              <a:rPr lang="es-MX" sz="1600" b="1" dirty="0">
                <a:solidFill>
                  <a:schemeClr val="accent1">
                    <a:lumMod val="75000"/>
                  </a:schemeClr>
                </a:solidFill>
                <a:latin typeface="72 Black" panose="020B0A04030603020204"/>
                <a:hlinkClick r:id="rId2"/>
              </a:rPr>
              <a:t>Materiales</a:t>
            </a:r>
            <a:endParaRPr lang="es-CO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7D5F733-105B-915E-F921-521D4E4A56D2}"/>
              </a:ext>
            </a:extLst>
          </p:cNvPr>
          <p:cNvSpPr txBox="1"/>
          <p:nvPr/>
        </p:nvSpPr>
        <p:spPr>
          <a:xfrm>
            <a:off x="537888" y="2090822"/>
            <a:ext cx="77365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600" b="1" dirty="0">
                <a:solidFill>
                  <a:schemeClr val="accent1">
                    <a:lumMod val="75000"/>
                  </a:schemeClr>
                </a:solidFill>
                <a:latin typeface="72 Black" panose="020B0A04030603020204"/>
              </a:rPr>
              <a:t>Link Asistencias de clase: </a:t>
            </a:r>
            <a:r>
              <a:rPr lang="es-MX" sz="1600" b="1" dirty="0">
                <a:solidFill>
                  <a:schemeClr val="accent1">
                    <a:lumMod val="75000"/>
                  </a:schemeClr>
                </a:solidFill>
                <a:latin typeface="72 Black" panose="020B0A04030603020204"/>
                <a:hlinkClick r:id="rId3"/>
              </a:rPr>
              <a:t>Asistencias</a:t>
            </a:r>
            <a:endParaRPr lang="es-CO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45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A3D28C0-9889-DAA9-FE6F-7BAC99B424E2}"/>
              </a:ext>
            </a:extLst>
          </p:cNvPr>
          <p:cNvSpPr txBox="1"/>
          <p:nvPr/>
        </p:nvSpPr>
        <p:spPr>
          <a:xfrm>
            <a:off x="1445840" y="1595021"/>
            <a:ext cx="8706120" cy="52629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3000" dirty="0">
                <a:solidFill>
                  <a:schemeClr val="accent1">
                    <a:lumMod val="50000"/>
                  </a:schemeClr>
                </a:solidFill>
                <a:latin typeface="72 Black"/>
              </a:rPr>
              <a:t>07- *Transformar y relacionar información con </a:t>
            </a:r>
            <a:r>
              <a:rPr lang="es-ES" sz="3000" dirty="0" err="1">
                <a:solidFill>
                  <a:schemeClr val="accent1">
                    <a:lumMod val="50000"/>
                  </a:schemeClr>
                </a:solidFill>
                <a:latin typeface="72 Black"/>
              </a:rPr>
              <a:t>Power</a:t>
            </a:r>
            <a:r>
              <a:rPr lang="es-ES" sz="3000" dirty="0">
                <a:solidFill>
                  <a:schemeClr val="accent1">
                    <a:lumMod val="50000"/>
                  </a:schemeClr>
                </a:solidFill>
                <a:latin typeface="72 Black"/>
              </a:rPr>
              <a:t>       </a:t>
            </a:r>
            <a:r>
              <a:rPr lang="es-ES" sz="3000" dirty="0" err="1">
                <a:solidFill>
                  <a:schemeClr val="accent1">
                    <a:lumMod val="50000"/>
                  </a:schemeClr>
                </a:solidFill>
                <a:latin typeface="72 Black"/>
              </a:rPr>
              <a:t>Query</a:t>
            </a:r>
            <a:r>
              <a:rPr lang="es-ES" sz="3000" dirty="0">
                <a:solidFill>
                  <a:schemeClr val="accent1">
                    <a:lumMod val="50000"/>
                  </a:schemeClr>
                </a:solidFill>
                <a:latin typeface="72 Black"/>
              </a:rPr>
              <a:t>, </a:t>
            </a:r>
            <a:r>
              <a:rPr lang="es-ES" sz="3000" dirty="0" err="1">
                <a:solidFill>
                  <a:schemeClr val="accent1">
                    <a:lumMod val="50000"/>
                  </a:schemeClr>
                </a:solidFill>
                <a:latin typeface="72 Black"/>
              </a:rPr>
              <a:t>Power</a:t>
            </a:r>
            <a:r>
              <a:rPr lang="es-ES" sz="3000" dirty="0">
                <a:solidFill>
                  <a:schemeClr val="accent1">
                    <a:lumMod val="50000"/>
                  </a:schemeClr>
                </a:solidFill>
                <a:latin typeface="72 Black"/>
              </a:rPr>
              <a:t> </a:t>
            </a:r>
            <a:r>
              <a:rPr lang="es-ES" sz="3000" dirty="0" err="1">
                <a:solidFill>
                  <a:schemeClr val="accent1">
                    <a:lumMod val="50000"/>
                  </a:schemeClr>
                </a:solidFill>
                <a:latin typeface="72 Black"/>
              </a:rPr>
              <a:t>Pivot</a:t>
            </a:r>
            <a:r>
              <a:rPr lang="es-ES" sz="3000" dirty="0">
                <a:solidFill>
                  <a:schemeClr val="accent1">
                    <a:lumMod val="50000"/>
                  </a:schemeClr>
                </a:solidFill>
                <a:latin typeface="72 Black"/>
              </a:rPr>
              <a:t> y </a:t>
            </a:r>
            <a:r>
              <a:rPr lang="es-ES" sz="3000" dirty="0" err="1">
                <a:solidFill>
                  <a:schemeClr val="accent1">
                    <a:lumMod val="50000"/>
                  </a:schemeClr>
                </a:solidFill>
                <a:latin typeface="72 Black"/>
              </a:rPr>
              <a:t>PowerBi</a:t>
            </a:r>
            <a:r>
              <a:rPr lang="es-ES" sz="3000" dirty="0">
                <a:solidFill>
                  <a:schemeClr val="accent1">
                    <a:lumMod val="50000"/>
                  </a:schemeClr>
                </a:solidFill>
                <a:latin typeface="72 Black"/>
              </a:rPr>
              <a:t>                      </a:t>
            </a:r>
          </a:p>
          <a:p>
            <a:r>
              <a:rPr lang="es-ES" sz="3000" dirty="0">
                <a:solidFill>
                  <a:schemeClr val="accent1">
                    <a:lumMod val="50000"/>
                  </a:schemeClr>
                </a:solidFill>
                <a:latin typeface="72 Black"/>
              </a:rPr>
              <a:t>*Lenguaje M y </a:t>
            </a:r>
            <a:r>
              <a:rPr lang="es-ES" sz="3000" dirty="0" err="1">
                <a:solidFill>
                  <a:schemeClr val="accent1">
                    <a:lumMod val="50000"/>
                  </a:schemeClr>
                </a:solidFill>
                <a:latin typeface="72 Black"/>
              </a:rPr>
              <a:t>Dax</a:t>
            </a:r>
            <a:r>
              <a:rPr lang="es-ES" sz="3000" dirty="0">
                <a:solidFill>
                  <a:schemeClr val="accent1">
                    <a:lumMod val="50000"/>
                  </a:schemeClr>
                </a:solidFill>
                <a:latin typeface="72 Black"/>
              </a:rPr>
              <a:t> </a:t>
            </a:r>
          </a:p>
          <a:p>
            <a:r>
              <a:rPr lang="es-ES" sz="3000" dirty="0">
                <a:solidFill>
                  <a:schemeClr val="accent1">
                    <a:lumMod val="50000"/>
                  </a:schemeClr>
                </a:solidFill>
                <a:latin typeface="72 Black"/>
              </a:rPr>
              <a:t>*Modelos de relación (estrella) </a:t>
            </a:r>
          </a:p>
          <a:p>
            <a:r>
              <a:rPr lang="es-ES" sz="3000" dirty="0">
                <a:solidFill>
                  <a:schemeClr val="accent1">
                    <a:lumMod val="50000"/>
                  </a:schemeClr>
                </a:solidFill>
                <a:latin typeface="72 Black"/>
              </a:rPr>
              <a:t>08- Sesión de refuerzo</a:t>
            </a:r>
          </a:p>
          <a:p>
            <a:r>
              <a:rPr lang="es-ES" sz="3000" dirty="0">
                <a:solidFill>
                  <a:schemeClr val="accent1">
                    <a:lumMod val="50000"/>
                  </a:schemeClr>
                </a:solidFill>
                <a:latin typeface="72 Black"/>
              </a:rPr>
              <a:t>09- *Tablas Calculadas                                                         *Objetos Visuales y filtros                                                                        *Conexión a bases de datos (</a:t>
            </a:r>
            <a:r>
              <a:rPr lang="es-ES" sz="3000" dirty="0" err="1">
                <a:solidFill>
                  <a:schemeClr val="accent1">
                    <a:lumMod val="50000"/>
                  </a:schemeClr>
                </a:solidFill>
                <a:latin typeface="72 Black"/>
              </a:rPr>
              <a:t>excel</a:t>
            </a:r>
            <a:r>
              <a:rPr lang="es-ES" sz="3000" dirty="0">
                <a:solidFill>
                  <a:schemeClr val="accent1">
                    <a:lumMod val="50000"/>
                  </a:schemeClr>
                </a:solidFill>
                <a:latin typeface="72 Black"/>
              </a:rPr>
              <a:t>, </a:t>
            </a:r>
            <a:r>
              <a:rPr lang="es-ES" sz="3000" dirty="0" err="1">
                <a:solidFill>
                  <a:schemeClr val="accent1">
                    <a:lumMod val="50000"/>
                  </a:schemeClr>
                </a:solidFill>
                <a:latin typeface="72 Black"/>
              </a:rPr>
              <a:t>sql</a:t>
            </a:r>
            <a:r>
              <a:rPr lang="es-ES" sz="3000" dirty="0">
                <a:solidFill>
                  <a:schemeClr val="accent1">
                    <a:lumMod val="50000"/>
                  </a:schemeClr>
                </a:solidFill>
                <a:latin typeface="72 Black"/>
              </a:rPr>
              <a:t> y publicas)</a:t>
            </a:r>
          </a:p>
          <a:p>
            <a:r>
              <a:rPr lang="es-ES" sz="3000" dirty="0">
                <a:solidFill>
                  <a:schemeClr val="accent1">
                    <a:lumMod val="50000"/>
                  </a:schemeClr>
                </a:solidFill>
                <a:latin typeface="72 Black"/>
              </a:rPr>
              <a:t>10- Visualización</a:t>
            </a:r>
            <a:endParaRPr lang="es-ES" sz="3600" dirty="0">
              <a:solidFill>
                <a:schemeClr val="accent1">
                  <a:lumMod val="50000"/>
                </a:schemeClr>
              </a:solidFill>
              <a:latin typeface="72 Black"/>
            </a:endParaRPr>
          </a:p>
          <a:p>
            <a:pPr algn="ctr"/>
            <a:endParaRPr lang="es-ES" sz="3000" dirty="0">
              <a:solidFill>
                <a:schemeClr val="accent1">
                  <a:lumMod val="50000"/>
                </a:schemeClr>
              </a:solidFill>
              <a:latin typeface="72 Black"/>
            </a:endParaRPr>
          </a:p>
          <a:p>
            <a:pPr algn="ctr"/>
            <a:endParaRPr lang="es-ES" sz="3600" dirty="0">
              <a:solidFill>
                <a:schemeClr val="bg1"/>
              </a:solidFill>
              <a:latin typeface="72 Black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DD7370E-E4B4-3B7F-E6E9-826AD0811FD1}"/>
              </a:ext>
            </a:extLst>
          </p:cNvPr>
          <p:cNvSpPr/>
          <p:nvPr/>
        </p:nvSpPr>
        <p:spPr>
          <a:xfrm>
            <a:off x="2768610" y="611989"/>
            <a:ext cx="5662974" cy="584775"/>
          </a:xfrm>
          <a:prstGeom prst="rect">
            <a:avLst/>
          </a:prstGeom>
          <a:solidFill>
            <a:srgbClr val="173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CBD7B33-EC5E-1D70-FD20-9B19E0F4161B}"/>
              </a:ext>
            </a:extLst>
          </p:cNvPr>
          <p:cNvSpPr/>
          <p:nvPr/>
        </p:nvSpPr>
        <p:spPr>
          <a:xfrm>
            <a:off x="2768611" y="1309378"/>
            <a:ext cx="5662974" cy="45719"/>
          </a:xfrm>
          <a:prstGeom prst="rect">
            <a:avLst/>
          </a:prstGeom>
          <a:solidFill>
            <a:srgbClr val="FCC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01C1C7-B25A-9224-08F0-CB6C2A8A7A12}"/>
              </a:ext>
            </a:extLst>
          </p:cNvPr>
          <p:cNvSpPr txBox="1"/>
          <p:nvPr/>
        </p:nvSpPr>
        <p:spPr>
          <a:xfrm>
            <a:off x="3747254" y="611989"/>
            <a:ext cx="37056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3200" b="1" dirty="0">
                <a:solidFill>
                  <a:schemeClr val="bg1"/>
                </a:solidFill>
                <a:latin typeface="72 Black" panose="020B0A04030603020204"/>
              </a:rPr>
              <a:t>Clases</a:t>
            </a:r>
            <a:endParaRPr lang="es-CO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695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228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</TotalTime>
  <Words>332</Words>
  <Application>Microsoft Office PowerPoint</Application>
  <PresentationFormat>Panorámica</PresentationFormat>
  <Paragraphs>52</Paragraphs>
  <Slides>9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72</vt:lpstr>
      <vt:lpstr>72 Black</vt:lpstr>
      <vt:lpstr>Arial</vt:lpstr>
      <vt:lpstr>Calibri</vt:lpstr>
      <vt:lpstr>Calibri Light</vt:lpstr>
      <vt:lpstr>Gill Sans MT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CLARA RIOS GOMEZ</dc:creator>
  <cp:lastModifiedBy>DOCENTE 32</cp:lastModifiedBy>
  <cp:revision>28</cp:revision>
  <dcterms:created xsi:type="dcterms:W3CDTF">2023-10-23T20:34:33Z</dcterms:created>
  <dcterms:modified xsi:type="dcterms:W3CDTF">2024-04-26T21:13:04Z</dcterms:modified>
</cp:coreProperties>
</file>