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86" r:id="rId5"/>
    <p:sldId id="259" r:id="rId6"/>
    <p:sldId id="260" r:id="rId7"/>
    <p:sldId id="301" r:id="rId8"/>
    <p:sldId id="300" r:id="rId9"/>
    <p:sldId id="287" r:id="rId10"/>
    <p:sldId id="261" r:id="rId11"/>
    <p:sldId id="288" r:id="rId12"/>
    <p:sldId id="289" r:id="rId13"/>
    <p:sldId id="290" r:id="rId14"/>
    <p:sldId id="294" r:id="rId15"/>
    <p:sldId id="302" r:id="rId16"/>
    <p:sldId id="295" r:id="rId17"/>
    <p:sldId id="303" r:id="rId18"/>
    <p:sldId id="310" r:id="rId19"/>
    <p:sldId id="311" r:id="rId20"/>
    <p:sldId id="304" r:id="rId21"/>
    <p:sldId id="298" r:id="rId22"/>
    <p:sldId id="307" r:id="rId23"/>
    <p:sldId id="305" r:id="rId24"/>
    <p:sldId id="308" r:id="rId25"/>
    <p:sldId id="309" r:id="rId26"/>
    <p:sldId id="306" r:id="rId27"/>
    <p:sldId id="262" r:id="rId28"/>
    <p:sldId id="279" r:id="rId29"/>
    <p:sldId id="297" r:id="rId30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2"/>
      <p:bold r:id="rId33"/>
      <p:italic r:id="rId34"/>
      <p:boldItalic r:id="rId35"/>
    </p:embeddedFont>
    <p:embeddedFont>
      <p:font typeface="Arvo" panose="020B0604020202020204" charset="0"/>
      <p:regular r:id="rId36"/>
      <p:bold r:id="rId37"/>
      <p:italic r:id="rId38"/>
      <p:boldItalic r:id="rId39"/>
    </p:embeddedFont>
    <p:embeddedFont>
      <p:font typeface="Roboto Condensed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9B29F-00CF-0000-703C-EEB1AB741AFF}" v="634" dt="2021-03-08T21:03:51.741"/>
    <p1510:client id="{27CF5A67-61AC-F26C-E210-523EBCEAA2CC}" v="133" dt="2021-03-09T17:30:40.239"/>
    <p1510:client id="{769B0331-1986-33AE-0540-889D8D2A53E9}" v="50" dt="2021-03-10T00:38:43.511"/>
    <p1510:client id="{A26BA555-84A8-40B4-113E-809567E16D80}" v="12" dt="2021-03-08T21:35:11.076"/>
    <p1510:client id="{D8FEB29F-70A4-0000-A312-C039EDA04F59}" v="20" dt="2021-03-10T20:09:31.485"/>
    <p1510:client id="{F27F0B3C-AF2C-46C1-8BA9-51B8431AAC58}" v="6" dt="2021-03-09T22:00:11.098"/>
  </p1510:revLst>
</p1510:revInfo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94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3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2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31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80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0385" y="896656"/>
            <a:ext cx="7179447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200" dirty="0"/>
              <a:t/>
            </a:r>
            <a:br>
              <a:rPr lang="en" sz="3200" dirty="0"/>
            </a:br>
            <a:r>
              <a:rPr lang="en" sz="4400" dirty="0"/>
              <a:t>Monitoramento de maquinas em redes de </a:t>
            </a:r>
            <a:br>
              <a:rPr lang="en" sz="4400" dirty="0"/>
            </a:br>
            <a:r>
              <a:rPr lang="en" sz="4400" dirty="0"/>
              <a:t>Fast Food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STORY BOARD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AF820D36-9AC5-49D7-BE02-C0B4576C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134"/>
            <a:ext cx="4572000" cy="3311722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99F40C8B-9A74-4A0F-8CD9-4D6993FC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81913"/>
            <a:ext cx="4603172" cy="3348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240F4DB-4C09-4F22-9A56-74849D48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42"/>
            <a:ext cx="4572000" cy="3639392"/>
          </a:xfrm>
          <a:prstGeom prst="rect">
            <a:avLst/>
          </a:prstGeom>
        </p:spPr>
      </p:pic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6ECC1467-110E-4120-ACA9-B231A74F6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4875"/>
            <a:ext cx="4572000" cy="3642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732254-E40B-4CB0-9A12-0EADE52EEABA}"/>
              </a:ext>
            </a:extLst>
          </p:cNvPr>
          <p:cNvCxnSpPr/>
          <p:nvPr/>
        </p:nvCxnSpPr>
        <p:spPr>
          <a:xfrm>
            <a:off x="4566119" y="994880"/>
            <a:ext cx="10390" cy="3643679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3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0D5784C-FB75-4081-83AC-7EAA5488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206"/>
            <a:ext cx="4572000" cy="3611088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93DB743-9116-4C24-8BE2-8D63913B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30561"/>
            <a:ext cx="4572000" cy="36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2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30319-DD16-4B4F-98EF-C6D4B0FE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DA0B990-24C7-447D-A124-B8FB5D42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720"/>
            <a:ext cx="4572000" cy="358806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9FC5CD-F227-4B01-A70F-8D478E2D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780680"/>
            <a:ext cx="4571999" cy="35821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139AA9-8DD0-4798-B9B5-5910ED1AC8A4}"/>
              </a:ext>
            </a:extLst>
          </p:cNvPr>
          <p:cNvCxnSpPr/>
          <p:nvPr/>
        </p:nvCxnSpPr>
        <p:spPr>
          <a:xfrm>
            <a:off x="4566119" y="776671"/>
            <a:ext cx="10390" cy="359172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D2F7CF-0315-49A3-99A8-898F7DDF8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30"/>
            <a:ext cx="7045035" cy="39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75" name="Retângulo: Cantos Diagonais Arredondados 74">
            <a:extLst>
              <a:ext uri="{FF2B5EF4-FFF2-40B4-BE49-F238E27FC236}">
                <a16:creationId xmlns:a16="http://schemas.microsoft.com/office/drawing/2014/main" id="{09A615FB-AC2B-48B0-BCE2-68FD48AB2C9A}"/>
              </a:ext>
            </a:extLst>
          </p:cNvPr>
          <p:cNvSpPr/>
          <p:nvPr/>
        </p:nvSpPr>
        <p:spPr>
          <a:xfrm>
            <a:off x="135468" y="1752817"/>
            <a:ext cx="1253065" cy="9068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GERENTE</a:t>
            </a:r>
          </a:p>
        </p:txBody>
      </p:sp>
      <p:sp>
        <p:nvSpPr>
          <p:cNvPr id="76" name="Retângulo: Cantos Diagonais Arredondados 75">
            <a:extLst>
              <a:ext uri="{FF2B5EF4-FFF2-40B4-BE49-F238E27FC236}">
                <a16:creationId xmlns:a16="http://schemas.microsoft.com/office/drawing/2014/main" id="{56F25CC9-64FE-4C76-A440-E29BBDEA7F9C}"/>
              </a:ext>
            </a:extLst>
          </p:cNvPr>
          <p:cNvSpPr/>
          <p:nvPr/>
        </p:nvSpPr>
        <p:spPr>
          <a:xfrm>
            <a:off x="1480485" y="1752817"/>
            <a:ext cx="1669115" cy="90689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 INFORMAÇOES SOBRE MINHAS MAQUINAS</a:t>
            </a:r>
          </a:p>
        </p:txBody>
      </p:sp>
      <p:sp>
        <p:nvSpPr>
          <p:cNvPr id="77" name="Retângulo: Cantos Diagonais Arredondados 76">
            <a:extLst>
              <a:ext uri="{FF2B5EF4-FFF2-40B4-BE49-F238E27FC236}">
                <a16:creationId xmlns:a16="http://schemas.microsoft.com/office/drawing/2014/main" id="{C1A65766-990B-4485-9C63-095AC9ABA7EA}"/>
              </a:ext>
            </a:extLst>
          </p:cNvPr>
          <p:cNvSpPr/>
          <p:nvPr/>
        </p:nvSpPr>
        <p:spPr>
          <a:xfrm>
            <a:off x="3241552" y="1706865"/>
            <a:ext cx="1550581" cy="94297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TER AGILIDADE NA MANUTENÇÃO</a:t>
            </a:r>
          </a:p>
        </p:txBody>
      </p:sp>
      <p:sp>
        <p:nvSpPr>
          <p:cNvPr id="78" name="Retângulo: Cantos Diagonais Arredondados 77">
            <a:extLst>
              <a:ext uri="{FF2B5EF4-FFF2-40B4-BE49-F238E27FC236}">
                <a16:creationId xmlns:a16="http://schemas.microsoft.com/office/drawing/2014/main" id="{2F6598D6-915F-46CB-BD0E-24C2AB093A56}"/>
              </a:ext>
            </a:extLst>
          </p:cNvPr>
          <p:cNvSpPr/>
          <p:nvPr/>
        </p:nvSpPr>
        <p:spPr>
          <a:xfrm>
            <a:off x="1480484" y="2743902"/>
            <a:ext cx="1669115" cy="90689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VELOCIDADE NO SISTEMA</a:t>
            </a:r>
          </a:p>
        </p:txBody>
      </p:sp>
      <p:sp>
        <p:nvSpPr>
          <p:cNvPr id="79" name="Retângulo: Cantos Diagonais Arredondados 78">
            <a:extLst>
              <a:ext uri="{FF2B5EF4-FFF2-40B4-BE49-F238E27FC236}">
                <a16:creationId xmlns:a16="http://schemas.microsoft.com/office/drawing/2014/main" id="{4787A7C4-8CD8-4B2B-BDEA-2EE17E780718}"/>
              </a:ext>
            </a:extLst>
          </p:cNvPr>
          <p:cNvSpPr/>
          <p:nvPr/>
        </p:nvSpPr>
        <p:spPr>
          <a:xfrm>
            <a:off x="3241552" y="2743902"/>
            <a:ext cx="1550581" cy="888454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MAIS AGILIDADE NA MINHA COMPRA</a:t>
            </a:r>
          </a:p>
        </p:txBody>
      </p:sp>
      <p:sp>
        <p:nvSpPr>
          <p:cNvPr id="80" name="Retângulo: Cantos Diagonais Arredondados 79">
            <a:extLst>
              <a:ext uri="{FF2B5EF4-FFF2-40B4-BE49-F238E27FC236}">
                <a16:creationId xmlns:a16="http://schemas.microsoft.com/office/drawing/2014/main" id="{3BE6732F-CAA1-4A89-AC73-30EC72125F3D}"/>
              </a:ext>
            </a:extLst>
          </p:cNvPr>
          <p:cNvSpPr/>
          <p:nvPr/>
        </p:nvSpPr>
        <p:spPr>
          <a:xfrm>
            <a:off x="135466" y="2762344"/>
            <a:ext cx="1253065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CLIENTE</a:t>
            </a:r>
          </a:p>
        </p:txBody>
      </p:sp>
      <p:sp>
        <p:nvSpPr>
          <p:cNvPr id="81" name="Retângulo: Cantos Diagonais Arredondados 80">
            <a:extLst>
              <a:ext uri="{FF2B5EF4-FFF2-40B4-BE49-F238E27FC236}">
                <a16:creationId xmlns:a16="http://schemas.microsoft.com/office/drawing/2014/main" id="{D683D7F8-BA58-49C8-A645-88472243AA08}"/>
              </a:ext>
            </a:extLst>
          </p:cNvPr>
          <p:cNvSpPr/>
          <p:nvPr/>
        </p:nvSpPr>
        <p:spPr>
          <a:xfrm>
            <a:off x="135465" y="3807950"/>
            <a:ext cx="1253065" cy="942975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DONO</a:t>
            </a:r>
          </a:p>
        </p:txBody>
      </p:sp>
      <p:sp>
        <p:nvSpPr>
          <p:cNvPr id="82" name="Retângulo: Cantos Diagonais Arredondados 81">
            <a:extLst>
              <a:ext uri="{FF2B5EF4-FFF2-40B4-BE49-F238E27FC236}">
                <a16:creationId xmlns:a16="http://schemas.microsoft.com/office/drawing/2014/main" id="{12FD7E05-E40D-4301-B120-16E01501725C}"/>
              </a:ext>
            </a:extLst>
          </p:cNvPr>
          <p:cNvSpPr/>
          <p:nvPr/>
        </p:nvSpPr>
        <p:spPr>
          <a:xfrm>
            <a:off x="1480484" y="3807950"/>
            <a:ext cx="1669115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GRAFICOS COM MÉDIAS</a:t>
            </a:r>
          </a:p>
        </p:txBody>
      </p:sp>
      <p:sp>
        <p:nvSpPr>
          <p:cNvPr id="83" name="Retângulo: Cantos Diagonais Arredondados 82">
            <a:extLst>
              <a:ext uri="{FF2B5EF4-FFF2-40B4-BE49-F238E27FC236}">
                <a16:creationId xmlns:a16="http://schemas.microsoft.com/office/drawing/2014/main" id="{640803BC-8820-4410-80BC-E174942B4567}"/>
              </a:ext>
            </a:extLst>
          </p:cNvPr>
          <p:cNvSpPr/>
          <p:nvPr/>
        </p:nvSpPr>
        <p:spPr>
          <a:xfrm>
            <a:off x="3241551" y="3807950"/>
            <a:ext cx="1550581" cy="942456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PARA FACILITAR O MONITORAMENTO</a:t>
            </a:r>
          </a:p>
        </p:txBody>
      </p:sp>
      <p:sp>
        <p:nvSpPr>
          <p:cNvPr id="84" name="Retângulo: Cantos Diagonais Arredondados 83">
            <a:extLst>
              <a:ext uri="{FF2B5EF4-FFF2-40B4-BE49-F238E27FC236}">
                <a16:creationId xmlns:a16="http://schemas.microsoft.com/office/drawing/2014/main" id="{E4305B09-2E9B-4C00-8B84-EE68D9313CE7}"/>
              </a:ext>
            </a:extLst>
          </p:cNvPr>
          <p:cNvSpPr/>
          <p:nvPr/>
        </p:nvSpPr>
        <p:spPr>
          <a:xfrm>
            <a:off x="4884086" y="1706864"/>
            <a:ext cx="1215162" cy="952847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</a:t>
            </a:r>
          </a:p>
          <a:p>
            <a:pPr algn="ctr"/>
            <a:r>
              <a:rPr lang="pt-BR" sz="1200" dirty="0"/>
              <a:t> DONO</a:t>
            </a:r>
          </a:p>
        </p:txBody>
      </p:sp>
      <p:sp>
        <p:nvSpPr>
          <p:cNvPr id="85" name="Retângulo: Cantos Diagonais Arredondados 84">
            <a:extLst>
              <a:ext uri="{FF2B5EF4-FFF2-40B4-BE49-F238E27FC236}">
                <a16:creationId xmlns:a16="http://schemas.microsoft.com/office/drawing/2014/main" id="{1273C3B6-459D-41D9-AE9B-C5F5E12B2020}"/>
              </a:ext>
            </a:extLst>
          </p:cNvPr>
          <p:cNvSpPr/>
          <p:nvPr/>
        </p:nvSpPr>
        <p:spPr>
          <a:xfrm>
            <a:off x="6155751" y="1696993"/>
            <a:ext cx="1379172" cy="952848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ABERTURA DE CHAMADO</a:t>
            </a:r>
          </a:p>
        </p:txBody>
      </p:sp>
      <p:sp>
        <p:nvSpPr>
          <p:cNvPr id="86" name="Retângulo: Cantos Diagonais Arredondados 85">
            <a:extLst>
              <a:ext uri="{FF2B5EF4-FFF2-40B4-BE49-F238E27FC236}">
                <a16:creationId xmlns:a16="http://schemas.microsoft.com/office/drawing/2014/main" id="{63BC41FC-9631-4717-8D92-63DF3F157712}"/>
              </a:ext>
            </a:extLst>
          </p:cNvPr>
          <p:cNvSpPr/>
          <p:nvPr/>
        </p:nvSpPr>
        <p:spPr>
          <a:xfrm>
            <a:off x="7591426" y="1687121"/>
            <a:ext cx="1487400" cy="952847"/>
          </a:xfrm>
          <a:prstGeom prst="round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A ORGANIZAÇÃO DO MEU TIME</a:t>
            </a:r>
          </a:p>
        </p:txBody>
      </p:sp>
      <p:sp>
        <p:nvSpPr>
          <p:cNvPr id="87" name="Retângulo: Cantos Diagonais Arredondados 86">
            <a:extLst>
              <a:ext uri="{FF2B5EF4-FFF2-40B4-BE49-F238E27FC236}">
                <a16:creationId xmlns:a16="http://schemas.microsoft.com/office/drawing/2014/main" id="{F51F708F-E8E3-4CF2-BC0A-EF417BD9BD1D}"/>
              </a:ext>
            </a:extLst>
          </p:cNvPr>
          <p:cNvSpPr/>
          <p:nvPr/>
        </p:nvSpPr>
        <p:spPr>
          <a:xfrm>
            <a:off x="4884085" y="2743902"/>
            <a:ext cx="1211914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EU, ENQUANTO CLIENTE</a:t>
            </a:r>
          </a:p>
        </p:txBody>
      </p:sp>
      <p:sp>
        <p:nvSpPr>
          <p:cNvPr id="88" name="Retângulo: Cantos Diagonais Arredondados 87">
            <a:extLst>
              <a:ext uri="{FF2B5EF4-FFF2-40B4-BE49-F238E27FC236}">
                <a16:creationId xmlns:a16="http://schemas.microsoft.com/office/drawing/2014/main" id="{6D592FEB-8C4D-40C4-BDC4-11E4D0101C22}"/>
              </a:ext>
            </a:extLst>
          </p:cNvPr>
          <p:cNvSpPr/>
          <p:nvPr/>
        </p:nvSpPr>
        <p:spPr>
          <a:xfrm>
            <a:off x="6155751" y="2729068"/>
            <a:ext cx="1370295" cy="952848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QUERO, NÃO PRECISAR PEGAR FILA</a:t>
            </a:r>
          </a:p>
        </p:txBody>
      </p:sp>
      <p:sp>
        <p:nvSpPr>
          <p:cNvPr id="89" name="Retângulo: Cantos Diagonais Arredondados 88">
            <a:extLst>
              <a:ext uri="{FF2B5EF4-FFF2-40B4-BE49-F238E27FC236}">
                <a16:creationId xmlns:a16="http://schemas.microsoft.com/office/drawing/2014/main" id="{B154D988-EF43-405F-9110-1ACED4475573}"/>
              </a:ext>
            </a:extLst>
          </p:cNvPr>
          <p:cNvSpPr/>
          <p:nvPr/>
        </p:nvSpPr>
        <p:spPr>
          <a:xfrm>
            <a:off x="7585798" y="2707175"/>
            <a:ext cx="1487400" cy="942975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ECONOMIZAR TEMPO</a:t>
            </a:r>
          </a:p>
        </p:txBody>
      </p:sp>
    </p:spTree>
    <p:extLst>
      <p:ext uri="{BB962C8B-B14F-4D97-AF65-F5344CB8AC3E}">
        <p14:creationId xmlns:p14="http://schemas.microsoft.com/office/powerpoint/2010/main" val="124181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ADFE01-E082-409E-B8B3-0E854B6C31CE}"/>
              </a:ext>
            </a:extLst>
          </p:cNvPr>
          <p:cNvCxnSpPr/>
          <p:nvPr/>
        </p:nvCxnSpPr>
        <p:spPr>
          <a:xfrm>
            <a:off x="6841728" y="1306607"/>
            <a:ext cx="10390" cy="3841106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0134C-DEAD-4B25-B92D-D38894891E2A}"/>
              </a:ext>
            </a:extLst>
          </p:cNvPr>
          <p:cNvCxnSpPr>
            <a:cxnSpLocks/>
          </p:cNvCxnSpPr>
          <p:nvPr/>
        </p:nvCxnSpPr>
        <p:spPr>
          <a:xfrm flipV="1">
            <a:off x="-16273" y="1316603"/>
            <a:ext cx="6868391" cy="20785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56B9381F-97AA-4D40-A848-14307F63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116" y="1325772"/>
            <a:ext cx="6873096" cy="38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BEBC28A-8C49-4AEE-B2F5-DB66589D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" y="1358950"/>
            <a:ext cx="7793067" cy="37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0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4558"/>
            <a:ext cx="9144000" cy="36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6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</a:t>
            </a:r>
            <a:r>
              <a:rPr lang="en-US" dirty="0" err="1" smtClean="0"/>
              <a:t>SubProcessos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684"/>
            <a:ext cx="9105400" cy="36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INTRODUÇÃO</a:t>
            </a: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198379" y="3269363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>
                <a:solidFill>
                  <a:srgbClr val="FF9800"/>
                </a:solidFill>
              </a:rPr>
              <a:t>NUMEROS</a:t>
            </a:r>
            <a:endParaRPr lang="en" sz="36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lang="pt-BR" sz="12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198379" y="1386464"/>
            <a:ext cx="2316251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9800"/>
                </a:solidFill>
              </a:rPr>
              <a:t>MERCADO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Font typeface="Roboto Condensed Light"/>
              <a:buNone/>
            </a:pPr>
            <a:endParaRPr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DA8C5E-2D17-468A-BBA4-7183588D5C03}"/>
              </a:ext>
            </a:extLst>
          </p:cNvPr>
          <p:cNvSpPr/>
          <p:nvPr/>
        </p:nvSpPr>
        <p:spPr>
          <a:xfrm>
            <a:off x="553575" y="2113901"/>
            <a:ext cx="1130203" cy="1082299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" name="Retângulo 13" descr="Upward trend with solid fill">
            <a:extLst>
              <a:ext uri="{FF2B5EF4-FFF2-40B4-BE49-F238E27FC236}">
                <a16:creationId xmlns:a16="http://schemas.microsoft.com/office/drawing/2014/main" id="{6DA24B3F-17B0-4D5F-9BC5-AC669549958C}"/>
              </a:ext>
            </a:extLst>
          </p:cNvPr>
          <p:cNvSpPr/>
          <p:nvPr/>
        </p:nvSpPr>
        <p:spPr>
          <a:xfrm>
            <a:off x="774145" y="2310519"/>
            <a:ext cx="689062" cy="68906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7292500-4C65-4B4C-9160-F0430A40900D}"/>
              </a:ext>
            </a:extLst>
          </p:cNvPr>
          <p:cNvSpPr/>
          <p:nvPr/>
        </p:nvSpPr>
        <p:spPr>
          <a:xfrm>
            <a:off x="553576" y="3988368"/>
            <a:ext cx="1130203" cy="1082299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tângulo 15" descr="Kiosk with solid fill">
            <a:extLst>
              <a:ext uri="{FF2B5EF4-FFF2-40B4-BE49-F238E27FC236}">
                <a16:creationId xmlns:a16="http://schemas.microsoft.com/office/drawing/2014/main" id="{0AC3659F-962E-4596-8A52-82698EF0D7B4}"/>
              </a:ext>
            </a:extLst>
          </p:cNvPr>
          <p:cNvSpPr/>
          <p:nvPr/>
        </p:nvSpPr>
        <p:spPr>
          <a:xfrm>
            <a:off x="804760" y="4196731"/>
            <a:ext cx="689062" cy="689062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2C4EEB-7801-49E4-93E9-8DD47922C4CF}"/>
              </a:ext>
            </a:extLst>
          </p:cNvPr>
          <p:cNvSpPr txBox="1"/>
          <p:nvPr/>
        </p:nvSpPr>
        <p:spPr>
          <a:xfrm>
            <a:off x="2514630" y="1840271"/>
            <a:ext cx="463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Crescimento de 22% a 25% em 2021</a:t>
            </a:r>
            <a:endParaRPr lang="pt-BR" sz="1600" dirty="0"/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Crescimento de 31% em média no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Aumento no </a:t>
            </a:r>
            <a:r>
              <a:rPr lang="pt-BR" sz="1600" dirty="0" smtClean="0"/>
              <a:t>consumo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1110-B0D6-46E0-AE73-6A7BB31673EE}"/>
              </a:ext>
            </a:extLst>
          </p:cNvPr>
          <p:cNvSpPr txBox="1"/>
          <p:nvPr/>
        </p:nvSpPr>
        <p:spPr>
          <a:xfrm>
            <a:off x="2514629" y="3701626"/>
            <a:ext cx="49569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Movimento no mercado brasileiro de 53,7 bilhões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Estados Unidos lidera com 290,2 bilhões  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853-9598-4A4C-8C5B-7AAE352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45B7-7F91-452E-8004-F47972E5D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7120FCB-814A-4242-9286-4025A576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" y="1380067"/>
            <a:ext cx="6963333" cy="37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Modelagem BD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284" y="992160"/>
            <a:ext cx="5654842" cy="41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 – </a:t>
            </a:r>
            <a:r>
              <a:rPr lang="en-US" dirty="0" err="1" smtClean="0"/>
              <a:t>WireFrame</a:t>
            </a:r>
            <a:r>
              <a:rPr lang="en-US" dirty="0" smtClean="0"/>
              <a:t> - Site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7" y="1396212"/>
            <a:ext cx="6477454" cy="37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 – </a:t>
            </a:r>
            <a:r>
              <a:rPr lang="en-US" dirty="0" err="1" smtClean="0"/>
              <a:t>WireFrame</a:t>
            </a:r>
            <a:r>
              <a:rPr lang="en-US" dirty="0" smtClean="0"/>
              <a:t> - Login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3" y="1417084"/>
            <a:ext cx="6137964" cy="37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 – </a:t>
            </a:r>
            <a:r>
              <a:rPr lang="en-US" dirty="0" err="1" smtClean="0"/>
              <a:t>WireFrame</a:t>
            </a:r>
            <a:r>
              <a:rPr lang="en-US" dirty="0" smtClean="0"/>
              <a:t> - </a:t>
            </a:r>
            <a:r>
              <a:rPr lang="en-US" dirty="0" err="1" smtClean="0"/>
              <a:t>Cadastro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177"/>
            <a:ext cx="6653463" cy="3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94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 – </a:t>
            </a:r>
            <a:r>
              <a:rPr lang="en-US" dirty="0" err="1" smtClean="0"/>
              <a:t>WireFrame</a:t>
            </a:r>
            <a:r>
              <a:rPr lang="en-US" dirty="0" smtClean="0"/>
              <a:t> - </a:t>
            </a:r>
            <a:r>
              <a:rPr lang="en-US" dirty="0" err="1" smtClean="0"/>
              <a:t>DashBoard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411"/>
            <a:ext cx="6581274" cy="38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43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4F37-A090-47F7-B2C0-A3D725B9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Protótipo</a:t>
            </a:r>
            <a:r>
              <a:rPr lang="en-US" dirty="0" smtClean="0"/>
              <a:t> de </a:t>
            </a:r>
            <a:r>
              <a:rPr lang="en-US" dirty="0" err="1" smtClean="0"/>
              <a:t>tela</a:t>
            </a:r>
            <a:r>
              <a:rPr lang="en-US" dirty="0" smtClean="0"/>
              <a:t> – </a:t>
            </a:r>
            <a:r>
              <a:rPr lang="en-US" dirty="0" err="1" smtClean="0"/>
              <a:t>WireFrame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DashBoard</a:t>
            </a:r>
            <a:r>
              <a:rPr lang="en-US" dirty="0" smtClean="0"/>
              <a:t> Local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9D39-D22B-4A41-8A11-37F7160D5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7" y="1351424"/>
            <a:ext cx="6205532" cy="38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4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197428" y="2237978"/>
            <a:ext cx="632315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600" dirty="0">
                <a:solidFill>
                  <a:schemeClr val="accent5"/>
                </a:solidFill>
              </a:rPr>
              <a:t>SITE/ PLANNER/ </a:t>
            </a:r>
            <a:r>
              <a:rPr lang="en" sz="6600" dirty="0" smtClean="0">
                <a:solidFill>
                  <a:schemeClr val="accent5"/>
                </a:solidFill>
              </a:rPr>
              <a:t>API/ DASHBOARD</a:t>
            </a:r>
            <a:endParaRPr lang="en" sz="6600" dirty="0">
              <a:solidFill>
                <a:schemeClr val="accent5"/>
              </a:solidFill>
            </a:endParaRPr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456038" y="378837"/>
            <a:ext cx="1815082" cy="1815098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21012637">
            <a:off x="6501161" y="2182041"/>
            <a:ext cx="750174" cy="750181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270375" y="745608"/>
            <a:ext cx="280685" cy="2694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873999" y="1932551"/>
            <a:ext cx="430876" cy="41385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15726" y="1754006"/>
            <a:ext cx="172538" cy="1657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05940" y="1456134"/>
            <a:ext cx="172541" cy="1657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96716" y="180368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OBRIGADO!</a:t>
            </a: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Alguma dúvida?</a:t>
            </a: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44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456443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000" b="1"/>
              <a:t>Uma empresa de tecnologia voltada para melhorar o desempenho das redes de fast food monitorando as maquinas e trazendo soluções</a:t>
            </a: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291919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0E693-392D-4FE1-B197-8390C3B32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27872" y="2365794"/>
            <a:ext cx="3088255" cy="11667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892906"/>
            <a:ext cx="6593700" cy="2679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Grupo: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Gabriel Ortelan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Guilherme Soares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Luiz Berto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Sergio Trindade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" sz="3200" b="1" dirty="0"/>
              <a:t>Wilgner Guilherme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FDD893C5-CD6B-4E0B-8D5D-FA9BE9DA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21070" y="4313"/>
            <a:ext cx="4101858" cy="152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33203C1-1F55-4613-A1E9-AC9ED484C0F3}"/>
              </a:ext>
            </a:extLst>
          </p:cNvPr>
          <p:cNvSpPr/>
          <p:nvPr/>
        </p:nvSpPr>
        <p:spPr>
          <a:xfrm>
            <a:off x="453965" y="1988437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tângulo 6" descr="Earth Globe Americas">
            <a:extLst>
              <a:ext uri="{FF2B5EF4-FFF2-40B4-BE49-F238E27FC236}">
                <a16:creationId xmlns:a16="http://schemas.microsoft.com/office/drawing/2014/main" id="{E2BFF019-EFA9-4AFC-A5E8-DB6122B41927}"/>
              </a:ext>
            </a:extLst>
          </p:cNvPr>
          <p:cNvSpPr/>
          <p:nvPr/>
        </p:nvSpPr>
        <p:spPr>
          <a:xfrm>
            <a:off x="701145" y="2235618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7F26A9B-70C7-4C41-9115-22CE7115AD59}"/>
              </a:ext>
            </a:extLst>
          </p:cNvPr>
          <p:cNvSpPr txBox="1"/>
          <p:nvPr/>
        </p:nvSpPr>
        <p:spPr>
          <a:xfrm>
            <a:off x="205353" y="3233194"/>
            <a:ext cx="1660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pt-BR" sz="2000" dirty="0">
                <a:solidFill>
                  <a:schemeClr val="bg1"/>
                </a:solidFill>
              </a:rPr>
              <a:t>Contexto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989B26-BDA4-4673-A249-30E24EFE6968}"/>
              </a:ext>
            </a:extLst>
          </p:cNvPr>
          <p:cNvSpPr txBox="1"/>
          <p:nvPr/>
        </p:nvSpPr>
        <p:spPr>
          <a:xfrm>
            <a:off x="2113493" y="1988437"/>
            <a:ext cx="4641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 de sistemas de fastfood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 de tótens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CPU, RAM, Disco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F34D95E-9F08-4AAA-BE2C-8FFF45DB5719}"/>
              </a:ext>
            </a:extLst>
          </p:cNvPr>
          <p:cNvSpPr/>
          <p:nvPr/>
        </p:nvSpPr>
        <p:spPr>
          <a:xfrm>
            <a:off x="453965" y="1986992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tângulo 6" descr="Warning">
            <a:extLst>
              <a:ext uri="{FF2B5EF4-FFF2-40B4-BE49-F238E27FC236}">
                <a16:creationId xmlns:a16="http://schemas.microsoft.com/office/drawing/2014/main" id="{FD5403A6-C863-4D7A-A272-17B1A581CD23}"/>
              </a:ext>
            </a:extLst>
          </p:cNvPr>
          <p:cNvSpPr/>
          <p:nvPr/>
        </p:nvSpPr>
        <p:spPr>
          <a:xfrm>
            <a:off x="701696" y="2235618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0E6939-6E16-4845-8DA4-351284470490}"/>
              </a:ext>
            </a:extLst>
          </p:cNvPr>
          <p:cNvSpPr txBox="1"/>
          <p:nvPr/>
        </p:nvSpPr>
        <p:spPr>
          <a:xfrm>
            <a:off x="159443" y="3202188"/>
            <a:ext cx="1938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cap="all"/>
            </a:pPr>
            <a:r>
              <a:rPr lang="pt-BR" sz="2000" dirty="0">
                <a:solidFill>
                  <a:schemeClr val="bg1"/>
                </a:solidFill>
              </a:rPr>
              <a:t>Problemas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0D8269-6DA1-4704-822E-D9A6D005B6F1}"/>
              </a:ext>
            </a:extLst>
          </p:cNvPr>
          <p:cNvSpPr txBox="1"/>
          <p:nvPr/>
        </p:nvSpPr>
        <p:spPr>
          <a:xfrm flipH="1">
            <a:off x="2345472" y="1416142"/>
            <a:ext cx="494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Consumo de energia excessivo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Lentidão nos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Queda no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Filas enormes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Perca de clientes</a:t>
            </a:r>
          </a:p>
        </p:txBody>
      </p:sp>
    </p:spTree>
    <p:extLst>
      <p:ext uri="{BB962C8B-B14F-4D97-AF65-F5344CB8AC3E}">
        <p14:creationId xmlns:p14="http://schemas.microsoft.com/office/powerpoint/2010/main" val="167904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40AF4A4-5414-40AC-BB0C-9EF3FC82BDAE}"/>
              </a:ext>
            </a:extLst>
          </p:cNvPr>
          <p:cNvSpPr/>
          <p:nvPr/>
        </p:nvSpPr>
        <p:spPr>
          <a:xfrm>
            <a:off x="-4313" y="1284258"/>
            <a:ext cx="916556" cy="916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3AB525-4DF9-4DE8-A348-C644D8722D37}"/>
              </a:ext>
            </a:extLst>
          </p:cNvPr>
          <p:cNvSpPr/>
          <p:nvPr/>
        </p:nvSpPr>
        <p:spPr>
          <a:xfrm>
            <a:off x="453965" y="1988437"/>
            <a:ext cx="1166625" cy="1166625"/>
          </a:xfrm>
          <a:prstGeom prst="ellipse">
            <a:avLst/>
          </a:prstGeom>
        </p:spPr>
        <p:style>
          <a:lnRef idx="0">
            <a:schemeClr val="lt2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tângulo 7" descr="Lightbulb">
            <a:extLst>
              <a:ext uri="{FF2B5EF4-FFF2-40B4-BE49-F238E27FC236}">
                <a16:creationId xmlns:a16="http://schemas.microsoft.com/office/drawing/2014/main" id="{F10B7DA3-D25C-46A1-A7C9-6C50CD105721}"/>
              </a:ext>
            </a:extLst>
          </p:cNvPr>
          <p:cNvSpPr/>
          <p:nvPr/>
        </p:nvSpPr>
        <p:spPr>
          <a:xfrm>
            <a:off x="702589" y="2273312"/>
            <a:ext cx="669375" cy="6693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871477-9E4C-4B45-BFE0-B7987B1CD41F}"/>
              </a:ext>
            </a:extLst>
          </p:cNvPr>
          <p:cNvSpPr txBox="1"/>
          <p:nvPr/>
        </p:nvSpPr>
        <p:spPr>
          <a:xfrm>
            <a:off x="269548" y="3227560"/>
            <a:ext cx="178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SOLUÇÕES</a:t>
            </a:r>
            <a:r>
              <a:rPr lang="pt-BR" sz="1800" dirty="0">
                <a:solidFill>
                  <a:schemeClr val="bg1"/>
                </a:solidFill>
              </a:rPr>
              <a:t>  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54D2C0-633A-4D4B-8119-B9DD388B388F}"/>
              </a:ext>
            </a:extLst>
          </p:cNvPr>
          <p:cNvSpPr txBox="1"/>
          <p:nvPr/>
        </p:nvSpPr>
        <p:spPr>
          <a:xfrm>
            <a:off x="2412180" y="1652067"/>
            <a:ext cx="4180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Monitoramento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Redução de filas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Velocidade no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Agilidade em concertos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64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237771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</a:t>
            </a:r>
            <a:r>
              <a:rPr lang="en" dirty="0" smtClean="0"/>
              <a:t>NTREGAVEIS</a:t>
            </a:r>
            <a:endParaRPr lang="en-US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45721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280</Words>
  <Application>Microsoft Office PowerPoint</Application>
  <PresentationFormat>Apresentação na tela (16:9)</PresentationFormat>
  <Paragraphs>117</Paragraphs>
  <Slides>29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Roboto Condensed Light</vt:lpstr>
      <vt:lpstr>Arvo</vt:lpstr>
      <vt:lpstr>Roboto Condensed</vt:lpstr>
      <vt:lpstr>Arial</vt:lpstr>
      <vt:lpstr>Salerio template</vt:lpstr>
      <vt:lpstr> Monitoramento de maquinas em redes de  Fast Food</vt:lpstr>
      <vt:lpstr>INTRODUÇÃO</vt:lpstr>
      <vt:lpstr>Apresentação do PowerPoint</vt:lpstr>
      <vt:lpstr>Apresentação do PowerPoint</vt:lpstr>
      <vt:lpstr>CONTEXTUALIZAÇÃO</vt:lpstr>
      <vt:lpstr>Apresentação do PowerPoint</vt:lpstr>
      <vt:lpstr>Apresentação do PowerPoint</vt:lpstr>
      <vt:lpstr>Apresentação do PowerPoint</vt:lpstr>
      <vt:lpstr>ENTREGAVEIS</vt:lpstr>
      <vt:lpstr>STORY BOARD</vt:lpstr>
      <vt:lpstr>Apresentação do PowerPoint</vt:lpstr>
      <vt:lpstr>Apresentação do PowerPoint</vt:lpstr>
      <vt:lpstr>Apresentação do PowerPoint</vt:lpstr>
      <vt:lpstr>Canva</vt:lpstr>
      <vt:lpstr>User Story</vt:lpstr>
      <vt:lpstr>Proto persona</vt:lpstr>
      <vt:lpstr>Product Backlog</vt:lpstr>
      <vt:lpstr>BPMN</vt:lpstr>
      <vt:lpstr>BPMN - SubProcessos</vt:lpstr>
      <vt:lpstr>LLD</vt:lpstr>
      <vt:lpstr>Modelagem BD</vt:lpstr>
      <vt:lpstr>Protótipo de tela – WireFrame - Site</vt:lpstr>
      <vt:lpstr>Protótipo de tela – WireFrame - Login</vt:lpstr>
      <vt:lpstr>Protótipo de tela – WireFrame - Cadastro</vt:lpstr>
      <vt:lpstr>Protótipo de tela – WireFrame - DashBoard</vt:lpstr>
      <vt:lpstr>Protótipo de tela – WireFrame – DashBoard Local</vt:lpstr>
      <vt:lpstr>SITE/ PLANNER/ API/ DASHBOARD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cp:lastModifiedBy>Windows 10</cp:lastModifiedBy>
  <cp:revision>40</cp:revision>
  <dcterms:modified xsi:type="dcterms:W3CDTF">2021-04-28T14:32:06Z</dcterms:modified>
</cp:coreProperties>
</file>