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70" r:id="rId9"/>
    <p:sldId id="264" r:id="rId10"/>
    <p:sldId id="265" r:id="rId11"/>
    <p:sldId id="267" r:id="rId12"/>
    <p:sldId id="268" r:id="rId13"/>
    <p:sldId id="269" r:id="rId14"/>
    <p:sldId id="271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63AF8-50CB-460F-7B7F-C7A6055DA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0E2028-741B-1954-0D87-D117ABF0D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520832-8CE3-39DF-49C1-001FC1B5E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288FE-5742-45AD-BCEC-4A72720268A6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023095-C01A-8A8D-8822-67185D5C8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0528E4-6288-F7C7-6BC0-EDEFC22B9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1D7A-FDE2-4C17-B83A-D3980C7B82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4922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0A7F01-7406-3813-24BF-6D2F36070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D4518FF-1F5D-EE71-D7E6-0949A37DA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B8C9C0-DCA9-3FA9-E903-C84E92C63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288FE-5742-45AD-BCEC-4A72720268A6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694A98-DEF7-071B-7A52-F360C9F11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2BA91B-EB78-C656-6036-C66C4C3F5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1D7A-FDE2-4C17-B83A-D3980C7B82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60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6F54C4C-F55C-E36A-0E75-1C1836F1E8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0DDE90C-384F-3FED-DEF3-72A7ACC71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5B7DD4-FF40-B6E8-8664-AC185F152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288FE-5742-45AD-BCEC-4A72720268A6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F1C624-3FBB-76B8-0BA1-293AD61A3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B23407-D1F6-AE50-9AF9-EC8882BE4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1D7A-FDE2-4C17-B83A-D3980C7B82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1163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04ED4-8AFD-3B11-1265-7E7BAE3A7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BC68C8-97B3-A9CA-813A-48D9B3D15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95BB86-89A1-7F3B-35C0-BB638A1F6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288FE-5742-45AD-BCEC-4A72720268A6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8FC9F1-EF57-56C6-6807-C1A3C1CE6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F58F17-4430-9781-75FF-A069BAB1D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1D7A-FDE2-4C17-B83A-D3980C7B82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690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8D332F-2B4D-62E7-72E5-E9BA66CC8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3F5CE49-44CB-AD28-2DC2-9FBF98A0E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F6FA2C-38CE-9C67-9A9B-64A27D5FB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288FE-5742-45AD-BCEC-4A72720268A6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BC3F09-D005-CE45-50AE-AE86A8388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4B5791-15EA-E29E-3016-B03778AEB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1D7A-FDE2-4C17-B83A-D3980C7B82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2606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738BFF-17A4-7495-5C5D-25A302FB3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B588D6-B963-09BF-0278-4D6E368C52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3124EDC-3E6C-B11C-4D40-3EAD26BB9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637F8D-325E-799C-0F45-F0FC806C9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288FE-5742-45AD-BCEC-4A72720268A6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0F463B-3C43-CF52-A0BD-A8556B3AC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65741FD-19F8-699E-733B-BF61B9776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1D7A-FDE2-4C17-B83A-D3980C7B82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089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5276CE-1684-7BD0-8804-0D65B758C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F354F4-3622-281B-FDC2-33E4A7686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0DB1BD0-4133-B8F9-16BD-1CAC5851C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FDD4356-762E-9101-7866-61A5BA0B10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12F30D6-F18F-5F84-C15C-B8F0BC2A82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BF507E9-E790-0BD5-4EA6-086D3CE7F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288FE-5742-45AD-BCEC-4A72720268A6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2C24410-4B3C-994B-B726-F8F3185B3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B1E10E8-D59E-25B0-0A88-32F4E676A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1D7A-FDE2-4C17-B83A-D3980C7B82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6905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868FC-3817-4F5A-720C-2959C0289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74077B2-00C8-3280-BD86-C2780F7FA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288FE-5742-45AD-BCEC-4A72720268A6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60D094-0001-2CF5-FAD2-9096CCFC9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76AC4D7-3412-3053-EB8D-C6346EDD1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1D7A-FDE2-4C17-B83A-D3980C7B82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8385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2ACD005-CEC1-AE79-C977-356328529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288FE-5742-45AD-BCEC-4A72720268A6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0A607B2-F61C-FD8D-F0B7-B458F55C5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D9B6D61-0EC9-8B39-E2A3-2D9576232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1D7A-FDE2-4C17-B83A-D3980C7B82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6479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C57966-6A1D-6B06-868B-D046451BE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3C09AB-D180-81BA-5A48-7FF627D4C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C1B094F-E35D-BE5E-CF2E-AB77EA816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AB119C-1C56-4EE0-17B3-22EBB5424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288FE-5742-45AD-BCEC-4A72720268A6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7849D8-EB3C-2866-8180-D98D32C6B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ECC7110-B731-59DD-E07C-7150C3F4D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1D7A-FDE2-4C17-B83A-D3980C7B82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645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80A12-A295-A9E3-8E5A-712AFA7F4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5401AD3-D4EF-5E23-14D5-9C15A608A3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4947C36-1D6B-9875-79F8-90DBA378D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F78C54-5CC4-DDCA-9A08-2D38AD3C9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288FE-5742-45AD-BCEC-4A72720268A6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6F4858-029A-20D1-D80C-C1C289556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EEE158E-E843-D1A7-8871-F98FD47A6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1D7A-FDE2-4C17-B83A-D3980C7B82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8410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12000"/>
                    </a14:imgEffect>
                    <a14:imgEffect>
                      <a14:colorTemperature colorTemp="5603"/>
                    </a14:imgEffect>
                    <a14:imgEffect>
                      <a14:saturation sat="121000"/>
                    </a14:imgEffect>
                    <a14:imgEffect>
                      <a14:brightnessContrast bright="-56000" contrast="5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92826AA-78DB-57BC-A0EE-B03E1B38C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57BD50-0E61-16C7-AF8E-F82919988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9F18F0-8E3D-E42B-876B-583A29B84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288FE-5742-45AD-BCEC-4A72720268A6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EA4233-7A91-220E-770A-FD79AE08E0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B645E3-8C17-B339-A822-2CE012025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E1D7A-FDE2-4C17-B83A-D3980C7B82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9453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4" descr="Close-up of sheet music">
            <a:extLst>
              <a:ext uri="{FF2B5EF4-FFF2-40B4-BE49-F238E27FC236}">
                <a16:creationId xmlns:a16="http://schemas.microsoft.com/office/drawing/2014/main" id="{D7686AF6-B5A6-2B3C-179B-F567B10CD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8143" b="758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D87789F-2FAB-7513-3615-8B073DBE6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11" y="2486826"/>
            <a:ext cx="7746749" cy="1392755"/>
          </a:xfrm>
        </p:spPr>
        <p:txBody>
          <a:bodyPr>
            <a:noAutofit/>
          </a:bodyPr>
          <a:lstStyle/>
          <a:p>
            <a:r>
              <a:rPr lang="pt-BR" sz="9600" dirty="0">
                <a:solidFill>
                  <a:srgbClr val="FFFFFF"/>
                </a:solidFill>
                <a:latin typeface="Agency FB" panose="020B0503020202020204" pitchFamily="34" charset="0"/>
              </a:rPr>
              <a:t>Let’s Music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C052D3-4C2B-96F1-1FD2-B34317F29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1387" y="4360740"/>
            <a:ext cx="2099600" cy="1484583"/>
          </a:xfrm>
        </p:spPr>
        <p:txBody>
          <a:bodyPr>
            <a:normAutofit/>
          </a:bodyPr>
          <a:lstStyle/>
          <a:p>
            <a:pPr algn="l"/>
            <a:r>
              <a:rPr lang="pt-BR" dirty="0">
                <a:solidFill>
                  <a:srgbClr val="FFFFFF"/>
                </a:solidFill>
                <a:latin typeface="Agency FB" panose="020B0503020202020204" pitchFamily="34" charset="0"/>
                <a:cs typeface="Aldhabi" panose="020B0604020202020204" pitchFamily="2" charset="-78"/>
              </a:rPr>
              <a:t>Sérgio Dias, </a:t>
            </a:r>
          </a:p>
          <a:p>
            <a:pPr algn="l"/>
            <a:r>
              <a:rPr lang="pt-BR" dirty="0">
                <a:solidFill>
                  <a:srgbClr val="FFFFFF"/>
                </a:solidFill>
                <a:latin typeface="Agency FB" panose="020B0503020202020204" pitchFamily="34" charset="0"/>
                <a:cs typeface="Aldhabi" panose="020B0604020202020204" pitchFamily="2" charset="-78"/>
              </a:rPr>
              <a:t>Taina Maia  </a:t>
            </a:r>
          </a:p>
          <a:p>
            <a:pPr algn="l"/>
            <a:r>
              <a:rPr lang="pt-BR" dirty="0">
                <a:solidFill>
                  <a:srgbClr val="FFFFFF"/>
                </a:solidFill>
                <a:latin typeface="Agency FB" panose="020B0503020202020204" pitchFamily="34" charset="0"/>
                <a:cs typeface="Aldhabi" panose="020B0604020202020204" pitchFamily="2" charset="-78"/>
              </a:rPr>
              <a:t>Viviane Perrotti</a:t>
            </a:r>
          </a:p>
        </p:txBody>
      </p:sp>
    </p:spTree>
    <p:extLst>
      <p:ext uri="{BB962C8B-B14F-4D97-AF65-F5344CB8AC3E}">
        <p14:creationId xmlns:p14="http://schemas.microsoft.com/office/powerpoint/2010/main" val="42161322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E65CDE2-194C-4A17-9E3C-017E8A897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BEFAE3-632D-496A-8A23-0BD2800E0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738" y="738859"/>
            <a:ext cx="10410524" cy="1193533"/>
          </a:xfrm>
        </p:spPr>
        <p:txBody>
          <a:bodyPr>
            <a:normAutofit/>
          </a:bodyPr>
          <a:lstStyle/>
          <a:p>
            <a:r>
              <a:rPr lang="pt-BR" sz="5400" dirty="0">
                <a:solidFill>
                  <a:srgbClr val="FFFFFF"/>
                </a:solidFill>
                <a:latin typeface="Agency FB" panose="020B0503020202020204" pitchFamily="34" charset="0"/>
              </a:rPr>
              <a:t>Comandos úteis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FF882F78-4A26-4327-05E2-C244FD3F4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16" y="1932392"/>
            <a:ext cx="10765203" cy="423859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CF097C8-5F3E-ACE2-842D-12BBEC189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455" y="5878164"/>
            <a:ext cx="8832766" cy="58564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9329E86-301E-92F8-EFD8-CBCC46B935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1247" y="6170985"/>
            <a:ext cx="4661214" cy="489918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B006280D-E7BB-2748-5D3D-86F4036A9DB2}"/>
              </a:ext>
            </a:extLst>
          </p:cNvPr>
          <p:cNvSpPr txBox="1"/>
          <p:nvPr/>
        </p:nvSpPr>
        <p:spPr>
          <a:xfrm>
            <a:off x="8917497" y="1551963"/>
            <a:ext cx="155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11202906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E65CDE2-194C-4A17-9E3C-017E8A897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BEFAE3-632D-496A-8A23-0BD2800E0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738" y="738859"/>
            <a:ext cx="10410524" cy="1193533"/>
          </a:xfrm>
        </p:spPr>
        <p:txBody>
          <a:bodyPr>
            <a:normAutofit/>
          </a:bodyPr>
          <a:lstStyle/>
          <a:p>
            <a:r>
              <a:rPr lang="pt-BR" sz="5400" dirty="0">
                <a:solidFill>
                  <a:srgbClr val="FFFFFF"/>
                </a:solidFill>
                <a:latin typeface="Agency FB" panose="020B0503020202020204" pitchFamily="34" charset="0"/>
              </a:rPr>
              <a:t>Lista de presença: 0 ou 1?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B8948A9B-CF39-B34B-F4B8-1A3E7C43C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36" y="2406561"/>
            <a:ext cx="6582694" cy="293410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90E4E55-030A-B69D-371F-233732B31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635" y="1740724"/>
            <a:ext cx="4744112" cy="468695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588492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E65CDE2-194C-4A17-9E3C-017E8A897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BEFAE3-632D-496A-8A23-0BD2800E0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738" y="738859"/>
            <a:ext cx="10410524" cy="1193533"/>
          </a:xfrm>
        </p:spPr>
        <p:txBody>
          <a:bodyPr>
            <a:normAutofit/>
          </a:bodyPr>
          <a:lstStyle/>
          <a:p>
            <a:r>
              <a:rPr lang="pt-BR" sz="5400" dirty="0">
                <a:solidFill>
                  <a:srgbClr val="FFFFFF"/>
                </a:solidFill>
                <a:latin typeface="Agency FB" panose="020B0503020202020204" pitchFamily="34" charset="0"/>
              </a:rPr>
              <a:t>Trigger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m 11">
            <a:extLst>
              <a:ext uri="{FF2B5EF4-FFF2-40B4-BE49-F238E27FC236}">
                <a16:creationId xmlns:a16="http://schemas.microsoft.com/office/drawing/2014/main" id="{59F3B05C-31E0-A2C4-37C9-08DA4EE1C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009998"/>
            <a:ext cx="7582958" cy="355332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1FF3324-0426-54B5-2235-4DB339CB8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3783" y="1251713"/>
            <a:ext cx="4477375" cy="56205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7A2612F-891A-F9C4-FC3E-C2FDE8662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6176" y="2995934"/>
            <a:ext cx="4372585" cy="54300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EA4A2C6E-8C10-8E18-4F05-0C34CC4390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5703" y="2257192"/>
            <a:ext cx="4248743" cy="29531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4F78B67E-740E-A4FD-0CD7-87088181C6B4}"/>
              </a:ext>
            </a:extLst>
          </p:cNvPr>
          <p:cNvSpPr/>
          <p:nvPr/>
        </p:nvSpPr>
        <p:spPr>
          <a:xfrm>
            <a:off x="9040741" y="1570165"/>
            <a:ext cx="511729" cy="2810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6ABCA905-7514-13DE-D9EF-475AA91AC1B5}"/>
              </a:ext>
            </a:extLst>
          </p:cNvPr>
          <p:cNvSpPr/>
          <p:nvPr/>
        </p:nvSpPr>
        <p:spPr>
          <a:xfrm>
            <a:off x="9095976" y="3310897"/>
            <a:ext cx="511729" cy="2810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2A4EA08C-4A4E-A0AC-EE91-34D879CEDF6F}"/>
              </a:ext>
            </a:extLst>
          </p:cNvPr>
          <p:cNvCxnSpPr>
            <a:cxnSpLocks/>
          </p:cNvCxnSpPr>
          <p:nvPr/>
        </p:nvCxnSpPr>
        <p:spPr>
          <a:xfrm>
            <a:off x="9302221" y="1851192"/>
            <a:ext cx="0" cy="4240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6B301010-2389-0209-0829-8C4BEB622D3B}"/>
              </a:ext>
            </a:extLst>
          </p:cNvPr>
          <p:cNvCxnSpPr>
            <a:cxnSpLocks/>
          </p:cNvCxnSpPr>
          <p:nvPr/>
        </p:nvCxnSpPr>
        <p:spPr>
          <a:xfrm>
            <a:off x="9302221" y="2552508"/>
            <a:ext cx="0" cy="4240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073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E65CDE2-194C-4A17-9E3C-017E8A897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BEFAE3-632D-496A-8A23-0BD2800E0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738" y="738859"/>
            <a:ext cx="10410524" cy="1193533"/>
          </a:xfrm>
        </p:spPr>
        <p:txBody>
          <a:bodyPr>
            <a:normAutofit/>
          </a:bodyPr>
          <a:lstStyle/>
          <a:p>
            <a:r>
              <a:rPr lang="pt-BR" sz="5400" dirty="0">
                <a:solidFill>
                  <a:srgbClr val="FFFFFF"/>
                </a:solidFill>
                <a:latin typeface="Agency FB" panose="020B0503020202020204" pitchFamily="34" charset="0"/>
              </a:rPr>
              <a:t>Conexão com o C#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61E9E293-D3A5-6925-B640-7E65B462C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738" y="1740725"/>
            <a:ext cx="7366853" cy="338529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A55010C-1D74-F435-74C6-8F4F7F87E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492" y="4376934"/>
            <a:ext cx="6903538" cy="216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648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E65CDE2-194C-4A17-9E3C-017E8A897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BEFAE3-632D-496A-8A23-0BD2800E0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738" y="738859"/>
            <a:ext cx="10410524" cy="1193533"/>
          </a:xfrm>
        </p:spPr>
        <p:txBody>
          <a:bodyPr>
            <a:normAutofit/>
          </a:bodyPr>
          <a:lstStyle/>
          <a:p>
            <a:r>
              <a:rPr lang="pt-BR" sz="5400" dirty="0">
                <a:solidFill>
                  <a:srgbClr val="FFFFFF"/>
                </a:solidFill>
                <a:latin typeface="Agency FB" panose="020B0503020202020204" pitchFamily="34" charset="0"/>
              </a:rPr>
              <a:t>Conexão com o C#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EB121A40-9DF1-0FD5-DBBE-124615700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10" y="2183570"/>
            <a:ext cx="8176489" cy="393557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9DB88A2E-592C-B73F-8812-FC7EDA3506FF}"/>
              </a:ext>
            </a:extLst>
          </p:cNvPr>
          <p:cNvSpPr/>
          <p:nvPr/>
        </p:nvSpPr>
        <p:spPr>
          <a:xfrm>
            <a:off x="486856" y="3429000"/>
            <a:ext cx="4145560" cy="9247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01733F4-99B9-9464-EA09-2DD70D6D6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466" y="117446"/>
            <a:ext cx="6050047" cy="4530055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32174EF7-FDD0-949C-2364-23B2C45E616C}"/>
              </a:ext>
            </a:extLst>
          </p:cNvPr>
          <p:cNvCxnSpPr>
            <a:cxnSpLocks/>
          </p:cNvCxnSpPr>
          <p:nvPr/>
        </p:nvCxnSpPr>
        <p:spPr>
          <a:xfrm>
            <a:off x="4632416" y="3790865"/>
            <a:ext cx="12810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457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uas folhas de música dobradas para fazer um formato de coração">
            <a:extLst>
              <a:ext uri="{FF2B5EF4-FFF2-40B4-BE49-F238E27FC236}">
                <a16:creationId xmlns:a16="http://schemas.microsoft.com/office/drawing/2014/main" id="{9CD95E30-3234-5672-E53B-B7355DE031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4750" b="98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E7F875B-B7BC-750B-5DCD-874D4415F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pt-BR" sz="5400" dirty="0">
                <a:solidFill>
                  <a:srgbClr val="FFFFFF"/>
                </a:solidFill>
                <a:latin typeface="Agency FB" panose="020B0503020202020204" pitchFamily="34" charset="0"/>
              </a:rPr>
              <a:t>Introdução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6C99E4-4951-BDD5-6DC1-B31956B36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pPr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pt-BR" sz="2000" dirty="0">
                <a:solidFill>
                  <a:srgbClr val="FFFFFF"/>
                </a:solidFill>
              </a:rPr>
              <a:t> A Let’s Music é uma escola de música que decidiu passar seu armazenamento de dados do físico para o digital.</a:t>
            </a:r>
          </a:p>
          <a:p>
            <a:pPr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pt-BR" sz="2000" dirty="0">
                <a:solidFill>
                  <a:srgbClr val="FFFFFF"/>
                </a:solidFill>
              </a:rPr>
              <a:t> Não há uma área responsável por esta atividade, o que os levou a nos contatar para criar seu banco de dados de acordo com as necessidades da escola.</a:t>
            </a:r>
          </a:p>
        </p:txBody>
      </p:sp>
    </p:spTree>
    <p:extLst>
      <p:ext uri="{BB962C8B-B14F-4D97-AF65-F5344CB8AC3E}">
        <p14:creationId xmlns:p14="http://schemas.microsoft.com/office/powerpoint/2010/main" val="2134569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E65CDE2-194C-4A17-9E3C-017E8A897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2B6DB1-A777-EB8E-FDAC-958903DFF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pt-BR" sz="5400" dirty="0">
                <a:solidFill>
                  <a:srgbClr val="FFFFFF"/>
                </a:solidFill>
                <a:latin typeface="Agency FB" panose="020B0503020202020204" pitchFamily="34" charset="0"/>
              </a:rPr>
              <a:t>Objetivo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80EFF6-C7A4-C154-95E7-949A7091F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pt-BR" sz="2400" dirty="0">
                <a:solidFill>
                  <a:srgbClr val="FFFFFF"/>
                </a:solidFill>
              </a:rPr>
              <a:t>Criar um banco de dados que armazene as informações necessárias para o funcionamento das aulas da Let’s Music, relacionando </a:t>
            </a:r>
            <a:r>
              <a:rPr lang="pt-BR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professores</a:t>
            </a:r>
            <a:r>
              <a:rPr lang="pt-BR" sz="2400" dirty="0">
                <a:solidFill>
                  <a:srgbClr val="FFFFFF"/>
                </a:solidFill>
              </a:rPr>
              <a:t>, </a:t>
            </a:r>
            <a:r>
              <a:rPr lang="pt-BR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alunos</a:t>
            </a:r>
            <a:r>
              <a:rPr lang="pt-BR" sz="2400" dirty="0">
                <a:solidFill>
                  <a:srgbClr val="FFFFFF"/>
                </a:solidFill>
              </a:rPr>
              <a:t>, </a:t>
            </a:r>
            <a:r>
              <a:rPr lang="pt-BR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turmas</a:t>
            </a:r>
            <a:r>
              <a:rPr lang="pt-BR" sz="2400" dirty="0">
                <a:solidFill>
                  <a:srgbClr val="FFFFFF"/>
                </a:solidFill>
              </a:rPr>
              <a:t>, </a:t>
            </a:r>
            <a:r>
              <a:rPr lang="pt-BR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aulas</a:t>
            </a:r>
            <a:r>
              <a:rPr lang="pt-BR" sz="2400" dirty="0">
                <a:solidFill>
                  <a:srgbClr val="FFFFFF"/>
                </a:solidFill>
              </a:rPr>
              <a:t> e </a:t>
            </a:r>
            <a:r>
              <a:rPr lang="pt-BR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cursos</a:t>
            </a:r>
            <a:r>
              <a:rPr lang="pt-BR" sz="2400" dirty="0">
                <a:solidFill>
                  <a:srgbClr val="FFFFFF"/>
                </a:solidFill>
              </a:rPr>
              <a:t>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pt-BR" sz="2400" dirty="0">
                <a:solidFill>
                  <a:srgbClr val="FFFFFF"/>
                </a:solidFill>
              </a:rPr>
              <a:t> Professor – nome, telefone, e-mail, salário, matrícula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pt-BR" sz="2400" dirty="0">
                <a:solidFill>
                  <a:srgbClr val="FFFFFF"/>
                </a:solidFill>
              </a:rPr>
              <a:t> Aluno – nome, telefone, e-mail, matrícula, turma, presença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pt-BR" sz="2400" dirty="0">
                <a:solidFill>
                  <a:srgbClr val="FFFFFF"/>
                </a:solidFill>
              </a:rPr>
              <a:t> Turma – código, ano, período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pt-BR" sz="2400" dirty="0">
                <a:solidFill>
                  <a:srgbClr val="FFFFFF"/>
                </a:solidFill>
              </a:rPr>
              <a:t> Aula – código, hora, data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pt-BR" sz="2400" dirty="0">
                <a:solidFill>
                  <a:srgbClr val="FFFFFF"/>
                </a:solidFill>
              </a:rPr>
              <a:t> Curso – código, nome, vagas, carga horária</a:t>
            </a:r>
          </a:p>
        </p:txBody>
      </p:sp>
    </p:spTree>
    <p:extLst>
      <p:ext uri="{BB962C8B-B14F-4D97-AF65-F5344CB8AC3E}">
        <p14:creationId xmlns:p14="http://schemas.microsoft.com/office/powerpoint/2010/main" val="41911439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E65CDE2-194C-4A17-9E3C-017E8A897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6C6353-965E-FEFC-689F-56800B033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pt-BR" sz="5400" dirty="0">
                <a:solidFill>
                  <a:srgbClr val="FFFFFF"/>
                </a:solidFill>
                <a:latin typeface="Agency FB" panose="020B0503020202020204" pitchFamily="34" charset="0"/>
              </a:rPr>
              <a:t>Modelo Conceitual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38491AA9-5527-0536-23EB-EBBCB893D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756" y="1905801"/>
            <a:ext cx="8512487" cy="464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41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E65CDE2-194C-4A17-9E3C-017E8A897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DCF0CD-032D-B285-BCFB-805663A5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pt-BR" sz="5400" dirty="0">
                <a:solidFill>
                  <a:srgbClr val="FFFFFF"/>
                </a:solidFill>
                <a:latin typeface="Agency FB" panose="020B0503020202020204" pitchFamily="34" charset="0"/>
              </a:rPr>
              <a:t>Modelo Lógico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42717CA-08E4-6CC4-ADE5-0375BC64A3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0853" y="1905801"/>
            <a:ext cx="10410523" cy="4472446"/>
          </a:xfrm>
        </p:spPr>
      </p:pic>
    </p:spTree>
    <p:extLst>
      <p:ext uri="{BB962C8B-B14F-4D97-AF65-F5344CB8AC3E}">
        <p14:creationId xmlns:p14="http://schemas.microsoft.com/office/powerpoint/2010/main" val="397709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E65CDE2-194C-4A17-9E3C-017E8A897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BEFAE3-632D-496A-8A23-0BD2800E0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pt-BR" sz="5400" dirty="0">
                <a:solidFill>
                  <a:srgbClr val="FFFFFF"/>
                </a:solidFill>
                <a:latin typeface="Agency FB" panose="020B0503020202020204" pitchFamily="34" charset="0"/>
              </a:rPr>
              <a:t>Modelo Físico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1FE2D1C-DC45-E522-93E5-61374BAF59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905801"/>
            <a:ext cx="11169762" cy="3806410"/>
          </a:xfrm>
        </p:spPr>
      </p:pic>
    </p:spTree>
    <p:extLst>
      <p:ext uri="{BB962C8B-B14F-4D97-AF65-F5344CB8AC3E}">
        <p14:creationId xmlns:p14="http://schemas.microsoft.com/office/powerpoint/2010/main" val="307111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E65CDE2-194C-4A17-9E3C-017E8A897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BEFAE3-632D-496A-8A23-0BD2800E0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848" y="660029"/>
            <a:ext cx="10410524" cy="1193533"/>
          </a:xfrm>
        </p:spPr>
        <p:txBody>
          <a:bodyPr>
            <a:normAutofit/>
          </a:bodyPr>
          <a:lstStyle/>
          <a:p>
            <a:r>
              <a:rPr lang="pt-BR" sz="5400" dirty="0">
                <a:solidFill>
                  <a:srgbClr val="FFFFFF"/>
                </a:solidFill>
                <a:latin typeface="Agency FB" panose="020B0503020202020204" pitchFamily="34" charset="0"/>
              </a:rPr>
              <a:t>Organização das queries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A08BF75-735D-6D7B-1975-8CFBDF5C2D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1" y="1905801"/>
            <a:ext cx="5125616" cy="3989336"/>
          </a:xfrm>
          <a:ln>
            <a:solidFill>
              <a:schemeClr val="bg1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975CF26-EC66-1AFB-7E13-341027D00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956" y="2440371"/>
            <a:ext cx="5660857" cy="357283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0A66C50-E178-AE96-05E7-5BEB80130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6916" y="4373257"/>
            <a:ext cx="6639852" cy="226726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09974279-9A83-15A0-CE9B-1837BAE23204}"/>
              </a:ext>
            </a:extLst>
          </p:cNvPr>
          <p:cNvSpPr txBox="1"/>
          <p:nvPr/>
        </p:nvSpPr>
        <p:spPr>
          <a:xfrm>
            <a:off x="4128127" y="1556058"/>
            <a:ext cx="194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LetsMusic_Create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9BE87F8-C16C-FB19-ADDE-851E1481E774}"/>
              </a:ext>
            </a:extLst>
          </p:cNvPr>
          <p:cNvSpPr txBox="1"/>
          <p:nvPr/>
        </p:nvSpPr>
        <p:spPr>
          <a:xfrm>
            <a:off x="7340516" y="2071039"/>
            <a:ext cx="194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LetsMusic_Inserts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B0FE366-6836-487B-D3E1-A2C0F0AF92A5}"/>
              </a:ext>
            </a:extLst>
          </p:cNvPr>
          <p:cNvSpPr txBox="1"/>
          <p:nvPr/>
        </p:nvSpPr>
        <p:spPr>
          <a:xfrm>
            <a:off x="9604313" y="4003925"/>
            <a:ext cx="230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LetsMusic_Commands</a:t>
            </a:r>
          </a:p>
        </p:txBody>
      </p:sp>
    </p:spTree>
    <p:extLst>
      <p:ext uri="{BB962C8B-B14F-4D97-AF65-F5344CB8AC3E}">
        <p14:creationId xmlns:p14="http://schemas.microsoft.com/office/powerpoint/2010/main" val="6032445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E65CDE2-194C-4A17-9E3C-017E8A897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BEFAE3-632D-496A-8A23-0BD2800E0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848" y="660029"/>
            <a:ext cx="10410524" cy="1193533"/>
          </a:xfrm>
        </p:spPr>
        <p:txBody>
          <a:bodyPr>
            <a:normAutofit/>
          </a:bodyPr>
          <a:lstStyle/>
          <a:p>
            <a:r>
              <a:rPr lang="pt-BR" sz="5400" dirty="0">
                <a:solidFill>
                  <a:srgbClr val="FFFFFF"/>
                </a:solidFill>
                <a:latin typeface="Agency FB" panose="020B0503020202020204" pitchFamily="34" charset="0"/>
              </a:rPr>
              <a:t>Organização das queries – </a:t>
            </a:r>
            <a:r>
              <a:rPr lang="pt-BR" sz="5400" dirty="0" err="1">
                <a:solidFill>
                  <a:srgbClr val="FFFFFF"/>
                </a:solidFill>
                <a:latin typeface="Agency FB" panose="020B0503020202020204" pitchFamily="34" charset="0"/>
              </a:rPr>
              <a:t>Unique</a:t>
            </a:r>
            <a:r>
              <a:rPr lang="pt-BR" sz="5400" dirty="0">
                <a:solidFill>
                  <a:srgbClr val="FFFFFF"/>
                </a:solidFill>
                <a:latin typeface="Agency FB" panose="020B0503020202020204" pitchFamily="34" charset="0"/>
              </a:rPr>
              <a:t> Index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m 19">
            <a:extLst>
              <a:ext uri="{FF2B5EF4-FFF2-40B4-BE49-F238E27FC236}">
                <a16:creationId xmlns:a16="http://schemas.microsoft.com/office/drawing/2014/main" id="{A89DDE4A-BCD8-7746-9C8E-449AB83E3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022698"/>
            <a:ext cx="8697539" cy="298174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5218989F-5801-4C43-07D5-6158C4F6D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398" y="4938604"/>
            <a:ext cx="4458322" cy="35247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17170C89-BC43-2C1B-484C-2D07D544A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951" y="5285295"/>
            <a:ext cx="11853049" cy="411247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2305162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E65CDE2-194C-4A17-9E3C-017E8A897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BEFAE3-632D-496A-8A23-0BD2800E0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738" y="738859"/>
            <a:ext cx="10410524" cy="1193533"/>
          </a:xfrm>
        </p:spPr>
        <p:txBody>
          <a:bodyPr>
            <a:normAutofit/>
          </a:bodyPr>
          <a:lstStyle/>
          <a:p>
            <a:r>
              <a:rPr lang="pt-BR" sz="5400" dirty="0">
                <a:solidFill>
                  <a:srgbClr val="FFFFFF"/>
                </a:solidFill>
                <a:latin typeface="Agency FB" panose="020B0503020202020204" pitchFamily="34" charset="0"/>
              </a:rPr>
              <a:t>Comandos úteis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FDD7D3C8-B32C-6F62-E0FC-04BE041E6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67" y="4134171"/>
            <a:ext cx="7849695" cy="257210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E4ABF190-30B3-0A15-FAD9-F413AB62F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513" y="5546452"/>
            <a:ext cx="2581635" cy="25721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B92B0A42-CD70-7C7D-F47B-E7FF7CC69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516" y="895269"/>
            <a:ext cx="6601746" cy="306747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8834284E-07D6-1008-CD98-C022B38E0D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4732" y="3754426"/>
            <a:ext cx="4391638" cy="30484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9FF56A2E-4759-F631-222B-888CB467C1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8697" y="4019336"/>
            <a:ext cx="2826543" cy="55652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7EB888BC-FAF4-0CF7-C694-B3FD309514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25912" y="5784780"/>
            <a:ext cx="4015747" cy="737317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DB75A037-3A03-25B1-0CCA-F7FD92ED3DDF}"/>
              </a:ext>
            </a:extLst>
          </p:cNvPr>
          <p:cNvSpPr txBox="1"/>
          <p:nvPr/>
        </p:nvSpPr>
        <p:spPr>
          <a:xfrm>
            <a:off x="494950" y="3754426"/>
            <a:ext cx="738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VIEW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B3716E9-C98B-9345-637B-AA4164DBA757}"/>
              </a:ext>
            </a:extLst>
          </p:cNvPr>
          <p:cNvSpPr txBox="1"/>
          <p:nvPr/>
        </p:nvSpPr>
        <p:spPr>
          <a:xfrm>
            <a:off x="4790114" y="553673"/>
            <a:ext cx="1375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PROCEDURE</a:t>
            </a:r>
          </a:p>
        </p:txBody>
      </p:sp>
    </p:spTree>
    <p:extLst>
      <p:ext uri="{BB962C8B-B14F-4D97-AF65-F5344CB8AC3E}">
        <p14:creationId xmlns:p14="http://schemas.microsoft.com/office/powerpoint/2010/main" val="1055904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</TotalTime>
  <Words>197</Words>
  <Application>Microsoft Office PowerPoint</Application>
  <PresentationFormat>Widescreen</PresentationFormat>
  <Paragraphs>31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Agency FB</vt:lpstr>
      <vt:lpstr>Arial</vt:lpstr>
      <vt:lpstr>Calibri</vt:lpstr>
      <vt:lpstr>Calibri Light</vt:lpstr>
      <vt:lpstr>Wingdings</vt:lpstr>
      <vt:lpstr>Tema do Office</vt:lpstr>
      <vt:lpstr>Let’s Music</vt:lpstr>
      <vt:lpstr>Introdução</vt:lpstr>
      <vt:lpstr>Objetivo</vt:lpstr>
      <vt:lpstr>Modelo Conceitual</vt:lpstr>
      <vt:lpstr>Modelo Lógico</vt:lpstr>
      <vt:lpstr>Modelo Físico</vt:lpstr>
      <vt:lpstr>Organização das queries</vt:lpstr>
      <vt:lpstr>Organização das queries – Unique Index</vt:lpstr>
      <vt:lpstr>Comandos úteis</vt:lpstr>
      <vt:lpstr>Comandos úteis</vt:lpstr>
      <vt:lpstr>Lista de presença: 0 ou 1?</vt:lpstr>
      <vt:lpstr>Trigger</vt:lpstr>
      <vt:lpstr>Conexão com o C#</vt:lpstr>
      <vt:lpstr>Conexão com o C#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Music</dc:title>
  <dc:creator>Tainá Maia</dc:creator>
  <cp:lastModifiedBy>Tainá Maia</cp:lastModifiedBy>
  <cp:revision>19</cp:revision>
  <dcterms:created xsi:type="dcterms:W3CDTF">2022-07-28T20:41:49Z</dcterms:created>
  <dcterms:modified xsi:type="dcterms:W3CDTF">2022-08-02T19:52:31Z</dcterms:modified>
</cp:coreProperties>
</file>