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12" r:id="rId3"/>
    <p:sldId id="301" r:id="rId4"/>
    <p:sldId id="302" r:id="rId5"/>
    <p:sldId id="309" r:id="rId6"/>
    <p:sldId id="303" r:id="rId7"/>
    <p:sldId id="304" r:id="rId8"/>
    <p:sldId id="308" r:id="rId9"/>
    <p:sldId id="305" r:id="rId10"/>
    <p:sldId id="306" r:id="rId11"/>
    <p:sldId id="307" r:id="rId12"/>
    <p:sldId id="310" r:id="rId13"/>
    <p:sldId id="3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1A1"/>
    <a:srgbClr val="29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C895-A215-F342-9F11-6A194891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D46-4DE4-AA46-AF84-51B3D931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614B-526A-E945-B2D7-96254AE6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78BF-4170-6B43-8A46-2F80F788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9CD89-7F6D-484C-8772-047EBA3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EA23-56F9-3948-9F80-F9F15A8B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98A16-C6D3-E146-A5A6-876F28192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B155-9B63-F646-B347-F5549595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A56E-E2DD-1D4E-9638-4EE29448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D7E4-8267-D94A-B223-F0A8019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65C9A-64EB-7040-A921-B27F2A495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EF849-62FF-DF4A-B388-AE9C3FF87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8100-9FDC-D341-B461-5F751CDC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4274-5C64-C24E-9D77-93E6FA01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D5F0-A208-7641-9996-67705C76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41AA-9920-1545-B935-DE9A1D3F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5F50-75D6-AA48-9E5B-CC16EA5B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70E9-CCC4-D141-B88B-9C5358D6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92DF-CD79-5F42-AFA7-CBE2FF64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F07E-F1C2-E746-B1C0-FBA7FB27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C108-4DEA-154E-BAB6-02AB0E1C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C4B6-90EA-A246-8824-B7897E3F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BC573-1F64-D846-8F6B-78AFDFD4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B87A-6DA2-0E40-B6E3-9860F8E1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3860-9630-FD46-AF19-78F11F6D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4B11-D941-914A-98F5-4922DDED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46A0-7F73-184A-9408-4C76B1F34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7230F-1E13-F54C-B012-EBAC2FBA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1C73-D29C-314D-ABE1-B0782321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F0A3A-C777-5941-B101-DB1EF605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34CD4-AFAD-6B46-B5C6-75F693C5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AB0D-ACCE-9E41-AF5F-399B957F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D66D-588C-3544-B0F1-1BC64242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A0E2-CF3B-2047-B054-BC79D355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753C0-95A8-8E4F-8DFE-59006BB4C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5DEC3-4DAB-6E4A-AC67-06D124E99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C14F3-A9EE-8640-8343-12723384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D45FF-D874-FB4B-80EC-49483ECD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8273A-F093-5043-A01C-4E046CF1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467F-DC5D-A24A-9F90-4492D148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EE37-9863-384C-BA46-7513726C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9A967-27C7-FF47-933D-E7A8F1EE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33847-DB32-3D41-91E6-E65B1FD1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C9006-B09D-2846-A27E-F7B22F9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48703-041F-524E-8D0F-D23D838E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FB51-5B6E-804F-A89A-91DB818F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B1E8-36AF-3844-BB76-72B3A8C2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FFA4-AFB6-E442-9D58-6A014E74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2846-CF16-CF4B-8F8D-6CB6C20B1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E0383-6970-8C49-9D31-73D47230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1CD72-FE05-C84E-90AF-34EF991A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6D6E4-944D-6E43-9FA1-EE8FFD11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5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D6BF-412A-DC49-BDFE-142993E0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1EC91-3B93-BA40-B1E6-93F762D1C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17E6E-B693-AC49-9DEB-06ADFA8A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C3E9-5CC6-AE47-98A6-DA5E9B18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6F706-1E57-CC49-B7E5-0DFCFBEE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58A48-AD79-2840-9AB9-499ACD9D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6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98D30-A60B-514D-9A84-827C8B2F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981B-1479-C743-9F7A-11DC5CA0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16F9-772D-BA4D-A099-6FAD3A54A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28B8-AC51-3045-93CE-F0178DE453E6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274F-0E9D-B54F-8BDB-B4BE176F7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DB17-69AD-3246-9724-30A7C3E09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A572-F600-FE4B-B31E-629DAFB82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ruid Forum - Druid Forum">
            <a:extLst>
              <a:ext uri="{FF2B5EF4-FFF2-40B4-BE49-F238E27FC236}">
                <a16:creationId xmlns:a16="http://schemas.microsoft.com/office/drawing/2014/main" id="{E64F4ED1-0D20-BB43-89AF-ACE30083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46" y="1371"/>
            <a:ext cx="3358032" cy="17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4BE049-B98C-2046-98AC-A45F8870F0AD}"/>
              </a:ext>
            </a:extLst>
          </p:cNvPr>
          <p:cNvSpPr/>
          <p:nvPr/>
        </p:nvSpPr>
        <p:spPr>
          <a:xfrm>
            <a:off x="1124399" y="1359242"/>
            <a:ext cx="888589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29F0FB"/>
                </a:solidFill>
              </a:rPr>
              <a:t>Apache Druid® Ingestion and Data Modeling</a:t>
            </a:r>
          </a:p>
          <a:p>
            <a:pPr algn="ctr"/>
            <a:r>
              <a:rPr lang="en-US" sz="2400" b="1" dirty="0">
                <a:solidFill>
                  <a:srgbClr val="29F0FB"/>
                </a:solidFill>
              </a:rPr>
              <a:t>Ingestion Spec Outline</a:t>
            </a:r>
          </a:p>
          <a:p>
            <a:endParaRPr lang="en-US" sz="2400" b="1" dirty="0">
              <a:solidFill>
                <a:srgbClr val="29F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1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lhouette, Wheel, Cyclist, Bike, Seated, Active, Man">
            <a:extLst>
              <a:ext uri="{FF2B5EF4-FFF2-40B4-BE49-F238E27FC236}">
                <a16:creationId xmlns:a16="http://schemas.microsoft.com/office/drawing/2014/main" id="{C3791E7C-DEA2-0743-B16D-553FFE37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" y="0"/>
            <a:ext cx="690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C80E80C-F2F1-7442-A3FC-83358EE076AF}"/>
              </a:ext>
            </a:extLst>
          </p:cNvPr>
          <p:cNvGrpSpPr/>
          <p:nvPr/>
        </p:nvGrpSpPr>
        <p:grpSpPr>
          <a:xfrm>
            <a:off x="8012327" y="636888"/>
            <a:ext cx="3277629" cy="3162300"/>
            <a:chOff x="8012327" y="636888"/>
            <a:chExt cx="3277629" cy="3162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C6B17D3-E156-2D43-B10D-75030BA68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2327" y="636888"/>
              <a:ext cx="1752600" cy="31623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08744DE-59A5-DE4C-9111-5CD09C5DF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27856" y="655595"/>
              <a:ext cx="1562100" cy="314359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5DB829-A2E5-0340-AFC7-E551EA0A0543}"/>
              </a:ext>
            </a:extLst>
          </p:cNvPr>
          <p:cNvGrpSpPr/>
          <p:nvPr/>
        </p:nvGrpSpPr>
        <p:grpSpPr>
          <a:xfrm>
            <a:off x="8353168" y="3960855"/>
            <a:ext cx="3238843" cy="3162300"/>
            <a:chOff x="8353168" y="3960855"/>
            <a:chExt cx="3238843" cy="3162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BD6C1-06BF-EF4D-8287-DA922FACF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6411" y="3960855"/>
              <a:ext cx="1625600" cy="3162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4E00D4-BC63-884B-B4BD-C57947810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353168" y="3960855"/>
              <a:ext cx="1625600" cy="31623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216951-F4BB-EE47-8B60-3548ED38BCEC}"/>
                </a:ext>
              </a:extLst>
            </p:cNvPr>
            <p:cNvSpPr/>
            <p:nvPr/>
          </p:nvSpPr>
          <p:spPr>
            <a:xfrm>
              <a:off x="9764927" y="5313405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90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9F8AAA-B5A8-5141-9731-AA1C21B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40000" y="0"/>
            <a:ext cx="691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593892-B8D4-6146-9746-9FD9CC4198B2}"/>
              </a:ext>
            </a:extLst>
          </p:cNvPr>
          <p:cNvGrpSpPr/>
          <p:nvPr/>
        </p:nvGrpSpPr>
        <p:grpSpPr>
          <a:xfrm>
            <a:off x="2476500" y="3973212"/>
            <a:ext cx="3277629" cy="3162300"/>
            <a:chOff x="8012327" y="636888"/>
            <a:chExt cx="3277629" cy="3162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F5A423-2815-2042-9487-6EEF2FDFB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012327" y="636888"/>
              <a:ext cx="1752600" cy="31623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90B9FB-C8E3-154F-BB3E-AB110BA6A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27856" y="655595"/>
              <a:ext cx="1562100" cy="314359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C86CFD-F217-8E40-A192-7E2345713066}"/>
              </a:ext>
            </a:extLst>
          </p:cNvPr>
          <p:cNvGrpSpPr/>
          <p:nvPr/>
        </p:nvGrpSpPr>
        <p:grpSpPr>
          <a:xfrm>
            <a:off x="6592671" y="3973212"/>
            <a:ext cx="3238843" cy="3162300"/>
            <a:chOff x="8353168" y="3960855"/>
            <a:chExt cx="3238843" cy="31623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E9C7CF-74AE-334A-9FCE-8D5C57E2D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66411" y="3960855"/>
              <a:ext cx="1625600" cy="3162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051EB3-3672-6F4C-B846-29507FE0C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8353168" y="3960855"/>
              <a:ext cx="1625600" cy="316230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FCFF40-3BA6-A44E-9623-EFC058ACEDD9}"/>
                </a:ext>
              </a:extLst>
            </p:cNvPr>
            <p:cNvSpPr/>
            <p:nvPr/>
          </p:nvSpPr>
          <p:spPr>
            <a:xfrm>
              <a:off x="9764927" y="5313405"/>
              <a:ext cx="457200" cy="457200"/>
            </a:xfrm>
            <a:prstGeom prst="ellipse">
              <a:avLst/>
            </a:prstGeom>
            <a:solidFill>
              <a:srgbClr val="A2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96F02C70-44AC-8D44-8150-D89253F748F7}"/>
              </a:ext>
            </a:extLst>
          </p:cNvPr>
          <p:cNvSpPr/>
          <p:nvPr/>
        </p:nvSpPr>
        <p:spPr>
          <a:xfrm>
            <a:off x="398858" y="172805"/>
            <a:ext cx="1284789" cy="1390471"/>
          </a:xfrm>
          <a:prstGeom prst="snipRoundRect">
            <a:avLst/>
          </a:prstGeom>
          <a:solidFill>
            <a:srgbClr val="2B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2B64B6F-23E9-EA48-A423-D5C88FFEBF04}"/>
              </a:ext>
            </a:extLst>
          </p:cNvPr>
          <p:cNvSpPr/>
          <p:nvPr/>
        </p:nvSpPr>
        <p:spPr>
          <a:xfrm>
            <a:off x="398858" y="2150076"/>
            <a:ext cx="2434750" cy="2981658"/>
          </a:xfrm>
          <a:prstGeom prst="roundRect">
            <a:avLst/>
          </a:prstGeom>
          <a:solidFill>
            <a:srgbClr val="2BEF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51BB099-9C42-124F-BA0D-CAC11471B668}"/>
              </a:ext>
            </a:extLst>
          </p:cNvPr>
          <p:cNvSpPr/>
          <p:nvPr/>
        </p:nvSpPr>
        <p:spPr>
          <a:xfrm>
            <a:off x="2903838" y="1421027"/>
            <a:ext cx="1618735" cy="447010"/>
          </a:xfrm>
          <a:custGeom>
            <a:avLst/>
            <a:gdLst>
              <a:gd name="connsiteX0" fmla="*/ 0 w 1618735"/>
              <a:gd name="connsiteY0" fmla="*/ 407773 h 447010"/>
              <a:gd name="connsiteX1" fmla="*/ 840259 w 1618735"/>
              <a:gd name="connsiteY1" fmla="*/ 407773 h 447010"/>
              <a:gd name="connsiteX2" fmla="*/ 1618735 w 1618735"/>
              <a:gd name="connsiteY2" fmla="*/ 0 h 44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735" h="447010">
                <a:moveTo>
                  <a:pt x="0" y="407773"/>
                </a:moveTo>
                <a:cubicBezTo>
                  <a:pt x="285235" y="441754"/>
                  <a:pt x="570470" y="475735"/>
                  <a:pt x="840259" y="407773"/>
                </a:cubicBezTo>
                <a:cubicBezTo>
                  <a:pt x="1110048" y="339811"/>
                  <a:pt x="1364391" y="169905"/>
                  <a:pt x="1618735" y="0"/>
                </a:cubicBezTo>
              </a:path>
            </a:pathLst>
          </a:custGeom>
          <a:noFill/>
          <a:ln w="63500">
            <a:solidFill>
              <a:srgbClr val="A2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812295-A15C-8A47-BDFF-06AA55E64C3B}"/>
              </a:ext>
            </a:extLst>
          </p:cNvPr>
          <p:cNvGrpSpPr/>
          <p:nvPr/>
        </p:nvGrpSpPr>
        <p:grpSpPr>
          <a:xfrm>
            <a:off x="4672024" y="902043"/>
            <a:ext cx="5337177" cy="5301039"/>
            <a:chOff x="4672024" y="902043"/>
            <a:chExt cx="5337177" cy="5301039"/>
          </a:xfrm>
        </p:grpSpPr>
        <p:pic>
          <p:nvPicPr>
            <p:cNvPr id="4098" name="Picture 2" descr="Egg, Guy, Talking, Hello, Waving, Blockhead, Egghead">
              <a:extLst>
                <a:ext uri="{FF2B5EF4-FFF2-40B4-BE49-F238E27FC236}">
                  <a16:creationId xmlns:a16="http://schemas.microsoft.com/office/drawing/2014/main" id="{F018CB75-EDEA-0C4A-ABED-A5805108F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73630">
              <a:off x="4672024" y="1093019"/>
              <a:ext cx="5337177" cy="5110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F3C6FAF-6BE7-1A4E-8AA5-F5B5916FFF8B}"/>
                </a:ext>
              </a:extLst>
            </p:cNvPr>
            <p:cNvSpPr txBox="1"/>
            <p:nvPr/>
          </p:nvSpPr>
          <p:spPr>
            <a:xfrm rot="19105081">
              <a:off x="5572298" y="3892379"/>
              <a:ext cx="1047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Ingestion</a:t>
              </a:r>
            </a:p>
            <a:p>
              <a:r>
                <a:rPr lang="en-US" dirty="0"/>
                <a:t>Spec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1F4ACF-F17F-B647-A491-5828F1398D95}"/>
                </a:ext>
              </a:extLst>
            </p:cNvPr>
            <p:cNvSpPr txBox="1"/>
            <p:nvPr/>
          </p:nvSpPr>
          <p:spPr>
            <a:xfrm>
              <a:off x="6989258" y="902043"/>
              <a:ext cx="16505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ooper Black" panose="0208090404030B020404" pitchFamily="18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Hello</a:t>
              </a:r>
            </a:p>
            <a:p>
              <a:pPr algn="ctr"/>
              <a:r>
                <a:rPr lang="en-US" sz="2400" dirty="0">
                  <a:latin typeface="Cooper Black" panose="0208090404030B020404" pitchFamily="18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Ingestion</a:t>
              </a:r>
            </a:p>
            <a:p>
              <a:pPr algn="ctr"/>
              <a:r>
                <a:rPr lang="en-US" sz="2400" dirty="0">
                  <a:latin typeface="Cooper Black" panose="0208090404030B020404" pitchFamily="18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Spec!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69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F571EA-D7FD-2A42-97AB-3719EAFBBC32}"/>
              </a:ext>
            </a:extLst>
          </p:cNvPr>
          <p:cNvGrpSpPr/>
          <p:nvPr/>
        </p:nvGrpSpPr>
        <p:grpSpPr>
          <a:xfrm>
            <a:off x="2199502" y="299651"/>
            <a:ext cx="8344930" cy="6258698"/>
            <a:chOff x="2199502" y="299651"/>
            <a:chExt cx="8344930" cy="6258698"/>
          </a:xfrm>
        </p:grpSpPr>
        <p:pic>
          <p:nvPicPr>
            <p:cNvPr id="5122" name="Picture 2" descr="Viking, Re-Enactment, History, Living History">
              <a:extLst>
                <a:ext uri="{FF2B5EF4-FFF2-40B4-BE49-F238E27FC236}">
                  <a16:creationId xmlns:a16="http://schemas.microsoft.com/office/drawing/2014/main" id="{7EA19084-BC33-964B-A3BD-D09B88986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502" y="299651"/>
              <a:ext cx="8344930" cy="625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F999B2-A868-6641-80B9-F81C8A2B0E81}"/>
                </a:ext>
              </a:extLst>
            </p:cNvPr>
            <p:cNvSpPr txBox="1"/>
            <p:nvPr/>
          </p:nvSpPr>
          <p:spPr>
            <a:xfrm rot="21030568">
              <a:off x="2614588" y="4699285"/>
              <a:ext cx="44921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>
                      <a:lumMod val="50000"/>
                    </a:schemeClr>
                  </a:solidFill>
                  <a:latin typeface="Chalkduster" panose="03050602040202020205" pitchFamily="66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Ingestion Spec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50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00CF16-B76D-7B40-BC85-6B96B936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1377950"/>
            <a:ext cx="5689600" cy="4102100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EE3B29A8-6269-2047-98F4-501A516A0C2C}"/>
              </a:ext>
            </a:extLst>
          </p:cNvPr>
          <p:cNvSpPr/>
          <p:nvPr/>
        </p:nvSpPr>
        <p:spPr>
          <a:xfrm>
            <a:off x="5883965" y="616226"/>
            <a:ext cx="1470991" cy="636104"/>
          </a:xfrm>
          <a:prstGeom prst="wedgeRoundRectCallout">
            <a:avLst>
              <a:gd name="adj1" fmla="val 117566"/>
              <a:gd name="adj2" fmla="val 20391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here to save the file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9D19B8F-830D-C141-9723-52BC7D6975AE}"/>
              </a:ext>
            </a:extLst>
          </p:cNvPr>
          <p:cNvSpPr/>
          <p:nvPr/>
        </p:nvSpPr>
        <p:spPr>
          <a:xfrm>
            <a:off x="7459870" y="616226"/>
            <a:ext cx="1644374" cy="864704"/>
          </a:xfrm>
          <a:prstGeom prst="wedgeRoundRectCallout">
            <a:avLst>
              <a:gd name="adj1" fmla="val 26244"/>
              <a:gd name="adj2" fmla="val 135793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blue dot means file is not yet saved</a:t>
            </a:r>
          </a:p>
        </p:txBody>
      </p:sp>
    </p:spTree>
    <p:extLst>
      <p:ext uri="{BB962C8B-B14F-4D97-AF65-F5344CB8AC3E}">
        <p14:creationId xmlns:p14="http://schemas.microsoft.com/office/powerpoint/2010/main" val="374717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, Port, Load, Transport, Industry, Export">
            <a:extLst>
              <a:ext uri="{FF2B5EF4-FFF2-40B4-BE49-F238E27FC236}">
                <a16:creationId xmlns:a16="http://schemas.microsoft.com/office/drawing/2014/main" id="{5B7A4703-BFDF-CA48-A38D-AD27CDC16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4BE09C-323C-554C-B945-90895191D156}"/>
              </a:ext>
            </a:extLst>
          </p:cNvPr>
          <p:cNvSpPr txBox="1"/>
          <p:nvPr/>
        </p:nvSpPr>
        <p:spPr>
          <a:xfrm>
            <a:off x="4695666" y="2594112"/>
            <a:ext cx="184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Your Data</a:t>
            </a:r>
          </a:p>
        </p:txBody>
      </p:sp>
    </p:spTree>
    <p:extLst>
      <p:ext uri="{BB962C8B-B14F-4D97-AF65-F5344CB8AC3E}">
        <p14:creationId xmlns:p14="http://schemas.microsoft.com/office/powerpoint/2010/main" val="31887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1451112"/>
            <a:ext cx="12192000" cy="5406887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C4023-4555-C445-A499-EE1B5577CA01}"/>
              </a:ext>
            </a:extLst>
          </p:cNvPr>
          <p:cNvSpPr txBox="1"/>
          <p:nvPr/>
        </p:nvSpPr>
        <p:spPr>
          <a:xfrm>
            <a:off x="4104860" y="1542870"/>
            <a:ext cx="3048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Ingestion Spec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JSON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Controls Ingestion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create Druid Tables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0DC4CE-314C-2643-9DDC-93F58FD8A13C}"/>
              </a:ext>
            </a:extLst>
          </p:cNvPr>
          <p:cNvGrpSpPr/>
          <p:nvPr/>
        </p:nvGrpSpPr>
        <p:grpSpPr>
          <a:xfrm>
            <a:off x="933375" y="2901306"/>
            <a:ext cx="2992871" cy="3240111"/>
            <a:chOff x="933375" y="2901306"/>
            <a:chExt cx="2992871" cy="32401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E6F8C3-7DD4-8540-98E1-2616EFB3A3CD}"/>
                </a:ext>
              </a:extLst>
            </p:cNvPr>
            <p:cNvSpPr txBox="1"/>
            <p:nvPr/>
          </p:nvSpPr>
          <p:spPr>
            <a:xfrm>
              <a:off x="1058210" y="3398217"/>
              <a:ext cx="27432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?   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?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532F29-C23F-7D4B-9717-CB31B83690EE}"/>
                </a:ext>
              </a:extLst>
            </p:cNvPr>
            <p:cNvSpPr txBox="1"/>
            <p:nvPr/>
          </p:nvSpPr>
          <p:spPr>
            <a:xfrm>
              <a:off x="933375" y="2901306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D3F11A-4AAF-B74C-A2E8-8342DE6A96EC}"/>
              </a:ext>
            </a:extLst>
          </p:cNvPr>
          <p:cNvGrpSpPr/>
          <p:nvPr/>
        </p:nvGrpSpPr>
        <p:grpSpPr>
          <a:xfrm>
            <a:off x="4599565" y="2909099"/>
            <a:ext cx="2992871" cy="3263099"/>
            <a:chOff x="4599565" y="2909099"/>
            <a:chExt cx="2992871" cy="32630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9AF991-6A20-7A44-9A48-52132AFBFC15}"/>
                </a:ext>
              </a:extLst>
            </p:cNvPr>
            <p:cNvSpPr txBox="1"/>
            <p:nvPr/>
          </p:nvSpPr>
          <p:spPr>
            <a:xfrm>
              <a:off x="4724400" y="3428998"/>
              <a:ext cx="27432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?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5FA65-74D9-F64E-B064-DB7E7982E1F6}"/>
                </a:ext>
              </a:extLst>
            </p:cNvPr>
            <p:cNvSpPr txBox="1"/>
            <p:nvPr/>
          </p:nvSpPr>
          <p:spPr>
            <a:xfrm>
              <a:off x="4599565" y="2909099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36A9E-6980-644F-8E69-EE642B454656}"/>
              </a:ext>
            </a:extLst>
          </p:cNvPr>
          <p:cNvGrpSpPr/>
          <p:nvPr/>
        </p:nvGrpSpPr>
        <p:grpSpPr>
          <a:xfrm>
            <a:off x="7803741" y="2897360"/>
            <a:ext cx="2992871" cy="3262594"/>
            <a:chOff x="7803741" y="2897360"/>
            <a:chExt cx="2992871" cy="32625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D9E59B-5158-4346-A0EF-FFDF49F0E2ED}"/>
                </a:ext>
              </a:extLst>
            </p:cNvPr>
            <p:cNvSpPr txBox="1"/>
            <p:nvPr/>
          </p:nvSpPr>
          <p:spPr>
            <a:xfrm>
              <a:off x="7928576" y="3416754"/>
              <a:ext cx="27432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695295-5652-F148-8AD6-C6232F07D628}"/>
                </a:ext>
              </a:extLst>
            </p:cNvPr>
            <p:cNvSpPr txBox="1"/>
            <p:nvPr/>
          </p:nvSpPr>
          <p:spPr>
            <a:xfrm>
              <a:off x="7803741" y="2897360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2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64F0E4-6F94-4E4E-B2CB-EED5745C4BF2}"/>
              </a:ext>
            </a:extLst>
          </p:cNvPr>
          <p:cNvGrpSpPr/>
          <p:nvPr/>
        </p:nvGrpSpPr>
        <p:grpSpPr>
          <a:xfrm>
            <a:off x="489173" y="660923"/>
            <a:ext cx="5029200" cy="5503675"/>
            <a:chOff x="489173" y="660923"/>
            <a:chExt cx="5029200" cy="60247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D9E59B-5158-4346-A0EF-FFDF49F0E2ED}"/>
                </a:ext>
              </a:extLst>
            </p:cNvPr>
            <p:cNvSpPr txBox="1"/>
            <p:nvPr/>
          </p:nvSpPr>
          <p:spPr>
            <a:xfrm>
              <a:off x="489173" y="1180316"/>
              <a:ext cx="5029200" cy="5505312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    “</a:t>
              </a:r>
              <a:r>
                <a:rPr lang="en-US" sz="4000" dirty="0" err="1">
                  <a:solidFill>
                    <a:schemeClr val="bg1"/>
                  </a:solidFill>
                </a:rPr>
                <a:t>dataSchema</a:t>
              </a:r>
              <a:r>
                <a:rPr lang="en-US" sz="4000" dirty="0">
                  <a:solidFill>
                    <a:schemeClr val="bg1"/>
                  </a:solidFill>
                </a:rPr>
                <a:t>”: {},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    “</a:t>
              </a:r>
              <a:r>
                <a:rPr lang="en-US" sz="4000" dirty="0" err="1">
                  <a:solidFill>
                    <a:schemeClr val="bg1"/>
                  </a:solidFill>
                </a:rPr>
                <a:t>ioConfig</a:t>
              </a:r>
              <a:r>
                <a:rPr lang="en-US" sz="4000" dirty="0">
                  <a:solidFill>
                    <a:schemeClr val="bg1"/>
                  </a:solidFill>
                </a:rPr>
                <a:t>”: {},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    “</a:t>
              </a:r>
              <a:r>
                <a:rPr lang="en-US" sz="4000" dirty="0" err="1">
                  <a:solidFill>
                    <a:schemeClr val="bg1"/>
                  </a:solidFill>
                </a:rPr>
                <a:t>tuningConfig</a:t>
              </a:r>
              <a:r>
                <a:rPr lang="en-US" sz="4000" dirty="0">
                  <a:solidFill>
                    <a:schemeClr val="bg1"/>
                  </a:solidFill>
                </a:rPr>
                <a:t>”: {}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}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695295-5652-F148-8AD6-C6232F07D628}"/>
                </a:ext>
              </a:extLst>
            </p:cNvPr>
            <p:cNvSpPr txBox="1"/>
            <p:nvPr/>
          </p:nvSpPr>
          <p:spPr>
            <a:xfrm>
              <a:off x="1735940" y="660923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46E57CE5-D139-5E42-92E6-B471AEA6410B}"/>
              </a:ext>
            </a:extLst>
          </p:cNvPr>
          <p:cNvSpPr/>
          <p:nvPr/>
        </p:nvSpPr>
        <p:spPr>
          <a:xfrm>
            <a:off x="7784757" y="4547286"/>
            <a:ext cx="3336324" cy="1556952"/>
          </a:xfrm>
          <a:prstGeom prst="wedgeRoundRectCallout">
            <a:avLst>
              <a:gd name="adj1" fmla="val -76176"/>
              <a:gd name="adj2" fmla="val 8869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Describes resulting table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6C1C6F1F-2AA2-954D-A5FE-0ED70705F103}"/>
              </a:ext>
            </a:extLst>
          </p:cNvPr>
          <p:cNvSpPr/>
          <p:nvPr/>
        </p:nvSpPr>
        <p:spPr>
          <a:xfrm>
            <a:off x="7784757" y="980302"/>
            <a:ext cx="3336324" cy="1556952"/>
          </a:xfrm>
          <a:prstGeom prst="wedgeRoundRectCallout">
            <a:avLst>
              <a:gd name="adj1" fmla="val -92102"/>
              <a:gd name="adj2" fmla="val 170437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Describes source of data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47D02FFE-1350-B147-BF1E-1FAA244B4145}"/>
              </a:ext>
            </a:extLst>
          </p:cNvPr>
          <p:cNvSpPr/>
          <p:nvPr/>
        </p:nvSpPr>
        <p:spPr>
          <a:xfrm>
            <a:off x="6837406" y="2739080"/>
            <a:ext cx="4753232" cy="1556952"/>
          </a:xfrm>
          <a:prstGeom prst="wedgeRoundRectCallout">
            <a:avLst>
              <a:gd name="adj1" fmla="val -73384"/>
              <a:gd name="adj2" fmla="val 228373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Contains segment creation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95068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1451112"/>
            <a:ext cx="12192000" cy="5406887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C4023-4555-C445-A499-EE1B5577CA01}"/>
              </a:ext>
            </a:extLst>
          </p:cNvPr>
          <p:cNvSpPr txBox="1"/>
          <p:nvPr/>
        </p:nvSpPr>
        <p:spPr>
          <a:xfrm>
            <a:off x="1040032" y="1579940"/>
            <a:ext cx="101119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Two Ingestion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Batch Ingestion (from a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Streaming Ingestion (from a streaming source)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C8D17-6E3A-9B45-9825-CB680522406D}"/>
              </a:ext>
            </a:extLst>
          </p:cNvPr>
          <p:cNvSpPr txBox="1"/>
          <p:nvPr/>
        </p:nvSpPr>
        <p:spPr>
          <a:xfrm>
            <a:off x="784659" y="3956556"/>
            <a:ext cx="110070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Reasons for Doing Batch Ingestion: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One-time bulk load from a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Add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Replace part of a timeline with more accurate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Add recent data from a lake or database</a:t>
            </a:r>
          </a:p>
        </p:txBody>
      </p:sp>
    </p:spTree>
    <p:extLst>
      <p:ext uri="{BB962C8B-B14F-4D97-AF65-F5344CB8AC3E}">
        <p14:creationId xmlns:p14="http://schemas.microsoft.com/office/powerpoint/2010/main" val="178731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-5097" y="1432467"/>
            <a:ext cx="12192000" cy="5406887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36A9E-6980-644F-8E69-EE642B454656}"/>
              </a:ext>
            </a:extLst>
          </p:cNvPr>
          <p:cNvGrpSpPr/>
          <p:nvPr/>
        </p:nvGrpSpPr>
        <p:grpSpPr>
          <a:xfrm>
            <a:off x="637453" y="2162940"/>
            <a:ext cx="5943600" cy="3262591"/>
            <a:chOff x="7866156" y="2897360"/>
            <a:chExt cx="5943600" cy="32625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D9E59B-5158-4346-A0EF-FFDF49F0E2ED}"/>
                </a:ext>
              </a:extLst>
            </p:cNvPr>
            <p:cNvSpPr txBox="1"/>
            <p:nvPr/>
          </p:nvSpPr>
          <p:spPr>
            <a:xfrm>
              <a:off x="7866156" y="3416751"/>
              <a:ext cx="59436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“</a:t>
              </a:r>
              <a:r>
                <a:rPr lang="en-US" sz="4000" dirty="0" err="1">
                  <a:solidFill>
                    <a:schemeClr val="bg1"/>
                  </a:solidFill>
                </a:rPr>
                <a:t>index_parallel</a:t>
              </a:r>
              <a:r>
                <a:rPr lang="en-US" sz="4000" dirty="0">
                  <a:solidFill>
                    <a:schemeClr val="bg1"/>
                  </a:solidFill>
                </a:rPr>
                <a:t>”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695295-5652-F148-8AD6-C6232F07D628}"/>
                </a:ext>
              </a:extLst>
            </p:cNvPr>
            <p:cNvSpPr txBox="1"/>
            <p:nvPr/>
          </p:nvSpPr>
          <p:spPr>
            <a:xfrm>
              <a:off x="9063409" y="2897360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3C53C3-C684-D843-83D3-A6B664EA2CE3}"/>
              </a:ext>
            </a:extLst>
          </p:cNvPr>
          <p:cNvGrpSpPr/>
          <p:nvPr/>
        </p:nvGrpSpPr>
        <p:grpSpPr>
          <a:xfrm>
            <a:off x="5930264" y="1432467"/>
            <a:ext cx="5943600" cy="3262592"/>
            <a:chOff x="7866157" y="2897360"/>
            <a:chExt cx="5943600" cy="32625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3A0228-5EA1-AA4C-A75B-98A1399279CA}"/>
                </a:ext>
              </a:extLst>
            </p:cNvPr>
            <p:cNvSpPr txBox="1"/>
            <p:nvPr/>
          </p:nvSpPr>
          <p:spPr>
            <a:xfrm>
              <a:off x="7866157" y="3416752"/>
              <a:ext cx="59436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?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2C8B50-EDA3-FE4E-823C-AF012D4A8802}"/>
                </a:ext>
              </a:extLst>
            </p:cNvPr>
            <p:cNvSpPr txBox="1"/>
            <p:nvPr/>
          </p:nvSpPr>
          <p:spPr>
            <a:xfrm>
              <a:off x="9063409" y="2897360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129D3C2E-1ADB-C24D-86EC-CCD4F9072927}"/>
              </a:ext>
            </a:extLst>
          </p:cNvPr>
          <p:cNvSpPr/>
          <p:nvPr/>
        </p:nvSpPr>
        <p:spPr>
          <a:xfrm>
            <a:off x="8056605" y="4547286"/>
            <a:ext cx="3064476" cy="1556952"/>
          </a:xfrm>
          <a:prstGeom prst="wedgeRoundRectCallout">
            <a:avLst>
              <a:gd name="adj1" fmla="val -59139"/>
              <a:gd name="adj2" fmla="val -91468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Only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01902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-5097" y="1432467"/>
            <a:ext cx="12192000" cy="5406887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36A9E-6980-644F-8E69-EE642B454656}"/>
              </a:ext>
            </a:extLst>
          </p:cNvPr>
          <p:cNvGrpSpPr/>
          <p:nvPr/>
        </p:nvGrpSpPr>
        <p:grpSpPr>
          <a:xfrm>
            <a:off x="637450" y="2162940"/>
            <a:ext cx="5943600" cy="3264408"/>
            <a:chOff x="7866153" y="2897360"/>
            <a:chExt cx="5943600" cy="30739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D9E59B-5158-4346-A0EF-FFDF49F0E2ED}"/>
                </a:ext>
              </a:extLst>
            </p:cNvPr>
            <p:cNvSpPr txBox="1"/>
            <p:nvPr/>
          </p:nvSpPr>
          <p:spPr>
            <a:xfrm>
              <a:off x="7866153" y="3416749"/>
              <a:ext cx="5943600" cy="2554545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“kinesis”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695295-5652-F148-8AD6-C6232F07D628}"/>
                </a:ext>
              </a:extLst>
            </p:cNvPr>
            <p:cNvSpPr txBox="1"/>
            <p:nvPr/>
          </p:nvSpPr>
          <p:spPr>
            <a:xfrm>
              <a:off x="9063409" y="2897360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3C53C3-C684-D843-83D3-A6B664EA2CE3}"/>
              </a:ext>
            </a:extLst>
          </p:cNvPr>
          <p:cNvGrpSpPr/>
          <p:nvPr/>
        </p:nvGrpSpPr>
        <p:grpSpPr>
          <a:xfrm>
            <a:off x="5930264" y="1432467"/>
            <a:ext cx="5943600" cy="3262592"/>
            <a:chOff x="7866157" y="2897360"/>
            <a:chExt cx="5943600" cy="32625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3A0228-5EA1-AA4C-A75B-98A1399279CA}"/>
                </a:ext>
              </a:extLst>
            </p:cNvPr>
            <p:cNvSpPr txBox="1"/>
            <p:nvPr/>
          </p:nvSpPr>
          <p:spPr>
            <a:xfrm>
              <a:off x="7866157" y="3416752"/>
              <a:ext cx="5943600" cy="2743200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?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2C8B50-EDA3-FE4E-823C-AF012D4A8802}"/>
                </a:ext>
              </a:extLst>
            </p:cNvPr>
            <p:cNvSpPr txBox="1"/>
            <p:nvPr/>
          </p:nvSpPr>
          <p:spPr>
            <a:xfrm>
              <a:off x="9063409" y="2897360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129D3C2E-1ADB-C24D-86EC-CCD4F9072927}"/>
              </a:ext>
            </a:extLst>
          </p:cNvPr>
          <p:cNvSpPr/>
          <p:nvPr/>
        </p:nvSpPr>
        <p:spPr>
          <a:xfrm>
            <a:off x="8056605" y="4547286"/>
            <a:ext cx="3064476" cy="1556952"/>
          </a:xfrm>
          <a:prstGeom prst="wedgeRoundRectCallout">
            <a:avLst>
              <a:gd name="adj1" fmla="val -59139"/>
              <a:gd name="adj2" fmla="val -91468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Only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121359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1451112"/>
            <a:ext cx="12192000" cy="5406887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C4023-4555-C445-A499-EE1B5577CA01}"/>
              </a:ext>
            </a:extLst>
          </p:cNvPr>
          <p:cNvSpPr txBox="1"/>
          <p:nvPr/>
        </p:nvSpPr>
        <p:spPr>
          <a:xfrm>
            <a:off x="1040032" y="1579940"/>
            <a:ext cx="57786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“</a:t>
            </a:r>
            <a:r>
              <a:rPr lang="en-US" sz="4000" dirty="0" err="1">
                <a:solidFill>
                  <a:schemeClr val="bg1"/>
                </a:solidFill>
              </a:rPr>
              <a:t>index_parallel</a:t>
            </a:r>
            <a:r>
              <a:rPr lang="en-US" sz="4000" dirty="0">
                <a:solidFill>
                  <a:schemeClr val="bg1"/>
                </a:solidFill>
              </a:rPr>
              <a:t>” or “index”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Means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Batch Ingestion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054A9-ED2D-6A47-BF40-0FE19F9E4403}"/>
              </a:ext>
            </a:extLst>
          </p:cNvPr>
          <p:cNvSpPr txBox="1"/>
          <p:nvPr/>
        </p:nvSpPr>
        <p:spPr>
          <a:xfrm>
            <a:off x="2157560" y="4437392"/>
            <a:ext cx="42932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“</a:t>
            </a:r>
            <a:r>
              <a:rPr lang="en-US" sz="4000" dirty="0" err="1">
                <a:solidFill>
                  <a:schemeClr val="bg1"/>
                </a:solidFill>
              </a:rPr>
              <a:t>kafka</a:t>
            </a:r>
            <a:r>
              <a:rPr lang="en-US" sz="4000" dirty="0">
                <a:solidFill>
                  <a:schemeClr val="bg1"/>
                </a:solidFill>
              </a:rPr>
              <a:t>” or “kinesis”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Means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Streaming Ingestion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DDACE-6FD0-0646-8263-768DCD72F678}"/>
              </a:ext>
            </a:extLst>
          </p:cNvPr>
          <p:cNvSpPr txBox="1"/>
          <p:nvPr/>
        </p:nvSpPr>
        <p:spPr>
          <a:xfrm>
            <a:off x="5764957" y="2549436"/>
            <a:ext cx="64807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Druid uses a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“Supervisor”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to control Streaming Ingestion</a:t>
            </a:r>
          </a:p>
        </p:txBody>
      </p:sp>
    </p:spTree>
    <p:extLst>
      <p:ext uri="{BB962C8B-B14F-4D97-AF65-F5344CB8AC3E}">
        <p14:creationId xmlns:p14="http://schemas.microsoft.com/office/powerpoint/2010/main" val="154392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276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Chalkduster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Halladay</dc:creator>
  <cp:lastModifiedBy>Steve Halladay</cp:lastModifiedBy>
  <cp:revision>3</cp:revision>
  <dcterms:created xsi:type="dcterms:W3CDTF">2022-01-26T16:58:26Z</dcterms:created>
  <dcterms:modified xsi:type="dcterms:W3CDTF">2022-04-14T17:11:34Z</dcterms:modified>
</cp:coreProperties>
</file>