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21" r:id="rId3"/>
    <p:sldId id="322" r:id="rId4"/>
    <p:sldId id="323" r:id="rId5"/>
    <p:sldId id="314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4" r:id="rId26"/>
    <p:sldId id="357" r:id="rId27"/>
    <p:sldId id="356" r:id="rId28"/>
    <p:sldId id="358" r:id="rId29"/>
    <p:sldId id="3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02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D2C1-7AFB-4B4D-BCF0-64904E0B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A4DD6-3B28-E543-89B0-21BB29F9E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208C6-CE46-E244-B35D-38BB664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DC74-4D08-B447-BBB9-91056F49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10F1-AE01-734A-A5F8-1CF4FF1D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55FF-80CB-334C-948F-908EE6D5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14556-F8AC-A748-B095-C3863A28B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C39F-AE6E-0041-970F-55D94C3E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AAFFB-34C0-554C-9590-D94BCE71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21A7-121D-B645-A3BA-E459CA72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FBD50-DC9A-DE44-8FB2-0857B7F9E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7DDE9-6F55-6A42-A19B-B9660B3ED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67A2-3471-B44D-83BB-B207C081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CB8F-B08C-9F4C-8388-D0777575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FDF6-E739-024F-8C47-ECE5590D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6951-4EBC-2040-A728-4AF7AD2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0179-1DAB-7143-B23A-7C6920FF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3B90-2869-1F44-9897-D7A10FBD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DBE7-5495-3F4E-8BCD-71F04544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278C-FA87-BA49-A31F-6710B14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190B-F1A8-5649-9721-C6FA8FF8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D06F-F029-B746-B239-8166C9C6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0F54-D027-804E-8042-5780E5F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3B2E-3F2E-384E-9F4D-4C3CE955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6AD5-36AF-1D4E-A1EF-632152C0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E15B-42F2-994C-A435-A9EADCF6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AE1C-155E-3F4F-8440-E9C72958B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5C75A-10F6-2B4B-BD1B-E8BBABC3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88DB4-62B1-9747-86A8-52C5A87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5F53-2A4B-574D-B076-FBC3B001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6C62-D366-A947-91A6-B17CFE59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B5EE-4FB3-0849-899D-1D12117A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6D76-9974-3447-BCC9-9C06A2F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A6E4B-66F7-8940-83EB-8E911129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2DB38-368C-8D4A-96C8-FC0C95330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23764-51A8-0F47-B055-1BBF63564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78876-0F5A-D14A-BFBB-FB7EA611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19F1C-55F6-704C-A9B8-02B3844A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17E8-B1D6-7246-9F77-2BCAA27D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75C-B595-9C41-BAC4-1F78E09A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C3BAC-D23D-BA42-BDCB-3CCA4839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321C-48A7-E541-B135-03017F0E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1C56E-3789-B642-8CC4-EE5CBD11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A321C-232F-1448-9EB9-D43DF7B4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4C66B-5F9B-2E40-B8BC-456BC17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D32E-C65A-444E-B9B9-19CDF4DA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9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6697-1E47-2B49-A7AB-D90E7E26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8FFB-12B0-6544-A260-165492BE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9566-6041-8047-92B3-FCEC4BB1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80EB-238D-064D-AF1C-CA605596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3AF4D-6998-0449-A3E4-DAFF0709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29B2F-D70B-1540-B216-88593F10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69EA-FA2F-8246-A8C7-360E16E1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865C7-280F-4549-B78C-43B148F79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1A28C-A1E0-6744-9E99-372702BEF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FF57F-573B-DC49-B15A-CF7E30FE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5210-B8BA-704C-AB45-998AC74D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B7DC-B1E1-094C-9FDA-D812FCE4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1A69C-68E0-0044-83EB-E848A8B1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6A77-75A3-BD47-A663-CEFAD904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8056-B771-274D-A912-BC52A8F03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00BC-76F7-0A4F-A64F-D21CEF7BADB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05D4-E633-1944-B167-BFA74A28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A79D4-B217-6C42-A567-3E6B5ADA4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1A19-7C8B-324C-9B69-94056EE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ruid Forum - Druid Forum">
            <a:extLst>
              <a:ext uri="{FF2B5EF4-FFF2-40B4-BE49-F238E27FC236}">
                <a16:creationId xmlns:a16="http://schemas.microsoft.com/office/drawing/2014/main" id="{E64F4ED1-0D20-BB43-89AF-ACE3008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46" y="137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1124399" y="1359242"/>
            <a:ext cx="888589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Apache Druid® Ingestion and Data Modeling</a:t>
            </a:r>
          </a:p>
          <a:p>
            <a:pPr algn="ctr"/>
            <a:r>
              <a:rPr lang="en-US" sz="2400" b="1" dirty="0" err="1">
                <a:solidFill>
                  <a:srgbClr val="29F0FB"/>
                </a:solidFill>
              </a:rPr>
              <a:t>dimensionsSpec</a:t>
            </a:r>
            <a:r>
              <a:rPr lang="en-US" sz="2400" b="1" dirty="0">
                <a:solidFill>
                  <a:srgbClr val="29F0FB"/>
                </a:solidFill>
              </a:rPr>
              <a:t> Processing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7C099-BA10-CC4C-A874-82E7AE047B2E}"/>
              </a:ext>
            </a:extLst>
          </p:cNvPr>
          <p:cNvSpPr txBox="1"/>
          <p:nvPr/>
        </p:nvSpPr>
        <p:spPr>
          <a:xfrm>
            <a:off x="9588843" y="5314092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EFFB"/>
                </a:solidFill>
              </a:rPr>
              <a:t>Press </a:t>
            </a:r>
            <a:r>
              <a:rPr lang="en-US" i="1" dirty="0">
                <a:solidFill>
                  <a:srgbClr val="2BEFFB"/>
                </a:solidFill>
              </a:rPr>
              <a:t>Start</a:t>
            </a:r>
            <a:r>
              <a:rPr lang="en-US" dirty="0">
                <a:solidFill>
                  <a:srgbClr val="2BEFFB"/>
                </a:solidFill>
              </a:rPr>
              <a:t> to begin</a:t>
            </a:r>
          </a:p>
        </p:txBody>
      </p:sp>
    </p:spTree>
    <p:extLst>
      <p:ext uri="{BB962C8B-B14F-4D97-AF65-F5344CB8AC3E}">
        <p14:creationId xmlns:p14="http://schemas.microsoft.com/office/powerpoint/2010/main" val="30996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C7256-0969-9C44-9EDE-15E46151F454}"/>
              </a:ext>
            </a:extLst>
          </p:cNvPr>
          <p:cNvSpPr txBox="1"/>
          <p:nvPr/>
        </p:nvSpPr>
        <p:spPr>
          <a:xfrm>
            <a:off x="3538331" y="1113182"/>
            <a:ext cx="782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Strings are a good default data type in Druid!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82974-B359-8049-AF35-519EE144EF36}"/>
              </a:ext>
            </a:extLst>
          </p:cNvPr>
          <p:cNvSpPr txBox="1"/>
          <p:nvPr/>
        </p:nvSpPr>
        <p:spPr>
          <a:xfrm>
            <a:off x="2795096" y="2721114"/>
            <a:ext cx="5285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 = 4266141748972145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9566A-2313-8E49-ABF6-90A91823D49B}"/>
              </a:ext>
            </a:extLst>
          </p:cNvPr>
          <p:cNvSpPr txBox="1"/>
          <p:nvPr/>
        </p:nvSpPr>
        <p:spPr>
          <a:xfrm>
            <a:off x="2934244" y="4452157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if (ID &lt; 4266141748972146)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E28AC-B2BF-5849-8009-0593441CD54E}"/>
              </a:ext>
            </a:extLst>
          </p:cNvPr>
          <p:cNvSpPr txBox="1"/>
          <p:nvPr/>
        </p:nvSpPr>
        <p:spPr>
          <a:xfrm>
            <a:off x="2795095" y="3424296"/>
            <a:ext cx="1015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2CA85-1179-3344-A916-703797F97269}"/>
              </a:ext>
            </a:extLst>
          </p:cNvPr>
          <p:cNvSpPr txBox="1"/>
          <p:nvPr/>
        </p:nvSpPr>
        <p:spPr>
          <a:xfrm>
            <a:off x="4263869" y="3568679"/>
            <a:ext cx="433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4266141748972145</a:t>
            </a:r>
          </a:p>
        </p:txBody>
      </p:sp>
    </p:spTree>
    <p:extLst>
      <p:ext uri="{BB962C8B-B14F-4D97-AF65-F5344CB8AC3E}">
        <p14:creationId xmlns:p14="http://schemas.microsoft.com/office/powerpoint/2010/main" val="152697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098C8-955F-D143-BB3F-9FCBD571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65150"/>
            <a:ext cx="7774609" cy="54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0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25A24-11A2-2E4D-BE71-4AF4481A3053}"/>
              </a:ext>
            </a:extLst>
          </p:cNvPr>
          <p:cNvSpPr txBox="1"/>
          <p:nvPr/>
        </p:nvSpPr>
        <p:spPr>
          <a:xfrm>
            <a:off x="548808" y="958877"/>
            <a:ext cx="3966342" cy="4524315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”</a:t>
            </a:r>
            <a:r>
              <a:rPr lang="en-US" sz="3200" dirty="0" err="1">
                <a:solidFill>
                  <a:schemeClr val="bg1"/>
                </a:solidFill>
              </a:rPr>
              <a:t>dimensionsSpec</a:t>
            </a:r>
            <a:r>
              <a:rPr lang="en-US" sz="32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”dimensions":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</a:t>
            </a:r>
            <a:r>
              <a:rPr lang="en-US" sz="3200" dirty="0" err="1">
                <a:solidFill>
                  <a:schemeClr val="bg1"/>
                </a:solidFill>
              </a:rPr>
              <a:t>processName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</a:t>
            </a:r>
            <a:r>
              <a:rPr lang="en-US" sz="3200" dirty="0" err="1">
                <a:solidFill>
                  <a:schemeClr val="bg1"/>
                </a:solidFill>
              </a:rPr>
              <a:t>pid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</a:t>
            </a:r>
            <a:r>
              <a:rPr lang="en-US" sz="3200" dirty="0" err="1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“memory”,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“seconds”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EAB9246-FFE3-AF40-9730-4838F3C2E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91131"/>
              </p:ext>
            </p:extLst>
          </p:nvPr>
        </p:nvGraphicFramePr>
        <p:xfrm>
          <a:off x="5419821" y="1691640"/>
          <a:ext cx="5022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18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790801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  <a:gridCol w="678315">
                  <a:extLst>
                    <a:ext uri="{9D8B030D-6E8A-4147-A177-3AD203B41FA5}">
                      <a16:colId xmlns:a16="http://schemas.microsoft.com/office/drawing/2014/main" val="1750639213"/>
                    </a:ext>
                  </a:extLst>
                </a:gridCol>
                <a:gridCol w="1035545">
                  <a:extLst>
                    <a:ext uri="{9D8B030D-6E8A-4147-A177-3AD203B41FA5}">
                      <a16:colId xmlns:a16="http://schemas.microsoft.com/office/drawing/2014/main" val="1403022979"/>
                    </a:ext>
                  </a:extLst>
                </a:gridCol>
                <a:gridCol w="993912">
                  <a:extLst>
                    <a:ext uri="{9D8B030D-6E8A-4147-A177-3AD203B41FA5}">
                      <a16:colId xmlns:a16="http://schemas.microsoft.com/office/drawing/2014/main" val="4002348257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processName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00D30B-6A1C-8C44-859C-FE7A0A50C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2979"/>
              </p:ext>
            </p:extLst>
          </p:nvPr>
        </p:nvGraphicFramePr>
        <p:xfrm>
          <a:off x="5489925" y="3450738"/>
          <a:ext cx="5022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18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790801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  <a:gridCol w="678315">
                  <a:extLst>
                    <a:ext uri="{9D8B030D-6E8A-4147-A177-3AD203B41FA5}">
                      <a16:colId xmlns:a16="http://schemas.microsoft.com/office/drawing/2014/main" val="1750639213"/>
                    </a:ext>
                  </a:extLst>
                </a:gridCol>
                <a:gridCol w="1035545">
                  <a:extLst>
                    <a:ext uri="{9D8B030D-6E8A-4147-A177-3AD203B41FA5}">
                      <a16:colId xmlns:a16="http://schemas.microsoft.com/office/drawing/2014/main" val="1403022979"/>
                    </a:ext>
                  </a:extLst>
                </a:gridCol>
                <a:gridCol w="993912">
                  <a:extLst>
                    <a:ext uri="{9D8B030D-6E8A-4147-A177-3AD203B41FA5}">
                      <a16:colId xmlns:a16="http://schemas.microsoft.com/office/drawing/2014/main" val="4002348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C3BD0F-F15C-6148-AAA7-2B01ABF4B9BC}"/>
              </a:ext>
            </a:extLst>
          </p:cNvPr>
          <p:cNvSpPr txBox="1"/>
          <p:nvPr/>
        </p:nvSpPr>
        <p:spPr>
          <a:xfrm>
            <a:off x="5287617" y="476488"/>
            <a:ext cx="244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processName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4ABAB-9A63-1240-82B6-55412CA69DF3}"/>
              </a:ext>
            </a:extLst>
          </p:cNvPr>
          <p:cNvSpPr txBox="1"/>
          <p:nvPr/>
        </p:nvSpPr>
        <p:spPr>
          <a:xfrm>
            <a:off x="10512816" y="374102"/>
            <a:ext cx="152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seconds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4763D-7E9C-934C-B63C-E378F6DF6487}"/>
              </a:ext>
            </a:extLst>
          </p:cNvPr>
          <p:cNvSpPr txBox="1"/>
          <p:nvPr/>
        </p:nvSpPr>
        <p:spPr>
          <a:xfrm>
            <a:off x="7414591" y="108467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pid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A6A29-0200-AE46-BB74-49BBE731D56C}"/>
              </a:ext>
            </a:extLst>
          </p:cNvPr>
          <p:cNvSpPr txBox="1"/>
          <p:nvPr/>
        </p:nvSpPr>
        <p:spPr>
          <a:xfrm>
            <a:off x="8410516" y="81714"/>
            <a:ext cx="790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cpu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042EC-17CC-6644-B43E-FB799A16B32C}"/>
              </a:ext>
            </a:extLst>
          </p:cNvPr>
          <p:cNvSpPr txBox="1"/>
          <p:nvPr/>
        </p:nvSpPr>
        <p:spPr>
          <a:xfrm>
            <a:off x="8054489" y="666489"/>
            <a:ext cx="159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memory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79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25A24-11A2-2E4D-BE71-4AF4481A3053}"/>
              </a:ext>
            </a:extLst>
          </p:cNvPr>
          <p:cNvSpPr txBox="1"/>
          <p:nvPr/>
        </p:nvSpPr>
        <p:spPr>
          <a:xfrm>
            <a:off x="488117" y="374101"/>
            <a:ext cx="4405180" cy="55092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dirty="0" err="1">
                <a:solidFill>
                  <a:schemeClr val="bg1"/>
                </a:solidFill>
              </a:rPr>
              <a:t>metricsSpec</a:t>
            </a:r>
            <a:r>
              <a:rPr lang="en-US" sz="3200" dirty="0">
                <a:solidFill>
                  <a:schemeClr val="bg1"/>
                </a:solidFill>
              </a:rPr>
              <a:t>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"type": "</a:t>
            </a:r>
            <a:r>
              <a:rPr lang="en-US" sz="3200" dirty="0" err="1">
                <a:solidFill>
                  <a:schemeClr val="bg1"/>
                </a:solidFill>
              </a:rPr>
              <a:t>floatSum</a:t>
            </a:r>
            <a:r>
              <a:rPr lang="en-US" sz="3200" dirty="0">
                <a:solidFill>
                  <a:schemeClr val="bg1"/>
                </a:solidFill>
              </a:rPr>
              <a:t>",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"name": ”</a:t>
            </a:r>
            <a:r>
              <a:rPr lang="en-US" sz="3200" dirty="0" err="1">
                <a:solidFill>
                  <a:schemeClr val="bg1"/>
                </a:solidFill>
              </a:rPr>
              <a:t>io_time</a:t>
            </a:r>
            <a:r>
              <a:rPr lang="en-US" sz="3200" dirty="0">
                <a:solidFill>
                  <a:schemeClr val="bg1"/>
                </a:solidFill>
              </a:rPr>
              <a:t>",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</a:t>
            </a:r>
            <a:r>
              <a:rPr lang="en-US" sz="3200" dirty="0" err="1">
                <a:solidFill>
                  <a:schemeClr val="bg1"/>
                </a:solidFill>
              </a:rPr>
              <a:t>fieldName</a:t>
            </a:r>
            <a:r>
              <a:rPr lang="en-US" sz="3200" dirty="0">
                <a:solidFill>
                  <a:schemeClr val="bg1"/>
                </a:solidFill>
              </a:rPr>
              <a:t>": ”io"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},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"type": "count",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"name": "</a:t>
            </a:r>
            <a:r>
              <a:rPr lang="en-US" sz="3200" dirty="0" err="1">
                <a:solidFill>
                  <a:schemeClr val="bg1"/>
                </a:solidFill>
              </a:rPr>
              <a:t>agg</a:t>
            </a:r>
            <a:r>
              <a:rPr lang="en-US" sz="3200" dirty="0">
                <a:solidFill>
                  <a:schemeClr val="bg1"/>
                </a:solidFill>
              </a:rPr>
              <a:t>-count"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]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B2D2A52-6CDD-C54B-AAFF-731247F5B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74706"/>
              </p:ext>
            </p:extLst>
          </p:nvPr>
        </p:nvGraphicFramePr>
        <p:xfrm>
          <a:off x="5489925" y="3450738"/>
          <a:ext cx="20903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04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1153413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agg</a:t>
                      </a:r>
                      <a:r>
                        <a:rPr lang="en-US" dirty="0"/>
                        <a:t>-count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74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25A24-11A2-2E4D-BE71-4AF4481A3053}"/>
              </a:ext>
            </a:extLst>
          </p:cNvPr>
          <p:cNvSpPr txBox="1"/>
          <p:nvPr/>
        </p:nvSpPr>
        <p:spPr>
          <a:xfrm>
            <a:off x="0" y="453614"/>
            <a:ext cx="12101583" cy="55092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dirty="0" err="1">
                <a:solidFill>
                  <a:schemeClr val="bg1"/>
                </a:solidFill>
              </a:rPr>
              <a:t>dimensionsSpec</a:t>
            </a:r>
            <a:r>
              <a:rPr lang="en-US" sz="32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"dimensions":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</a:t>
            </a:r>
            <a:r>
              <a:rPr lang="en-US" sz="3200" dirty="0" err="1">
                <a:solidFill>
                  <a:schemeClr val="bg1"/>
                </a:solidFill>
              </a:rPr>
              <a:t>pid</a:t>
            </a:r>
            <a:r>
              <a:rPr lang="en-US" sz="3200" dirty="0">
                <a:solidFill>
                  <a:schemeClr val="bg1"/>
                </a:solidFill>
              </a:rPr>
              <a:t>",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</a:t>
            </a:r>
            <a:r>
              <a:rPr lang="en-US" sz="3200" dirty="0" err="1">
                <a:solidFill>
                  <a:schemeClr val="bg1"/>
                </a:solidFill>
              </a:rPr>
              <a:t>upperProcessName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3200" dirty="0">
                <a:solidFill>
                  <a:schemeClr val="bg1"/>
                </a:solidFill>
              </a:rPr>
              <a:t>},</a:t>
            </a:r>
          </a:p>
          <a:p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dirty="0" err="1">
                <a:solidFill>
                  <a:schemeClr val="bg1"/>
                </a:solidFill>
              </a:rPr>
              <a:t>metricsSpec</a:t>
            </a:r>
            <a:r>
              <a:rPr lang="en-US" sz="3200" dirty="0">
                <a:solidFill>
                  <a:schemeClr val="bg1"/>
                </a:solidFill>
              </a:rPr>
              <a:t>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{ "type" : "</a:t>
            </a:r>
            <a:r>
              <a:rPr lang="en-US" sz="3200" dirty="0" err="1">
                <a:solidFill>
                  <a:schemeClr val="bg1"/>
                </a:solidFill>
              </a:rPr>
              <a:t>floatSum</a:t>
            </a:r>
            <a:r>
              <a:rPr lang="en-US" sz="3200" dirty="0">
                <a:solidFill>
                  <a:schemeClr val="bg1"/>
                </a:solidFill>
              </a:rPr>
              <a:t>", "name" : "</a:t>
            </a:r>
            <a:r>
              <a:rPr lang="en-US" sz="3200" dirty="0" err="1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1"/>
                </a:solidFill>
              </a:rPr>
              <a:t>", "</a:t>
            </a:r>
            <a:r>
              <a:rPr lang="en-US" sz="3200" dirty="0" err="1">
                <a:solidFill>
                  <a:schemeClr val="bg1"/>
                </a:solidFill>
              </a:rPr>
              <a:t>fieldName</a:t>
            </a:r>
            <a:r>
              <a:rPr lang="en-US" sz="3200" dirty="0">
                <a:solidFill>
                  <a:schemeClr val="bg1"/>
                </a:solidFill>
              </a:rPr>
              <a:t>" : "</a:t>
            </a:r>
            <a:r>
              <a:rPr lang="en-US" sz="3200" dirty="0" err="1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1"/>
                </a:solidFill>
              </a:rPr>
              <a:t>" },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{ "type" : "</a:t>
            </a:r>
            <a:r>
              <a:rPr lang="en-US" sz="3200" dirty="0" err="1">
                <a:solidFill>
                  <a:schemeClr val="bg1"/>
                </a:solidFill>
              </a:rPr>
              <a:t>floatSum</a:t>
            </a:r>
            <a:r>
              <a:rPr lang="en-US" sz="3200" dirty="0">
                <a:solidFill>
                  <a:schemeClr val="bg1"/>
                </a:solidFill>
              </a:rPr>
              <a:t>", "name" : "memory", "</a:t>
            </a:r>
            <a:r>
              <a:rPr lang="en-US" sz="3200" dirty="0" err="1">
                <a:solidFill>
                  <a:schemeClr val="bg1"/>
                </a:solidFill>
              </a:rPr>
              <a:t>fieldName</a:t>
            </a:r>
            <a:r>
              <a:rPr lang="en-US" sz="3200" dirty="0">
                <a:solidFill>
                  <a:schemeClr val="bg1"/>
                </a:solidFill>
              </a:rPr>
              <a:t>" : "memory" },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{ "type" : "count", "name" : "</a:t>
            </a:r>
            <a:r>
              <a:rPr lang="en-US" sz="3200" dirty="0" err="1">
                <a:solidFill>
                  <a:schemeClr val="bg1"/>
                </a:solidFill>
              </a:rPr>
              <a:t>agg</a:t>
            </a:r>
            <a:r>
              <a:rPr lang="en-US" sz="3200" dirty="0">
                <a:solidFill>
                  <a:schemeClr val="bg1"/>
                </a:solidFill>
              </a:rPr>
              <a:t>-count"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3074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25A24-11A2-2E4D-BE71-4AF4481A3053}"/>
              </a:ext>
            </a:extLst>
          </p:cNvPr>
          <p:cNvSpPr txBox="1"/>
          <p:nvPr/>
        </p:nvSpPr>
        <p:spPr>
          <a:xfrm>
            <a:off x="0" y="453614"/>
            <a:ext cx="12097512" cy="5504688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dirty="0" err="1">
                <a:solidFill>
                  <a:schemeClr val="bg1"/>
                </a:solidFill>
              </a:rPr>
              <a:t>dimensionsSpec</a:t>
            </a:r>
            <a:r>
              <a:rPr lang="en-US" sz="32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"dimensions":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</a:t>
            </a:r>
            <a:r>
              <a:rPr lang="en-US" sz="3200" dirty="0" err="1">
                <a:solidFill>
                  <a:schemeClr val="bg1"/>
                </a:solidFill>
              </a:rPr>
              <a:t>pid</a:t>
            </a:r>
            <a:r>
              <a:rPr lang="en-US" sz="3200" dirty="0">
                <a:solidFill>
                  <a:schemeClr val="bg1"/>
                </a:solidFill>
              </a:rPr>
              <a:t>",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</a:t>
            </a:r>
            <a:r>
              <a:rPr lang="en-US" sz="3200" dirty="0" err="1">
                <a:solidFill>
                  <a:schemeClr val="bg1"/>
                </a:solidFill>
              </a:rPr>
              <a:t>upperProcessName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3200" dirty="0">
                <a:solidFill>
                  <a:schemeClr val="bg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07557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25A24-11A2-2E4D-BE71-4AF4481A3053}"/>
              </a:ext>
            </a:extLst>
          </p:cNvPr>
          <p:cNvSpPr txBox="1"/>
          <p:nvPr/>
        </p:nvSpPr>
        <p:spPr>
          <a:xfrm>
            <a:off x="0" y="453614"/>
            <a:ext cx="12097512" cy="5504688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dirty="0" err="1">
                <a:solidFill>
                  <a:schemeClr val="bg1"/>
                </a:solidFill>
              </a:rPr>
              <a:t>dimensionsSpec</a:t>
            </a:r>
            <a:r>
              <a:rPr lang="en-US" sz="32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"dimensions":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</a:t>
            </a:r>
            <a:r>
              <a:rPr lang="en-US" sz="3200" dirty="0" err="1">
                <a:solidFill>
                  <a:schemeClr val="bg1"/>
                </a:solidFill>
              </a:rPr>
              <a:t>pid</a:t>
            </a:r>
            <a:r>
              <a:rPr lang="en-US" sz="3200" dirty="0">
                <a:solidFill>
                  <a:schemeClr val="bg1"/>
                </a:solidFill>
              </a:rPr>
              <a:t>",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"</a:t>
            </a:r>
            <a:r>
              <a:rPr lang="en-US" sz="3200" dirty="0" err="1">
                <a:solidFill>
                  <a:schemeClr val="bg1"/>
                </a:solidFill>
              </a:rPr>
              <a:t>upperProcessName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{ “name”: ”</a:t>
            </a:r>
            <a:r>
              <a:rPr lang="en-US" sz="3200" dirty="0" err="1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1"/>
                </a:solidFill>
              </a:rPr>
              <a:t>”, “type”: “float” },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{ "name": "memory", "type": "float” },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{ "name": "seconds", "type": "long” },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{ "name": "milliseconds", "type": "long”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3200" dirty="0">
                <a:solidFill>
                  <a:schemeClr val="bg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866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833B5D-D582-8D4D-A34F-AC5D5451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736600"/>
            <a:ext cx="8407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5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2D0F4-270E-6040-9243-9350D837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31" y="1432891"/>
            <a:ext cx="4422751" cy="19961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D0E50-12A3-6D40-B929-2B1CC3A5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35" y="1934817"/>
            <a:ext cx="3938656" cy="10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9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eenager, Teen, Boy, Man, People, Young, Blond, Cartoon">
            <a:extLst>
              <a:ext uri="{FF2B5EF4-FFF2-40B4-BE49-F238E27FC236}">
                <a16:creationId xmlns:a16="http://schemas.microsoft.com/office/drawing/2014/main" id="{40B87385-C95A-E54E-BB22-A08E6B53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815" y="2332383"/>
            <a:ext cx="4670185" cy="452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821D18A-7A02-7B42-BCB8-ACE947D0CEC9}"/>
              </a:ext>
            </a:extLst>
          </p:cNvPr>
          <p:cNvSpPr/>
          <p:nvPr/>
        </p:nvSpPr>
        <p:spPr>
          <a:xfrm>
            <a:off x="4321060" y="1713441"/>
            <a:ext cx="3484262" cy="1237883"/>
          </a:xfrm>
          <a:prstGeom prst="wedgeRoundRectCallout">
            <a:avLst>
              <a:gd name="adj1" fmla="val 45445"/>
              <a:gd name="adj2" fmla="val 9945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Dude! Where’s the schema????</a:t>
            </a:r>
          </a:p>
        </p:txBody>
      </p:sp>
      <p:pic>
        <p:nvPicPr>
          <p:cNvPr id="7172" name="Picture 4" descr="Student, Teenager, Book, Learning, Study, Schoolgirl">
            <a:extLst>
              <a:ext uri="{FF2B5EF4-FFF2-40B4-BE49-F238E27FC236}">
                <a16:creationId xmlns:a16="http://schemas.microsoft.com/office/drawing/2014/main" id="{D0FC6EA6-A7BC-1940-BEDB-435F8A62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25" y="437322"/>
            <a:ext cx="414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7538721-7AA1-B145-BA87-236FD6B4E4D3}"/>
              </a:ext>
            </a:extLst>
          </p:cNvPr>
          <p:cNvSpPr/>
          <p:nvPr/>
        </p:nvSpPr>
        <p:spPr>
          <a:xfrm>
            <a:off x="3360278" y="302084"/>
            <a:ext cx="2908000" cy="1237883"/>
          </a:xfrm>
          <a:prstGeom prst="wedgeRoundRectCallout">
            <a:avLst>
              <a:gd name="adj1" fmla="val -71321"/>
              <a:gd name="adj2" fmla="val 11016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Chillax! Druid’s got this!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0DAC068-6F2A-7F46-9CAD-51DC68A69EC9}"/>
              </a:ext>
            </a:extLst>
          </p:cNvPr>
          <p:cNvSpPr/>
          <p:nvPr/>
        </p:nvSpPr>
        <p:spPr>
          <a:xfrm>
            <a:off x="3744590" y="4068417"/>
            <a:ext cx="1026193" cy="416846"/>
          </a:xfrm>
          <a:prstGeom prst="wedgeRoundRectCallout">
            <a:avLst>
              <a:gd name="adj1" fmla="val -83094"/>
              <a:gd name="adj2" fmla="val 85376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C2DB462-105A-FA47-A65C-831CB0C371FF}"/>
              </a:ext>
            </a:extLst>
          </p:cNvPr>
          <p:cNvSpPr/>
          <p:nvPr/>
        </p:nvSpPr>
        <p:spPr>
          <a:xfrm>
            <a:off x="5036998" y="4279393"/>
            <a:ext cx="1026193" cy="416846"/>
          </a:xfrm>
          <a:prstGeom prst="wedgeRoundRectCallout">
            <a:avLst>
              <a:gd name="adj1" fmla="val 6011"/>
              <a:gd name="adj2" fmla="val 15213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29200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7671F-DEB8-4842-AFA7-971C9127788F}"/>
              </a:ext>
            </a:extLst>
          </p:cNvPr>
          <p:cNvSpPr txBox="1"/>
          <p:nvPr/>
        </p:nvSpPr>
        <p:spPr>
          <a:xfrm>
            <a:off x="8674443" y="5721178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EFFB"/>
                </a:solidFill>
              </a:rPr>
              <a:t>Press </a:t>
            </a:r>
            <a:r>
              <a:rPr lang="en-US" i="1" dirty="0">
                <a:solidFill>
                  <a:srgbClr val="2BEFFB"/>
                </a:solidFill>
              </a:rPr>
              <a:t>Start</a:t>
            </a:r>
            <a:r>
              <a:rPr lang="en-US" dirty="0">
                <a:solidFill>
                  <a:srgbClr val="2BEFFB"/>
                </a:solidFill>
              </a:rPr>
              <a:t> to begin</a:t>
            </a:r>
          </a:p>
        </p:txBody>
      </p:sp>
    </p:spTree>
    <p:extLst>
      <p:ext uri="{BB962C8B-B14F-4D97-AF65-F5344CB8AC3E}">
        <p14:creationId xmlns:p14="http://schemas.microsoft.com/office/powerpoint/2010/main" val="399431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821D18A-7A02-7B42-BCB8-ACE947D0CEC9}"/>
              </a:ext>
            </a:extLst>
          </p:cNvPr>
          <p:cNvSpPr/>
          <p:nvPr/>
        </p:nvSpPr>
        <p:spPr>
          <a:xfrm>
            <a:off x="4321060" y="1713441"/>
            <a:ext cx="4332610" cy="1237883"/>
          </a:xfrm>
          <a:prstGeom prst="wedgeRoundRectCallout">
            <a:avLst>
              <a:gd name="adj1" fmla="val -58245"/>
              <a:gd name="adj2" fmla="val 112306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There are no transforms in the table!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7538721-7AA1-B145-BA87-236FD6B4E4D3}"/>
              </a:ext>
            </a:extLst>
          </p:cNvPr>
          <p:cNvSpPr/>
          <p:nvPr/>
        </p:nvSpPr>
        <p:spPr>
          <a:xfrm>
            <a:off x="3360278" y="302084"/>
            <a:ext cx="2908000" cy="1237883"/>
          </a:xfrm>
          <a:prstGeom prst="wedgeRoundRectCallout">
            <a:avLst>
              <a:gd name="adj1" fmla="val -71321"/>
              <a:gd name="adj2" fmla="val 11016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Using </a:t>
            </a:r>
            <a:r>
              <a:rPr lang="en-US" sz="3200" dirty="0" err="1">
                <a:solidFill>
                  <a:schemeClr val="tx1"/>
                </a:solidFill>
              </a:rPr>
              <a:t>schemaless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FD9B48E-4096-6A4B-AFC7-D402115C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15568"/>
              </p:ext>
            </p:extLst>
          </p:nvPr>
        </p:nvGraphicFramePr>
        <p:xfrm>
          <a:off x="4321060" y="4792649"/>
          <a:ext cx="40289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18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790801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  <a:gridCol w="678315">
                  <a:extLst>
                    <a:ext uri="{9D8B030D-6E8A-4147-A177-3AD203B41FA5}">
                      <a16:colId xmlns:a16="http://schemas.microsoft.com/office/drawing/2014/main" val="1750639213"/>
                    </a:ext>
                  </a:extLst>
                </a:gridCol>
                <a:gridCol w="1035545">
                  <a:extLst>
                    <a:ext uri="{9D8B030D-6E8A-4147-A177-3AD203B41FA5}">
                      <a16:colId xmlns:a16="http://schemas.microsoft.com/office/drawing/2014/main" val="1403022979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processName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9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o Access, Symbol, Icon, Entrance, Access, No Entry">
            <a:extLst>
              <a:ext uri="{FF2B5EF4-FFF2-40B4-BE49-F238E27FC236}">
                <a16:creationId xmlns:a16="http://schemas.microsoft.com/office/drawing/2014/main" id="{12FC7D80-E21A-6941-B206-4FF2DE91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7315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F48E31-BB79-7D40-BFDA-C873624CA8D2}"/>
              </a:ext>
            </a:extLst>
          </p:cNvPr>
          <p:cNvSpPr txBox="1"/>
          <p:nvPr/>
        </p:nvSpPr>
        <p:spPr>
          <a:xfrm>
            <a:off x="4989778" y="1948070"/>
            <a:ext cx="3036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No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41459-9F67-7346-8D7D-CB8EA9CC9728}"/>
              </a:ext>
            </a:extLst>
          </p:cNvPr>
          <p:cNvSpPr txBox="1"/>
          <p:nvPr/>
        </p:nvSpPr>
        <p:spPr>
          <a:xfrm>
            <a:off x="5253440" y="4403035"/>
            <a:ext cx="2509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97240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973E9-5359-7449-A566-C08D9F07D1E5}"/>
              </a:ext>
            </a:extLst>
          </p:cNvPr>
          <p:cNvSpPr txBox="1"/>
          <p:nvPr/>
        </p:nvSpPr>
        <p:spPr>
          <a:xfrm>
            <a:off x="463827" y="304801"/>
            <a:ext cx="681212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27EFF8"/>
                </a:solidFill>
              </a:rPr>
              <a:t>Reindex</a:t>
            </a:r>
          </a:p>
          <a:p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 err="1">
                <a:solidFill>
                  <a:schemeClr val="bg1"/>
                </a:solidFill>
              </a:rPr>
              <a:t>ri</a:t>
            </a:r>
            <a:r>
              <a:rPr lang="en-US" sz="4400" dirty="0">
                <a:solidFill>
                  <a:schemeClr val="bg1"/>
                </a:solidFill>
              </a:rPr>
              <a:t>ːˈ</a:t>
            </a:r>
            <a:r>
              <a:rPr lang="en-US" sz="4400" dirty="0" err="1">
                <a:solidFill>
                  <a:schemeClr val="bg1"/>
                </a:solidFill>
              </a:rPr>
              <a:t>ɪndɛks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r>
              <a:rPr lang="en-US" sz="4400" b="1" cap="all" dirty="0">
                <a:solidFill>
                  <a:schemeClr val="bg1"/>
                </a:solidFill>
              </a:rPr>
              <a:t>VERB</a:t>
            </a:r>
            <a:r>
              <a:rPr lang="en-US" sz="4400" i="1" dirty="0">
                <a:solidFill>
                  <a:schemeClr val="bg1"/>
                </a:solidFill>
              </a:rPr>
              <a:t> </a:t>
            </a: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i="1" dirty="0">
                <a:solidFill>
                  <a:schemeClr val="bg1"/>
                </a:solidFill>
              </a:rPr>
              <a:t>transitive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r>
              <a:rPr lang="en-US" sz="4400" i="1" dirty="0">
                <a:solidFill>
                  <a:schemeClr val="bg1"/>
                </a:solidFill>
              </a:rPr>
              <a:t>	computing</a:t>
            </a:r>
          </a:p>
          <a:p>
            <a:r>
              <a:rPr lang="en-US" sz="4400" i="1" dirty="0">
                <a:solidFill>
                  <a:schemeClr val="bg1"/>
                </a:solidFill>
              </a:rPr>
              <a:t>	</a:t>
            </a:r>
            <a:r>
              <a:rPr lang="en-US" sz="4400" dirty="0">
                <a:solidFill>
                  <a:schemeClr val="bg1"/>
                </a:solidFill>
              </a:rPr>
              <a:t>to create a new index for</a:t>
            </a:r>
          </a:p>
        </p:txBody>
      </p:sp>
    </p:spTree>
    <p:extLst>
      <p:ext uri="{BB962C8B-B14F-4D97-AF65-F5344CB8AC3E}">
        <p14:creationId xmlns:p14="http://schemas.microsoft.com/office/powerpoint/2010/main" val="208289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973E9-5359-7449-A566-C08D9F07D1E5}"/>
              </a:ext>
            </a:extLst>
          </p:cNvPr>
          <p:cNvSpPr txBox="1"/>
          <p:nvPr/>
        </p:nvSpPr>
        <p:spPr>
          <a:xfrm>
            <a:off x="463827" y="304801"/>
            <a:ext cx="97647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27EFF8"/>
                </a:solidFill>
              </a:rPr>
              <a:t>Reindex</a:t>
            </a:r>
          </a:p>
          <a:p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 err="1">
                <a:solidFill>
                  <a:schemeClr val="bg1"/>
                </a:solidFill>
              </a:rPr>
              <a:t>ri</a:t>
            </a:r>
            <a:r>
              <a:rPr lang="en-US" sz="4400" dirty="0">
                <a:solidFill>
                  <a:schemeClr val="bg1"/>
                </a:solidFill>
              </a:rPr>
              <a:t>ːˈ</a:t>
            </a:r>
            <a:r>
              <a:rPr lang="en-US" sz="4400" dirty="0" err="1">
                <a:solidFill>
                  <a:schemeClr val="bg1"/>
                </a:solidFill>
              </a:rPr>
              <a:t>ɪndɛks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r>
              <a:rPr lang="en-US" sz="4400" b="1" cap="all" dirty="0">
                <a:solidFill>
                  <a:schemeClr val="bg1"/>
                </a:solidFill>
              </a:rPr>
              <a:t>VERB</a:t>
            </a:r>
            <a:r>
              <a:rPr lang="en-US" sz="4400" i="1" dirty="0">
                <a:solidFill>
                  <a:schemeClr val="bg1"/>
                </a:solidFill>
              </a:rPr>
              <a:t> </a:t>
            </a: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i="1" dirty="0">
                <a:solidFill>
                  <a:schemeClr val="bg1"/>
                </a:solidFill>
              </a:rPr>
              <a:t>transitive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r>
              <a:rPr lang="en-US" sz="4400" i="1" dirty="0">
                <a:solidFill>
                  <a:schemeClr val="bg1"/>
                </a:solidFill>
              </a:rPr>
              <a:t>	Druid</a:t>
            </a:r>
          </a:p>
          <a:p>
            <a:r>
              <a:rPr lang="en-US" sz="4400" i="1" dirty="0">
                <a:solidFill>
                  <a:schemeClr val="bg1"/>
                </a:solidFill>
              </a:rPr>
              <a:t>	</a:t>
            </a:r>
            <a:r>
              <a:rPr lang="en-US" sz="4400" dirty="0">
                <a:solidFill>
                  <a:schemeClr val="bg1"/>
                </a:solidFill>
              </a:rPr>
              <a:t>Ingesting data from existing segments</a:t>
            </a:r>
          </a:p>
          <a:p>
            <a:r>
              <a:rPr lang="en-US" sz="4400" dirty="0">
                <a:solidFill>
                  <a:schemeClr val="bg1"/>
                </a:solidFill>
              </a:rPr>
              <a:t>	to create new segments</a:t>
            </a:r>
          </a:p>
        </p:txBody>
      </p:sp>
    </p:spTree>
    <p:extLst>
      <p:ext uri="{BB962C8B-B14F-4D97-AF65-F5344CB8AC3E}">
        <p14:creationId xmlns:p14="http://schemas.microsoft.com/office/powerpoint/2010/main" val="337059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973E9-5359-7449-A566-C08D9F07D1E5}"/>
              </a:ext>
            </a:extLst>
          </p:cNvPr>
          <p:cNvSpPr txBox="1"/>
          <p:nvPr/>
        </p:nvSpPr>
        <p:spPr>
          <a:xfrm>
            <a:off x="463827" y="304801"/>
            <a:ext cx="541481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Compaction Task</a:t>
            </a:r>
          </a:p>
          <a:p>
            <a:r>
              <a:rPr lang="en-US" sz="4400" dirty="0">
                <a:solidFill>
                  <a:schemeClr val="bg1"/>
                </a:solidFill>
              </a:rPr>
              <a:t>Two ways to run them: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Manually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Scheduled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C6B9B-55C2-CB41-AFD7-228F8400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88" y="-210655"/>
            <a:ext cx="5539408" cy="1814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FEC91-7F02-6A44-A562-B15644EE1D39}"/>
              </a:ext>
            </a:extLst>
          </p:cNvPr>
          <p:cNvSpPr txBox="1"/>
          <p:nvPr/>
        </p:nvSpPr>
        <p:spPr>
          <a:xfrm>
            <a:off x="1194842" y="3484076"/>
            <a:ext cx="768505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What do Manual Compaction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and Ingestion have in Common?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Both use a specification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Both use an API to start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C83DF-1D87-7B4F-908A-9EC4E7CF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552450" y="210797"/>
            <a:ext cx="2628900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B4383-32BC-8740-B516-6C8077576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84" y="1038844"/>
            <a:ext cx="1955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6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9074809-1B82-A44B-BA74-1CB02E459531}"/>
              </a:ext>
            </a:extLst>
          </p:cNvPr>
          <p:cNvSpPr/>
          <p:nvPr/>
        </p:nvSpPr>
        <p:spPr>
          <a:xfrm>
            <a:off x="4321060" y="1713441"/>
            <a:ext cx="4332610" cy="1237883"/>
          </a:xfrm>
          <a:prstGeom prst="wedgeRoundRectCallout">
            <a:avLst>
              <a:gd name="adj1" fmla="val 65938"/>
              <a:gd name="adj2" fmla="val 8018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Where are the </a:t>
            </a:r>
            <a:r>
              <a:rPr lang="en-US" sz="3200" i="1" dirty="0">
                <a:solidFill>
                  <a:schemeClr val="tx1"/>
                </a:solidFill>
              </a:rPr>
              <a:t>spec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i="1" dirty="0" err="1">
                <a:solidFill>
                  <a:schemeClr val="tx1"/>
                </a:solidFill>
              </a:rPr>
              <a:t>dataSchema</a:t>
            </a:r>
            <a:r>
              <a:rPr lang="en-US" sz="3200" dirty="0">
                <a:solidFill>
                  <a:schemeClr val="tx1"/>
                </a:solidFill>
              </a:rPr>
              <a:t> objects?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712863E-BE96-284E-9C34-40423821933C}"/>
              </a:ext>
            </a:extLst>
          </p:cNvPr>
          <p:cNvSpPr/>
          <p:nvPr/>
        </p:nvSpPr>
        <p:spPr>
          <a:xfrm>
            <a:off x="4698747" y="3760902"/>
            <a:ext cx="3756140" cy="1237883"/>
          </a:xfrm>
          <a:prstGeom prst="wedgeRoundRectCallout">
            <a:avLst>
              <a:gd name="adj1" fmla="val -54364"/>
              <a:gd name="adj2" fmla="val 8018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We don’t use them for compaction!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BA47E-DC7F-DB4B-B76B-5B2B3EF8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248" y="4956843"/>
            <a:ext cx="1854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58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7E3605-6AEA-B64C-8D7E-297AED3B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64" y="0"/>
            <a:ext cx="403111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126DB7-3414-8145-89A4-1A287C6F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12"/>
          <a:stretch/>
        </p:blipFill>
        <p:spPr>
          <a:xfrm>
            <a:off x="6399573" y="1722782"/>
            <a:ext cx="4031116" cy="29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68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93862B6-1B75-0147-BFE8-F3AF163D7AA9}"/>
              </a:ext>
            </a:extLst>
          </p:cNvPr>
          <p:cNvSpPr/>
          <p:nvPr/>
        </p:nvSpPr>
        <p:spPr>
          <a:xfrm>
            <a:off x="4314434" y="593632"/>
            <a:ext cx="3756140" cy="1237883"/>
          </a:xfrm>
          <a:prstGeom prst="wedgeRoundRectCallout">
            <a:avLst>
              <a:gd name="adj1" fmla="val -68829"/>
              <a:gd name="adj2" fmla="val -8146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No </a:t>
            </a:r>
            <a:r>
              <a:rPr lang="en-US" sz="3200" i="1" dirty="0" err="1">
                <a:solidFill>
                  <a:schemeClr val="tx1"/>
                </a:solidFill>
              </a:rPr>
              <a:t>dimensionsSpec</a:t>
            </a:r>
            <a:r>
              <a:rPr lang="en-US" sz="3200" dirty="0">
                <a:solidFill>
                  <a:schemeClr val="tx1"/>
                </a:solidFill>
              </a:rPr>
              <a:t> retains all columns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A1B184F-958D-1049-A95B-0354F4A5AF82}"/>
              </a:ext>
            </a:extLst>
          </p:cNvPr>
          <p:cNvSpPr/>
          <p:nvPr/>
        </p:nvSpPr>
        <p:spPr>
          <a:xfrm>
            <a:off x="3963250" y="2356172"/>
            <a:ext cx="6558976" cy="1237883"/>
          </a:xfrm>
          <a:prstGeom prst="wedgeRoundRectCallout">
            <a:avLst>
              <a:gd name="adj1" fmla="val -68829"/>
              <a:gd name="adj2" fmla="val -8146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Note: We cannot use a </a:t>
            </a:r>
            <a:r>
              <a:rPr lang="en-US" sz="3200" i="1" dirty="0" err="1">
                <a:solidFill>
                  <a:schemeClr val="tx1"/>
                </a:solidFill>
              </a:rPr>
              <a:t>dimensionExclusions</a:t>
            </a:r>
            <a:r>
              <a:rPr lang="en-US" sz="3200" dirty="0">
                <a:solidFill>
                  <a:schemeClr val="tx1"/>
                </a:solidFill>
              </a:rPr>
              <a:t> with compaction</a:t>
            </a:r>
            <a:endParaRPr lang="en-US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40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7E3605-6AEA-B64C-8D7E-297AED3B0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12"/>
          <a:stretch/>
        </p:blipFill>
        <p:spPr>
          <a:xfrm>
            <a:off x="3696129" y="2451651"/>
            <a:ext cx="4031116" cy="29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36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E5C0CB0-FE83-8141-BF40-0F34986AF070}"/>
              </a:ext>
            </a:extLst>
          </p:cNvPr>
          <p:cNvSpPr/>
          <p:nvPr/>
        </p:nvSpPr>
        <p:spPr>
          <a:xfrm>
            <a:off x="3896139" y="3497814"/>
            <a:ext cx="2146852" cy="93141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Compaction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42D4A-EBE8-3945-B9A8-6D9EB67045BA}"/>
              </a:ext>
            </a:extLst>
          </p:cNvPr>
          <p:cNvSpPr/>
          <p:nvPr/>
        </p:nvSpPr>
        <p:spPr>
          <a:xfrm>
            <a:off x="1603513" y="5221357"/>
            <a:ext cx="6732104" cy="556591"/>
          </a:xfrm>
          <a:prstGeom prst="rect">
            <a:avLst/>
          </a:prstGeom>
          <a:solidFill>
            <a:srgbClr val="27E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Segment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FC12C-E224-AC4B-84F6-627ABB6E20F2}"/>
              </a:ext>
            </a:extLst>
          </p:cNvPr>
          <p:cNvSpPr/>
          <p:nvPr/>
        </p:nvSpPr>
        <p:spPr>
          <a:xfrm>
            <a:off x="5062331" y="5903843"/>
            <a:ext cx="3273286" cy="556591"/>
          </a:xfrm>
          <a:prstGeom prst="rect">
            <a:avLst/>
          </a:prstGeom>
          <a:solidFill>
            <a:srgbClr val="27E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Segment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BBDAA-F445-994B-8482-2FE4723AA09F}"/>
              </a:ext>
            </a:extLst>
          </p:cNvPr>
          <p:cNvSpPr/>
          <p:nvPr/>
        </p:nvSpPr>
        <p:spPr>
          <a:xfrm>
            <a:off x="1603513" y="5903842"/>
            <a:ext cx="3273286" cy="556591"/>
          </a:xfrm>
          <a:prstGeom prst="rect">
            <a:avLst/>
          </a:prstGeom>
          <a:solidFill>
            <a:srgbClr val="27E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85363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25A24-11A2-2E4D-BE71-4AF4481A3053}"/>
              </a:ext>
            </a:extLst>
          </p:cNvPr>
          <p:cNvSpPr txBox="1"/>
          <p:nvPr/>
        </p:nvSpPr>
        <p:spPr>
          <a:xfrm>
            <a:off x="548808" y="958877"/>
            <a:ext cx="5486400" cy="55092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“</a:t>
            </a:r>
            <a:r>
              <a:rPr lang="en-US" sz="3200" dirty="0" err="1">
                <a:solidFill>
                  <a:schemeClr val="bg1"/>
                </a:solidFill>
              </a:rPr>
              <a:t>dataSchema</a:t>
            </a:r>
            <a:r>
              <a:rPr lang="en-US" sz="32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”</a:t>
            </a:r>
            <a:r>
              <a:rPr lang="en-US" sz="3200" dirty="0" err="1">
                <a:solidFill>
                  <a:schemeClr val="bg1"/>
                </a:solidFill>
              </a:rPr>
              <a:t>dimensionsSpec</a:t>
            </a:r>
            <a:r>
              <a:rPr lang="en-US" sz="32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”dimensions":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]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2C73C-3838-474B-BEDA-A2EEDCB3461E}"/>
              </a:ext>
            </a:extLst>
          </p:cNvPr>
          <p:cNvSpPr txBox="1"/>
          <p:nvPr/>
        </p:nvSpPr>
        <p:spPr>
          <a:xfrm>
            <a:off x="2512115" y="457200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Ingestion Spec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74AF0A1-F01C-7944-9681-8A8CD38D68B9}"/>
              </a:ext>
            </a:extLst>
          </p:cNvPr>
          <p:cNvSpPr/>
          <p:nvPr/>
        </p:nvSpPr>
        <p:spPr>
          <a:xfrm>
            <a:off x="5289416" y="1325396"/>
            <a:ext cx="4188940" cy="1556952"/>
          </a:xfrm>
          <a:prstGeom prst="wedgeRoundRectCallout">
            <a:avLst>
              <a:gd name="adj1" fmla="val -107598"/>
              <a:gd name="adj2" fmla="val 11263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List the names of the columns you want in your table here</a:t>
            </a:r>
          </a:p>
        </p:txBody>
      </p:sp>
    </p:spTree>
    <p:extLst>
      <p:ext uri="{BB962C8B-B14F-4D97-AF65-F5344CB8AC3E}">
        <p14:creationId xmlns:p14="http://schemas.microsoft.com/office/powerpoint/2010/main" val="79738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25A24-11A2-2E4D-BE71-4AF4481A3053}"/>
              </a:ext>
            </a:extLst>
          </p:cNvPr>
          <p:cNvSpPr txBox="1"/>
          <p:nvPr/>
        </p:nvSpPr>
        <p:spPr>
          <a:xfrm>
            <a:off x="548807" y="958877"/>
            <a:ext cx="5486400" cy="55092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“</a:t>
            </a:r>
            <a:r>
              <a:rPr lang="en-US" sz="3200" dirty="0" err="1">
                <a:solidFill>
                  <a:schemeClr val="bg1"/>
                </a:solidFill>
              </a:rPr>
              <a:t>dataSchema</a:t>
            </a:r>
            <a:r>
              <a:rPr lang="en-US" sz="32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”</a:t>
            </a:r>
            <a:r>
              <a:rPr lang="en-US" sz="3200" dirty="0" err="1">
                <a:solidFill>
                  <a:schemeClr val="bg1"/>
                </a:solidFill>
              </a:rPr>
              <a:t>dimensionsSpec</a:t>
            </a:r>
            <a:r>
              <a:rPr lang="en-US" sz="32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”</a:t>
            </a:r>
            <a:r>
              <a:rPr lang="en-US" sz="3200" dirty="0" err="1">
                <a:solidFill>
                  <a:schemeClr val="bg1"/>
                </a:solidFill>
              </a:rPr>
              <a:t>dimensionExclusions</a:t>
            </a:r>
            <a:r>
              <a:rPr lang="en-US" sz="3200" dirty="0">
                <a:solidFill>
                  <a:schemeClr val="bg1"/>
                </a:solidFill>
              </a:rPr>
              <a:t>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]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2C73C-3838-474B-BEDA-A2EEDCB3461E}"/>
              </a:ext>
            </a:extLst>
          </p:cNvPr>
          <p:cNvSpPr txBox="1"/>
          <p:nvPr/>
        </p:nvSpPr>
        <p:spPr>
          <a:xfrm>
            <a:off x="2512114" y="457200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Ingestion Spec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74AF0A1-F01C-7944-9681-8A8CD38D68B9}"/>
              </a:ext>
            </a:extLst>
          </p:cNvPr>
          <p:cNvSpPr/>
          <p:nvPr/>
        </p:nvSpPr>
        <p:spPr>
          <a:xfrm>
            <a:off x="7454252" y="1483227"/>
            <a:ext cx="4188940" cy="1556952"/>
          </a:xfrm>
          <a:prstGeom prst="wedgeRoundRectCallout">
            <a:avLst>
              <a:gd name="adj1" fmla="val -107598"/>
              <a:gd name="adj2" fmla="val 11263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List the names of the columns you don’t want in your table here</a:t>
            </a:r>
          </a:p>
        </p:txBody>
      </p:sp>
    </p:spTree>
    <p:extLst>
      <p:ext uri="{BB962C8B-B14F-4D97-AF65-F5344CB8AC3E}">
        <p14:creationId xmlns:p14="http://schemas.microsoft.com/office/powerpoint/2010/main" val="238257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1 - </a:t>
            </a:r>
            <a:r>
              <a:rPr lang="en-US" sz="2800" i="1" dirty="0">
                <a:solidFill>
                  <a:schemeClr val="bg1"/>
                </a:solidFill>
              </a:rPr>
              <a:t>Create each table </a:t>
            </a:r>
            <a:r>
              <a:rPr lang="en-US" sz="2800" i="1" dirty="0" err="1">
                <a:solidFill>
                  <a:schemeClr val="bg1"/>
                </a:solidFill>
              </a:rPr>
              <a:t>datasource</a:t>
            </a:r>
            <a:r>
              <a:rPr lang="en-US" sz="2800" i="1" dirty="0">
                <a:solidFill>
                  <a:schemeClr val="bg1"/>
                </a:solidFill>
              </a:rPr>
              <a:t> for a specific set of query shapes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2 - </a:t>
            </a:r>
            <a:r>
              <a:rPr lang="en-US" sz="2800" i="1" dirty="0">
                <a:solidFill>
                  <a:schemeClr val="bg1"/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3 - </a:t>
            </a:r>
            <a:r>
              <a:rPr lang="en-US" sz="2800" i="1" dirty="0">
                <a:solidFill>
                  <a:schemeClr val="bg1"/>
                </a:solidFill>
              </a:rPr>
              <a:t>Eliminate unused columns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4 - </a:t>
            </a:r>
            <a:r>
              <a:rPr lang="en-US" sz="2800" i="1" dirty="0">
                <a:solidFill>
                  <a:schemeClr val="bg1"/>
                </a:solidFill>
              </a:rPr>
              <a:t>Filter out unnecessary rows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5 - </a:t>
            </a:r>
            <a:r>
              <a:rPr lang="en-US" sz="2800" i="1" dirty="0">
                <a:solidFill>
                  <a:schemeClr val="bg1"/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6 - </a:t>
            </a:r>
            <a:r>
              <a:rPr lang="en-US" sz="2800" i="1" dirty="0">
                <a:solidFill>
                  <a:schemeClr val="bg1"/>
                </a:solidFill>
              </a:rPr>
              <a:t>Organize segments for fast queries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CF4B0-4F38-1748-BE25-361932DE508D}"/>
              </a:ext>
            </a:extLst>
          </p:cNvPr>
          <p:cNvSpPr/>
          <p:nvPr/>
        </p:nvSpPr>
        <p:spPr>
          <a:xfrm>
            <a:off x="2888566" y="1612983"/>
            <a:ext cx="547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Apache Druid® Data Modeling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051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1 -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Create each table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 for a specific set of query shapes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2 -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3 -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Eliminate unused columns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4 -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Filter out unnecessary rows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5 -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6 -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Organize segments for fast queries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CF4B0-4F38-1748-BE25-361932DE508D}"/>
              </a:ext>
            </a:extLst>
          </p:cNvPr>
          <p:cNvSpPr/>
          <p:nvPr/>
        </p:nvSpPr>
        <p:spPr>
          <a:xfrm>
            <a:off x="2888566" y="1612983"/>
            <a:ext cx="547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Apache Druid® Data Modeling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0678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1869CA8-02E9-EB47-888C-99D0DCF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74842"/>
              </p:ext>
            </p:extLst>
          </p:nvPr>
        </p:nvGraphicFramePr>
        <p:xfrm>
          <a:off x="6638236" y="3429000"/>
          <a:ext cx="37525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15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750639213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403022979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4002348257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D6B1542-5AA5-3444-8F5F-C78D224F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7" y="2024545"/>
            <a:ext cx="7061200" cy="3365500"/>
          </a:xfrm>
          <a:prstGeom prst="rect">
            <a:avLst/>
          </a:prstGeom>
        </p:spPr>
      </p:pic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6F0D9E4-5EE8-924A-BA22-2F14DF525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08023"/>
              </p:ext>
            </p:extLst>
          </p:nvPr>
        </p:nvGraphicFramePr>
        <p:xfrm>
          <a:off x="8439425" y="235390"/>
          <a:ext cx="37525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15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750639213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403022979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4002348257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A2E4349-62EF-6144-A03B-96BBF0A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27476"/>
              </p:ext>
            </p:extLst>
          </p:nvPr>
        </p:nvGraphicFramePr>
        <p:xfrm>
          <a:off x="471557" y="235390"/>
          <a:ext cx="22515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15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750639213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7D3976D-DA01-E04C-846B-2F22182D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88380"/>
              </p:ext>
            </p:extLst>
          </p:nvPr>
        </p:nvGraphicFramePr>
        <p:xfrm>
          <a:off x="4537766" y="235390"/>
          <a:ext cx="30020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15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750639213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403022979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29962F6-A61B-E045-8513-B865F301D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75042"/>
              </p:ext>
            </p:extLst>
          </p:nvPr>
        </p:nvGraphicFramePr>
        <p:xfrm>
          <a:off x="3002061" y="245493"/>
          <a:ext cx="7505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15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  <p:sp>
        <p:nvSpPr>
          <p:cNvPr id="8" name="Multiply 7">
            <a:extLst>
              <a:ext uri="{FF2B5EF4-FFF2-40B4-BE49-F238E27FC236}">
                <a16:creationId xmlns:a16="http://schemas.microsoft.com/office/drawing/2014/main" id="{5BD1A31F-604D-814D-9116-8F868515EC5A}"/>
              </a:ext>
            </a:extLst>
          </p:cNvPr>
          <p:cNvSpPr/>
          <p:nvPr/>
        </p:nvSpPr>
        <p:spPr>
          <a:xfrm>
            <a:off x="8958470" y="3179859"/>
            <a:ext cx="596348" cy="19348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35452CAC-8F18-5346-8214-8C2DA8F26FF4}"/>
              </a:ext>
            </a:extLst>
          </p:cNvPr>
          <p:cNvSpPr/>
          <p:nvPr/>
        </p:nvSpPr>
        <p:spPr>
          <a:xfrm>
            <a:off x="9674640" y="3179859"/>
            <a:ext cx="596348" cy="19348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8723E5-D73B-F44D-B3E1-6EB438CA04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25A24-11A2-2E4D-BE71-4AF4481A3053}"/>
              </a:ext>
            </a:extLst>
          </p:cNvPr>
          <p:cNvSpPr txBox="1">
            <a:spLocks/>
          </p:cNvSpPr>
          <p:nvPr/>
        </p:nvSpPr>
        <p:spPr>
          <a:xfrm>
            <a:off x="548807" y="958877"/>
            <a:ext cx="4206240" cy="50292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”</a:t>
            </a:r>
            <a:r>
              <a:rPr lang="en-US" sz="3200" dirty="0" err="1">
                <a:solidFill>
                  <a:schemeClr val="bg1"/>
                </a:solidFill>
              </a:rPr>
              <a:t>dimensionsSpec</a:t>
            </a:r>
            <a:r>
              <a:rPr lang="en-US" sz="32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”dimensions":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</a:t>
            </a:r>
            <a:r>
              <a:rPr lang="en-US" sz="3200" dirty="0" err="1">
                <a:solidFill>
                  <a:schemeClr val="bg1"/>
                </a:solidFill>
              </a:rPr>
              <a:t>processName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</a:t>
            </a:r>
            <a:r>
              <a:rPr lang="en-US" sz="3200" dirty="0" err="1">
                <a:solidFill>
                  <a:schemeClr val="bg1"/>
                </a:solidFill>
              </a:rPr>
              <a:t>pid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</a:t>
            </a:r>
            <a:r>
              <a:rPr lang="en-US" sz="3200" dirty="0" err="1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1"/>
                </a:solidFill>
              </a:rPr>
              <a:t>”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8342E-99ED-D344-A5AB-BE42B22A108B}"/>
              </a:ext>
            </a:extLst>
          </p:cNvPr>
          <p:cNvSpPr txBox="1"/>
          <p:nvPr/>
        </p:nvSpPr>
        <p:spPr>
          <a:xfrm>
            <a:off x="4874272" y="971353"/>
            <a:ext cx="4206240" cy="50292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”</a:t>
            </a:r>
            <a:r>
              <a:rPr lang="en-US" sz="3200" dirty="0" err="1">
                <a:solidFill>
                  <a:schemeClr val="bg1"/>
                </a:solidFill>
              </a:rPr>
              <a:t>dimensionsSpec</a:t>
            </a:r>
            <a:r>
              <a:rPr lang="en-US" sz="32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”dimensions": [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</a:t>
            </a:r>
            <a:r>
              <a:rPr lang="en-US" sz="3200" dirty="0" err="1">
                <a:solidFill>
                  <a:schemeClr val="bg1"/>
                </a:solidFill>
              </a:rPr>
              <a:t>processName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“</a:t>
            </a:r>
            <a:r>
              <a:rPr lang="en-US" sz="3200" dirty="0" err="1">
                <a:solidFill>
                  <a:schemeClr val="bg1"/>
                </a:solidFill>
              </a:rPr>
              <a:t>pid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  “name”: ”</a:t>
            </a:r>
            <a:r>
              <a:rPr lang="en-US" sz="3200" dirty="0" err="1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1"/>
                </a:solidFill>
              </a:rPr>
              <a:t>”,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   “type”: “float”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6213B6-34EA-4D48-8769-04498524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72" y="6256913"/>
            <a:ext cx="3448094" cy="38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BF14102D-2B9F-994A-A858-8AA17676A8C6}"/>
              </a:ext>
            </a:extLst>
          </p:cNvPr>
          <p:cNvSpPr/>
          <p:nvPr/>
        </p:nvSpPr>
        <p:spPr>
          <a:xfrm>
            <a:off x="2789486" y="635088"/>
            <a:ext cx="4188940" cy="1556952"/>
          </a:xfrm>
          <a:prstGeom prst="wedgeRoundRectCallout">
            <a:avLst>
              <a:gd name="adj1" fmla="val -67737"/>
              <a:gd name="adj2" fmla="val 7263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Since these are only column names…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A210D76-6E5D-124D-9039-BCDB354CF29F}"/>
              </a:ext>
            </a:extLst>
          </p:cNvPr>
          <p:cNvSpPr/>
          <p:nvPr/>
        </p:nvSpPr>
        <p:spPr>
          <a:xfrm>
            <a:off x="1577009" y="1815548"/>
            <a:ext cx="516835" cy="1444487"/>
          </a:xfrm>
          <a:prstGeom prst="rightBrace">
            <a:avLst/>
          </a:prstGeom>
          <a:ln w="63500">
            <a:solidFill>
              <a:srgbClr val="27E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00558F8-B7DE-334A-B20F-4920147A27AE}"/>
              </a:ext>
            </a:extLst>
          </p:cNvPr>
          <p:cNvSpPr/>
          <p:nvPr/>
        </p:nvSpPr>
        <p:spPr>
          <a:xfrm>
            <a:off x="2789486" y="2928820"/>
            <a:ext cx="4188940" cy="1556952"/>
          </a:xfrm>
          <a:prstGeom prst="wedgeRoundRectCallout">
            <a:avLst>
              <a:gd name="adj1" fmla="val -53817"/>
              <a:gd name="adj2" fmla="val -72063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Druid assumes these are String types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045B3CA-04F8-E84D-83A4-A8FC7F602AD7}"/>
              </a:ext>
            </a:extLst>
          </p:cNvPr>
          <p:cNvSpPr/>
          <p:nvPr/>
        </p:nvSpPr>
        <p:spPr>
          <a:xfrm>
            <a:off x="7674068" y="635088"/>
            <a:ext cx="4188940" cy="1556952"/>
          </a:xfrm>
          <a:prstGeom prst="wedgeRoundRectCallout">
            <a:avLst>
              <a:gd name="adj1" fmla="val -50021"/>
              <a:gd name="adj2" fmla="val 97318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This looks like a number…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F3BBBC5-92D0-1F45-8F4E-4D3EE7D16678}"/>
              </a:ext>
            </a:extLst>
          </p:cNvPr>
          <p:cNvSpPr/>
          <p:nvPr/>
        </p:nvSpPr>
        <p:spPr>
          <a:xfrm>
            <a:off x="7851383" y="4307046"/>
            <a:ext cx="4188940" cy="1556952"/>
          </a:xfrm>
          <a:prstGeom prst="wedgeRoundRectCallout">
            <a:avLst>
              <a:gd name="adj1" fmla="val -55082"/>
              <a:gd name="adj2" fmla="val -97597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But we can treat is like a String!</a:t>
            </a:r>
          </a:p>
        </p:txBody>
      </p:sp>
    </p:spTree>
    <p:extLst>
      <p:ext uri="{BB962C8B-B14F-4D97-AF65-F5344CB8AC3E}">
        <p14:creationId xmlns:p14="http://schemas.microsoft.com/office/powerpoint/2010/main" val="78451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765</Words>
  <Application>Microsoft Macintosh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Halladay</dc:creator>
  <cp:lastModifiedBy>Steve Halladay</cp:lastModifiedBy>
  <cp:revision>5</cp:revision>
  <dcterms:created xsi:type="dcterms:W3CDTF">2022-02-15T18:38:29Z</dcterms:created>
  <dcterms:modified xsi:type="dcterms:W3CDTF">2022-02-17T15:48:45Z</dcterms:modified>
</cp:coreProperties>
</file>