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47" r:id="rId3"/>
    <p:sldId id="377" r:id="rId4"/>
    <p:sldId id="348" r:id="rId5"/>
    <p:sldId id="314" r:id="rId6"/>
    <p:sldId id="334" r:id="rId7"/>
    <p:sldId id="351" r:id="rId8"/>
    <p:sldId id="349" r:id="rId9"/>
    <p:sldId id="350" r:id="rId10"/>
    <p:sldId id="352" r:id="rId11"/>
    <p:sldId id="353" r:id="rId12"/>
    <p:sldId id="354" r:id="rId13"/>
    <p:sldId id="355" r:id="rId14"/>
    <p:sldId id="356" r:id="rId15"/>
    <p:sldId id="358" r:id="rId16"/>
    <p:sldId id="359" r:id="rId17"/>
    <p:sldId id="360" r:id="rId18"/>
    <p:sldId id="361" r:id="rId19"/>
    <p:sldId id="362" r:id="rId20"/>
    <p:sldId id="364" r:id="rId21"/>
    <p:sldId id="363" r:id="rId22"/>
    <p:sldId id="357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5" r:id="rId32"/>
    <p:sldId id="373" r:id="rId33"/>
    <p:sldId id="374" r:id="rId34"/>
    <p:sldId id="3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557"/>
    <a:srgbClr val="27EFF8"/>
    <a:srgbClr val="04FF00"/>
    <a:srgbClr val="3B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F138-E342-D340-828C-5E3F0CA9C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725FF-9B31-3F46-8CD3-426815BC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3254-F806-534B-81F1-84079C59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8309-AB0C-0E4B-916D-76B30673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D5C1-A105-6140-8AF2-5BAD03DB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AB02-7E98-D445-AC0B-B117A0D5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890DA-BE61-994E-8291-D6B35365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73B7-C6DE-D942-908A-FBB9716D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799D-D567-0744-96EE-5C82EB8E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96D7-20DC-EE4D-9C89-5CE0FDCA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2E367-67C3-9641-BD54-01F5D0B7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D915D-3985-7744-B236-701861E1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4698-49D9-8A46-BA55-8081C07E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A89D-3C6E-6A42-893A-20F53203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5D94-252A-5C47-B85D-C7692CAD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E8ED-2A57-2540-896E-4A313AB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9BCF-0014-CB47-A7D0-08779F14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2E49-7357-C047-8EB5-D14E0E7B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1247-83CC-D640-9104-23734B8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2542-2E51-0341-94E0-0C4FAC37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9C85-0B87-A84D-B67E-BA98B48F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E8A9-8BAC-5749-817B-8AF46747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D24E-13A0-ED4C-99DE-E76DF7B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679-A3A9-314F-88BF-8502E05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5378-274D-E447-A789-E06ADD96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F3FF-C52B-C048-A56A-2BE79B47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9FC9-2B0B-724C-98AF-643EB9C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286C-C67C-D04E-A108-DE56EB8E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94EA-E398-2C43-9806-5DEF9D63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0EA6D-825A-D64B-8594-AE3EA65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AABB-0579-F048-8C2D-4489B021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7AF-7C4A-D048-BCE7-E5C7EBB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2F88-16BC-8141-81FF-7E8438AC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BEDE-B8B4-5D47-8D08-020F3EB2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247D-4560-BB4C-BC08-57EDC832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A24E-F151-5B41-920E-3B5DD542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5B0E5-0D6B-5B48-9EC2-01F35BFD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FF469-4E60-1741-A3F8-B04B2632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38641-99B6-554B-AF58-5A036306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DFD-19F0-6049-975C-1F1F0490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E9728-AAB8-6A4B-9E45-FFD3FA9B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C7447-3D93-5B44-A53B-AF1FC1B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D6F65-BF4B-8A4F-864A-3B07B22E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5531E-C013-B449-8702-1902B36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5DD7-90E3-5A44-A5D8-C73FE3D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7CF7-926E-CA46-9369-1E7AA30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9CC-E4F8-E04A-912E-9D3C64DE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ED06-1115-0443-9811-B7C1BE69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2B4B4-F388-8548-872C-D2A88A14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827A-6201-4E41-9254-287B7B90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F123-54DB-B64F-BAC8-ED550A78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D19A-7439-C645-B828-F5773EF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79EA-C7E5-594E-9675-96D62031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1BF33-F0B5-CA48-AB4F-E977BE77A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C11F9-1A06-A942-B905-48F2FBB6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325B-DE9D-C14E-A06D-45BE696B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3CAE-6F54-6B43-9108-BCE09542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9204-11F2-F048-A3E0-6845CD69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F559-238A-6545-8DEF-729F033C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2901-B44B-C041-8772-907998A2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C75A-6B8E-1744-92DD-41AFA0B8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5353-7E6E-2E4B-8666-01359A4BD2D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6C63-6E7C-E044-8997-9DDA57338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AC53-935D-AA43-B8B4-D619CF81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42A2-A60D-C144-810E-355B80AF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>
                <a:solidFill>
                  <a:srgbClr val="29F0FB"/>
                </a:solidFill>
              </a:rPr>
              <a:t>Rollup (</a:t>
            </a:r>
            <a:r>
              <a:rPr lang="en-US" sz="2400" b="1" dirty="0" err="1">
                <a:solidFill>
                  <a:srgbClr val="29F0FB"/>
                </a:solidFill>
              </a:rPr>
              <a:t>metricsSpec</a:t>
            </a:r>
            <a:r>
              <a:rPr lang="en-US" sz="2400" b="1" dirty="0">
                <a:solidFill>
                  <a:srgbClr val="29F0FB"/>
                </a:solidFill>
              </a:rPr>
              <a:t>) Processing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7C099-BA10-CC4C-A874-82E7AE047B2E}"/>
              </a:ext>
            </a:extLst>
          </p:cNvPr>
          <p:cNvSpPr txBox="1"/>
          <p:nvPr/>
        </p:nvSpPr>
        <p:spPr>
          <a:xfrm>
            <a:off x="9588843" y="5314092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6F3F9-E965-674C-AF31-3B4572FBAAA4}"/>
              </a:ext>
            </a:extLst>
          </p:cNvPr>
          <p:cNvSpPr txBox="1"/>
          <p:nvPr/>
        </p:nvSpPr>
        <p:spPr>
          <a:xfrm>
            <a:off x="617838" y="210065"/>
            <a:ext cx="7987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the two general types of rollup?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Precise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Approximate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CAD27-4FFA-6E4D-B821-D3423A090661}"/>
              </a:ext>
            </a:extLst>
          </p:cNvPr>
          <p:cNvSpPr txBox="1"/>
          <p:nvPr/>
        </p:nvSpPr>
        <p:spPr>
          <a:xfrm>
            <a:off x="782113" y="2773156"/>
            <a:ext cx="30149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Precise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E333-7BB3-0C4D-AC8A-46C750CC7480}"/>
              </a:ext>
            </a:extLst>
          </p:cNvPr>
          <p:cNvSpPr txBox="1"/>
          <p:nvPr/>
        </p:nvSpPr>
        <p:spPr>
          <a:xfrm>
            <a:off x="5162129" y="2355540"/>
            <a:ext cx="13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74261F-C597-A34A-9A9C-29FB9C24D607}"/>
              </a:ext>
            </a:extLst>
          </p:cNvPr>
          <p:cNvSpPr txBox="1"/>
          <p:nvPr/>
        </p:nvSpPr>
        <p:spPr>
          <a:xfrm>
            <a:off x="8891368" y="924379"/>
            <a:ext cx="30149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Precise metrics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2743F-9D4C-FC40-B7D5-F5B04DBA3DA7}"/>
              </a:ext>
            </a:extLst>
          </p:cNvPr>
          <p:cNvSpPr txBox="1"/>
          <p:nvPr/>
        </p:nvSpPr>
        <p:spPr>
          <a:xfrm>
            <a:off x="5302654" y="5312312"/>
            <a:ext cx="5803512" cy="646331"/>
          </a:xfrm>
          <a:prstGeom prst="rect">
            <a:avLst/>
          </a:prstGeom>
          <a:solidFill>
            <a:srgbClr val="3B3B4E"/>
          </a:solidFill>
          <a:ln w="63500">
            <a:solidFill>
              <a:srgbClr val="04FF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SELECT COUNT(*) FROM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49A1F-F408-2346-8BAC-28BF422D174E}"/>
              </a:ext>
            </a:extLst>
          </p:cNvPr>
          <p:cNvSpPr txBox="1"/>
          <p:nvPr/>
        </p:nvSpPr>
        <p:spPr>
          <a:xfrm>
            <a:off x="5014513" y="3315186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B8688-F0A9-8E47-9D4E-BC881FE262C5}"/>
              </a:ext>
            </a:extLst>
          </p:cNvPr>
          <p:cNvSpPr txBox="1"/>
          <p:nvPr/>
        </p:nvSpPr>
        <p:spPr>
          <a:xfrm>
            <a:off x="3588234" y="4204317"/>
            <a:ext cx="1023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Min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16764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DCCE7-15B3-724E-B95D-B29481E3C6C2}"/>
              </a:ext>
            </a:extLst>
          </p:cNvPr>
          <p:cNvSpPr/>
          <p:nvPr/>
        </p:nvSpPr>
        <p:spPr>
          <a:xfrm>
            <a:off x="409698" y="4399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   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3   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4   2022-02-18T18:29:02.496,110,coordinator,30.0,2.2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483E75C-41C6-2348-AC99-9D4199BC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27441"/>
              </p:ext>
            </p:extLst>
          </p:nvPr>
        </p:nvGraphicFramePr>
        <p:xfrm>
          <a:off x="5969687" y="533230"/>
          <a:ext cx="4484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D365A53-261B-CF4A-AEC0-46334A4B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29632"/>
              </p:ext>
            </p:extLst>
          </p:nvPr>
        </p:nvGraphicFramePr>
        <p:xfrm>
          <a:off x="6237693" y="1266653"/>
          <a:ext cx="448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9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F040D8-F0AE-2B4D-A5DC-E681EBB7BAB6}"/>
              </a:ext>
            </a:extLst>
          </p:cNvPr>
          <p:cNvSpPr/>
          <p:nvPr/>
        </p:nvSpPr>
        <p:spPr>
          <a:xfrm>
            <a:off x="409698" y="2002828"/>
            <a:ext cx="70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time,                      </a:t>
            </a:r>
            <a:r>
              <a:rPr lang="en-US" b="1" dirty="0" err="1">
                <a:solidFill>
                  <a:schemeClr val="bg1"/>
                </a:solidFill>
              </a:rPr>
              <a:t>pid</a:t>
            </a:r>
            <a:r>
              <a:rPr lang="en-US" b="1" dirty="0">
                <a:solidFill>
                  <a:schemeClr val="bg1"/>
                </a:solidFill>
              </a:rPr>
              <a:t>,     </a:t>
            </a:r>
            <a:r>
              <a:rPr lang="en-US" b="1" dirty="0" err="1">
                <a:solidFill>
                  <a:schemeClr val="bg1"/>
                </a:solidFill>
              </a:rPr>
              <a:t>processName</a:t>
            </a:r>
            <a:r>
              <a:rPr lang="en-US" b="1" dirty="0">
                <a:solidFill>
                  <a:schemeClr val="bg1"/>
                </a:solidFill>
              </a:rPr>
              <a:t>,      </a:t>
            </a:r>
            <a:r>
              <a:rPr lang="en-US" b="1" dirty="0" err="1">
                <a:solidFill>
                  <a:schemeClr val="bg1"/>
                </a:solidFill>
              </a:rPr>
              <a:t>cpu</a:t>
            </a:r>
            <a:r>
              <a:rPr lang="en-US" b="1" dirty="0">
                <a:solidFill>
                  <a:schemeClr val="bg1"/>
                </a:solidFill>
              </a:rPr>
              <a:t>,  memory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2022-02-18T18:29:00.047,   114,   </a:t>
            </a:r>
            <a:r>
              <a:rPr lang="en-US" dirty="0" err="1">
                <a:solidFill>
                  <a:schemeClr val="bg1"/>
                </a:solidFill>
              </a:rPr>
              <a:t>middleManager</a:t>
            </a:r>
            <a:r>
              <a:rPr lang="en-US" dirty="0">
                <a:solidFill>
                  <a:schemeClr val="bg1"/>
                </a:solidFill>
              </a:rPr>
              <a:t>,   66.7,      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2022-02-18T18:29:00.357,   112,   router,                    53.3,      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2022-02-18T18:29:00.542,   110,   coordinator,          26.7,       2.2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--------      ----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SUM                                                                                  146.7       5.5</a:t>
            </a:r>
            <a:endParaRPr lang="en-US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46DC467-BFD5-8F49-8FE8-7FA9BC1B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05302"/>
              </p:ext>
            </p:extLst>
          </p:nvPr>
        </p:nvGraphicFramePr>
        <p:xfrm>
          <a:off x="1673823" y="4400080"/>
          <a:ext cx="448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2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DCCE7-15B3-724E-B95D-B29481E3C6C2}"/>
              </a:ext>
            </a:extLst>
          </p:cNvPr>
          <p:cNvSpPr/>
          <p:nvPr/>
        </p:nvSpPr>
        <p:spPr>
          <a:xfrm>
            <a:off x="409698" y="4399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   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3   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4   2022-02-18T18:29:02.496,110,coordinator,30.0,2.2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483E75C-41C6-2348-AC99-9D4199BC15B1}"/>
              </a:ext>
            </a:extLst>
          </p:cNvPr>
          <p:cNvGraphicFramePr>
            <a:graphicFrameLocks noGrp="1"/>
          </p:cNvGraphicFramePr>
          <p:nvPr/>
        </p:nvGraphicFramePr>
        <p:xfrm>
          <a:off x="5969687" y="533230"/>
          <a:ext cx="4484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D365A53-261B-CF4A-AEC0-46334A4B267D}"/>
              </a:ext>
            </a:extLst>
          </p:cNvPr>
          <p:cNvGraphicFramePr>
            <a:graphicFrameLocks noGrp="1"/>
          </p:cNvGraphicFramePr>
          <p:nvPr/>
        </p:nvGraphicFramePr>
        <p:xfrm>
          <a:off x="6237693" y="1266653"/>
          <a:ext cx="448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9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F040D8-F0AE-2B4D-A5DC-E681EBB7BAB6}"/>
              </a:ext>
            </a:extLst>
          </p:cNvPr>
          <p:cNvSpPr/>
          <p:nvPr/>
        </p:nvSpPr>
        <p:spPr>
          <a:xfrm>
            <a:off x="409698" y="2002828"/>
            <a:ext cx="7012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time,                      </a:t>
            </a:r>
            <a:r>
              <a:rPr lang="en-US" b="1" dirty="0" err="1">
                <a:solidFill>
                  <a:schemeClr val="bg1"/>
                </a:solidFill>
              </a:rPr>
              <a:t>pid</a:t>
            </a:r>
            <a:r>
              <a:rPr lang="en-US" b="1" dirty="0">
                <a:solidFill>
                  <a:schemeClr val="bg1"/>
                </a:solidFill>
              </a:rPr>
              <a:t>,     </a:t>
            </a:r>
            <a:r>
              <a:rPr lang="en-US" b="1" dirty="0" err="1">
                <a:solidFill>
                  <a:schemeClr val="bg1"/>
                </a:solidFill>
              </a:rPr>
              <a:t>processName</a:t>
            </a:r>
            <a:r>
              <a:rPr lang="en-US" b="1" dirty="0">
                <a:solidFill>
                  <a:schemeClr val="bg1"/>
                </a:solidFill>
              </a:rPr>
              <a:t>,      </a:t>
            </a:r>
            <a:r>
              <a:rPr lang="en-US" b="1" dirty="0" err="1">
                <a:solidFill>
                  <a:schemeClr val="bg1"/>
                </a:solidFill>
              </a:rPr>
              <a:t>cpu</a:t>
            </a:r>
            <a:r>
              <a:rPr lang="en-US" b="1" dirty="0">
                <a:solidFill>
                  <a:schemeClr val="bg1"/>
                </a:solidFill>
              </a:rPr>
              <a:t>,  memory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2022-02-18T18:29:00.047,   114,   </a:t>
            </a:r>
            <a:r>
              <a:rPr lang="en-US" dirty="0" err="1">
                <a:solidFill>
                  <a:schemeClr val="bg1"/>
                </a:solidFill>
              </a:rPr>
              <a:t>middleManager</a:t>
            </a:r>
            <a:r>
              <a:rPr lang="en-US" dirty="0">
                <a:solidFill>
                  <a:schemeClr val="bg1"/>
                </a:solidFill>
              </a:rPr>
              <a:t>,   66.7,      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2022-02-18T18:29:00.357,   112,   router,                    53.3,      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2022-02-18T18:29:00.542,   110,   coordinator,          26.7,       2.2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--------      ----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MIN                                                                                     26.7       1.5</a:t>
            </a:r>
          </a:p>
          <a:p>
            <a:r>
              <a:rPr lang="en-US" b="1" dirty="0">
                <a:solidFill>
                  <a:schemeClr val="bg1"/>
                </a:solidFill>
              </a:rPr>
              <a:t>MAX                                                                                    66.7       2.2       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46DC467-BFD5-8F49-8FE8-7FA9BC1B86A9}"/>
              </a:ext>
            </a:extLst>
          </p:cNvPr>
          <p:cNvGraphicFramePr>
            <a:graphicFrameLocks noGrp="1"/>
          </p:cNvGraphicFramePr>
          <p:nvPr/>
        </p:nvGraphicFramePr>
        <p:xfrm>
          <a:off x="1673823" y="4400080"/>
          <a:ext cx="448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DCCE7-15B3-724E-B95D-B29481E3C6C2}"/>
              </a:ext>
            </a:extLst>
          </p:cNvPr>
          <p:cNvSpPr/>
          <p:nvPr/>
        </p:nvSpPr>
        <p:spPr>
          <a:xfrm>
            <a:off x="409698" y="4399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2022-02-18T18:29:02.496,110,coordinator,30.0,2.2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FB2574-CCFF-F447-AC24-4D7AE20F8DC5}"/>
              </a:ext>
            </a:extLst>
          </p:cNvPr>
          <p:cNvSpPr/>
          <p:nvPr/>
        </p:nvSpPr>
        <p:spPr>
          <a:xfrm>
            <a:off x="585849" y="2931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2022-02-18T18:29:02.000,113,historical,50.0,2.2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2022-02-18T18:29:02.000,114,middleManager,50.0,1.5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2022-02-18T18:29:02.000,111,broker,40.0,2.7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2022-02-18T18:29:02.000,110,coordinator,30.0,2.2</a:t>
            </a:r>
          </a:p>
        </p:txBody>
      </p:sp>
    </p:spTree>
    <p:extLst>
      <p:ext uri="{BB962C8B-B14F-4D97-AF65-F5344CB8AC3E}">
        <p14:creationId xmlns:p14="http://schemas.microsoft.com/office/powerpoint/2010/main" val="5336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99463"/>
              </p:ext>
            </p:extLst>
          </p:nvPr>
        </p:nvGraphicFramePr>
        <p:xfrm>
          <a:off x="108198" y="779043"/>
          <a:ext cx="91395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55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E1109E-D724-444F-9AAE-78BD377A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49" y="4977988"/>
            <a:ext cx="2273300" cy="148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C9FA79-BB8C-EE46-89A2-7155E9144143}"/>
              </a:ext>
            </a:extLst>
          </p:cNvPr>
          <p:cNvSpPr/>
          <p:nvPr/>
        </p:nvSpPr>
        <p:spPr>
          <a:xfrm>
            <a:off x="5783283" y="5525"/>
            <a:ext cx="6531429" cy="932626"/>
          </a:xfrm>
          <a:custGeom>
            <a:avLst/>
            <a:gdLst>
              <a:gd name="connsiteX0" fmla="*/ 0 w 6531429"/>
              <a:gd name="connsiteY0" fmla="*/ 932626 h 932626"/>
              <a:gd name="connsiteX1" fmla="*/ 1983179 w 6531429"/>
              <a:gd name="connsiteY1" fmla="*/ 148854 h 932626"/>
              <a:gd name="connsiteX2" fmla="*/ 4940135 w 6531429"/>
              <a:gd name="connsiteY2" fmla="*/ 65727 h 932626"/>
              <a:gd name="connsiteX3" fmla="*/ 6531429 w 6531429"/>
              <a:gd name="connsiteY3" fmla="*/ 885124 h 932626"/>
              <a:gd name="connsiteX4" fmla="*/ 6531429 w 6531429"/>
              <a:gd name="connsiteY4" fmla="*/ 885124 h 932626"/>
              <a:gd name="connsiteX5" fmla="*/ 6531429 w 6531429"/>
              <a:gd name="connsiteY5" fmla="*/ 885124 h 93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29" h="932626">
                <a:moveTo>
                  <a:pt x="0" y="932626"/>
                </a:moveTo>
                <a:cubicBezTo>
                  <a:pt x="579911" y="612981"/>
                  <a:pt x="1159823" y="293337"/>
                  <a:pt x="1983179" y="148854"/>
                </a:cubicBezTo>
                <a:cubicBezTo>
                  <a:pt x="2806535" y="4371"/>
                  <a:pt x="4182093" y="-56985"/>
                  <a:pt x="4940135" y="65727"/>
                </a:cubicBezTo>
                <a:cubicBezTo>
                  <a:pt x="5698177" y="188439"/>
                  <a:pt x="6531429" y="885124"/>
                  <a:pt x="6531429" y="885124"/>
                </a:cubicBezTo>
                <a:lnTo>
                  <a:pt x="6531429" y="885124"/>
                </a:lnTo>
                <a:lnTo>
                  <a:pt x="6531429" y="885124"/>
                </a:lnTo>
              </a:path>
            </a:pathLst>
          </a:custGeom>
          <a:noFill/>
          <a:ln w="63500">
            <a:solidFill>
              <a:srgbClr val="04FF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8D8C5CA-B00F-9B45-BF54-3C192B1835C1}"/>
              </a:ext>
            </a:extLst>
          </p:cNvPr>
          <p:cNvSpPr/>
          <p:nvPr/>
        </p:nvSpPr>
        <p:spPr>
          <a:xfrm flipV="1">
            <a:off x="5258789" y="4977988"/>
            <a:ext cx="6531429" cy="932626"/>
          </a:xfrm>
          <a:custGeom>
            <a:avLst/>
            <a:gdLst>
              <a:gd name="connsiteX0" fmla="*/ 0 w 6531429"/>
              <a:gd name="connsiteY0" fmla="*/ 932626 h 932626"/>
              <a:gd name="connsiteX1" fmla="*/ 1983179 w 6531429"/>
              <a:gd name="connsiteY1" fmla="*/ 148854 h 932626"/>
              <a:gd name="connsiteX2" fmla="*/ 4940135 w 6531429"/>
              <a:gd name="connsiteY2" fmla="*/ 65727 h 932626"/>
              <a:gd name="connsiteX3" fmla="*/ 6531429 w 6531429"/>
              <a:gd name="connsiteY3" fmla="*/ 885124 h 932626"/>
              <a:gd name="connsiteX4" fmla="*/ 6531429 w 6531429"/>
              <a:gd name="connsiteY4" fmla="*/ 885124 h 932626"/>
              <a:gd name="connsiteX5" fmla="*/ 6531429 w 6531429"/>
              <a:gd name="connsiteY5" fmla="*/ 885124 h 93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429" h="932626">
                <a:moveTo>
                  <a:pt x="0" y="932626"/>
                </a:moveTo>
                <a:cubicBezTo>
                  <a:pt x="579911" y="612981"/>
                  <a:pt x="1159823" y="293337"/>
                  <a:pt x="1983179" y="148854"/>
                </a:cubicBezTo>
                <a:cubicBezTo>
                  <a:pt x="2806535" y="4371"/>
                  <a:pt x="4182093" y="-56985"/>
                  <a:pt x="4940135" y="65727"/>
                </a:cubicBezTo>
                <a:cubicBezTo>
                  <a:pt x="5698177" y="188439"/>
                  <a:pt x="6531429" y="885124"/>
                  <a:pt x="6531429" y="885124"/>
                </a:cubicBezTo>
                <a:lnTo>
                  <a:pt x="6531429" y="885124"/>
                </a:lnTo>
                <a:lnTo>
                  <a:pt x="6531429" y="885124"/>
                </a:lnTo>
              </a:path>
            </a:pathLst>
          </a:custGeom>
          <a:noFill/>
          <a:ln w="63500">
            <a:solidFill>
              <a:srgbClr val="04FF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98336"/>
              </p:ext>
            </p:extLst>
          </p:nvPr>
        </p:nvGraphicFramePr>
        <p:xfrm>
          <a:off x="108198" y="779043"/>
          <a:ext cx="91395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55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38620-92A2-8F4D-B8C8-0A7AA5FBEEA9}"/>
              </a:ext>
            </a:extLst>
          </p:cNvPr>
          <p:cNvSpPr/>
          <p:nvPr/>
        </p:nvSpPr>
        <p:spPr>
          <a:xfrm>
            <a:off x="2208810" y="1175657"/>
            <a:ext cx="463138" cy="3289465"/>
          </a:xfrm>
          <a:prstGeom prst="rect">
            <a:avLst/>
          </a:prstGeom>
          <a:noFill/>
          <a:ln w="63500">
            <a:solidFill>
              <a:srgbClr val="04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845B2-7CDD-CB42-8FAE-2F078220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68" y="4685393"/>
            <a:ext cx="5168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5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05515"/>
              </p:ext>
            </p:extLst>
          </p:nvPr>
        </p:nvGraphicFramePr>
        <p:xfrm>
          <a:off x="108198" y="779043"/>
          <a:ext cx="91395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55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25A67-7A47-AC43-97A1-206ACC31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" y="5005226"/>
            <a:ext cx="9139555" cy="2232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2B6E79-9575-4742-8691-A557BE94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" y="4691161"/>
            <a:ext cx="9139555" cy="379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38256-166E-1948-911B-A312E80C8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5" y="5274706"/>
            <a:ext cx="9139555" cy="367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249449-C0A4-CF4A-9F6B-38FBB64A4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7" y="5925716"/>
            <a:ext cx="9139555" cy="3916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9F80-4BC7-0943-93BD-9F1045AB3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25" y="-805071"/>
            <a:ext cx="9139555" cy="11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29656"/>
              </p:ext>
            </p:extLst>
          </p:nvPr>
        </p:nvGraphicFramePr>
        <p:xfrm>
          <a:off x="108198" y="779043"/>
          <a:ext cx="91395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55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15387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26743"/>
              </p:ext>
            </p:extLst>
          </p:nvPr>
        </p:nvGraphicFramePr>
        <p:xfrm>
          <a:off x="108198" y="779043"/>
          <a:ext cx="91433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44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61072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43484E-1889-C04E-8828-B46D4434997A}"/>
              </a:ext>
            </a:extLst>
          </p:cNvPr>
          <p:cNvGraphicFramePr>
            <a:graphicFrameLocks noGrp="1"/>
          </p:cNvGraphicFramePr>
          <p:nvPr/>
        </p:nvGraphicFramePr>
        <p:xfrm>
          <a:off x="108198" y="779043"/>
          <a:ext cx="99166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244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6271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  <a:gridCol w="773366">
                  <a:extLst>
                    <a:ext uri="{9D8B030D-6E8A-4147-A177-3AD203B41FA5}">
                      <a16:colId xmlns:a16="http://schemas.microsoft.com/office/drawing/2014/main" val="339286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6E9E30-37CB-7B48-B882-F4F42B14373E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1696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-258418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51C416-1BEA-4747-A4AF-D2F47E056526}"/>
              </a:ext>
            </a:extLst>
          </p:cNvPr>
          <p:cNvSpPr/>
          <p:nvPr/>
        </p:nvSpPr>
        <p:spPr>
          <a:xfrm>
            <a:off x="8388255" y="1289582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Flattening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54FE5-4DFC-3F4F-AC39-5D5F68528104}"/>
              </a:ext>
            </a:extLst>
          </p:cNvPr>
          <p:cNvSpPr/>
          <p:nvPr/>
        </p:nvSpPr>
        <p:spPr>
          <a:xfrm>
            <a:off x="8388255" y="2167539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EE38AF-8BD7-1E40-A953-186E95A74041}"/>
              </a:ext>
            </a:extLst>
          </p:cNvPr>
          <p:cNvSpPr/>
          <p:nvPr/>
        </p:nvSpPr>
        <p:spPr>
          <a:xfrm>
            <a:off x="8388254" y="3045496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12E1F6-39D3-C945-9E4C-EE4EC5B55654}"/>
              </a:ext>
            </a:extLst>
          </p:cNvPr>
          <p:cNvSpPr/>
          <p:nvPr/>
        </p:nvSpPr>
        <p:spPr>
          <a:xfrm>
            <a:off x="8388254" y="3923453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691B88-4D5A-3D4E-A147-28F7894FC4B2}"/>
              </a:ext>
            </a:extLst>
          </p:cNvPr>
          <p:cNvSpPr/>
          <p:nvPr/>
        </p:nvSpPr>
        <p:spPr>
          <a:xfrm>
            <a:off x="8388254" y="4801410"/>
            <a:ext cx="2146854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Metrics/Rollup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7C4ABD-E3B4-E048-94A6-BE8DBE67A05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461681" y="1918252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DB09E-BDB3-B740-B1BF-3183652B35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461681" y="2796209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D28D3E-B967-6E46-8268-3FC43A202F8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461681" y="3674166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7867C-5082-0C49-A8FB-1E3C9643D0D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61681" y="4552123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D4401-4A46-004A-8DA5-C8273C532748}"/>
              </a:ext>
            </a:extLst>
          </p:cNvPr>
          <p:cNvSpPr txBox="1"/>
          <p:nvPr/>
        </p:nvSpPr>
        <p:spPr>
          <a:xfrm>
            <a:off x="7303173" y="541644"/>
            <a:ext cx="4317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Ingestion Process Phases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8F6C16-E624-3A45-8748-9589DF083CE7}"/>
              </a:ext>
            </a:extLst>
          </p:cNvPr>
          <p:cNvSpPr/>
          <p:nvPr/>
        </p:nvSpPr>
        <p:spPr>
          <a:xfrm>
            <a:off x="5747576" y="1289582"/>
            <a:ext cx="345989" cy="628670"/>
          </a:xfrm>
          <a:prstGeom prst="rightBrace">
            <a:avLst/>
          </a:prstGeom>
          <a:ln w="63500">
            <a:solidFill>
              <a:srgbClr val="04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1D70D-7318-DC44-A86D-259CE3B3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8" y="137196"/>
            <a:ext cx="4279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2E3FFCD-2416-A44E-A383-77170629A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5486"/>
              </p:ext>
            </p:extLst>
          </p:nvPr>
        </p:nvGraphicFramePr>
        <p:xfrm>
          <a:off x="108198" y="779043"/>
          <a:ext cx="91395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55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druid_lover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C93EAA-3A89-B54D-8DAA-A72BB96EF0D7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33210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EA00D6-A1D8-B04E-BDBA-F63E6BEEF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49736"/>
              </p:ext>
            </p:extLst>
          </p:nvPr>
        </p:nvGraphicFramePr>
        <p:xfrm>
          <a:off x="108201" y="779043"/>
          <a:ext cx="991457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957">
                  <a:extLst>
                    <a:ext uri="{9D8B030D-6E8A-4147-A177-3AD203B41FA5}">
                      <a16:colId xmlns:a16="http://schemas.microsoft.com/office/drawing/2014/main" val="4048294003"/>
                    </a:ext>
                  </a:extLst>
                </a:gridCol>
                <a:gridCol w="1623628">
                  <a:extLst>
                    <a:ext uri="{9D8B030D-6E8A-4147-A177-3AD203B41FA5}">
                      <a16:colId xmlns:a16="http://schemas.microsoft.com/office/drawing/2014/main" val="4069422144"/>
                    </a:ext>
                  </a:extLst>
                </a:gridCol>
                <a:gridCol w="1623628">
                  <a:extLst>
                    <a:ext uri="{9D8B030D-6E8A-4147-A177-3AD203B41FA5}">
                      <a16:colId xmlns:a16="http://schemas.microsoft.com/office/drawing/2014/main" val="440025705"/>
                    </a:ext>
                  </a:extLst>
                </a:gridCol>
                <a:gridCol w="1623628">
                  <a:extLst>
                    <a:ext uri="{9D8B030D-6E8A-4147-A177-3AD203B41FA5}">
                      <a16:colId xmlns:a16="http://schemas.microsoft.com/office/drawing/2014/main" val="2406814550"/>
                    </a:ext>
                  </a:extLst>
                </a:gridCol>
                <a:gridCol w="1623628">
                  <a:extLst>
                    <a:ext uri="{9D8B030D-6E8A-4147-A177-3AD203B41FA5}">
                      <a16:colId xmlns:a16="http://schemas.microsoft.com/office/drawing/2014/main" val="769163933"/>
                    </a:ext>
                  </a:extLst>
                </a:gridCol>
                <a:gridCol w="786104">
                  <a:extLst>
                    <a:ext uri="{9D8B030D-6E8A-4147-A177-3AD203B41FA5}">
                      <a16:colId xmlns:a16="http://schemas.microsoft.com/office/drawing/2014/main" val="2592808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6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2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metricsmaniac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193.111.1.1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druid_lover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192.158.1.38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2022-02-18T18:29:09.000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197.598.1.1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477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A3475C-8534-3A48-9D77-6B975A28045D}"/>
              </a:ext>
            </a:extLst>
          </p:cNvPr>
          <p:cNvSpPr txBox="1"/>
          <p:nvPr/>
        </p:nvSpPr>
        <p:spPr>
          <a:xfrm>
            <a:off x="652389" y="261260"/>
            <a:ext cx="15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402483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04942-AF87-6441-AFBA-12019B155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2693C-1638-DA46-B37B-FB4F7E8B0D5C}"/>
              </a:ext>
            </a:extLst>
          </p:cNvPr>
          <p:cNvSpPr txBox="1"/>
          <p:nvPr/>
        </p:nvSpPr>
        <p:spPr>
          <a:xfrm>
            <a:off x="403760" y="1120676"/>
            <a:ext cx="116485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 rollup rows: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Set </a:t>
            </a:r>
            <a:r>
              <a:rPr lang="en-US" sz="3600" dirty="0" err="1">
                <a:solidFill>
                  <a:schemeClr val="bg1"/>
                </a:solidFill>
              </a:rPr>
              <a:t>spec.dataSchema.granularitySpec.rollup</a:t>
            </a:r>
            <a:r>
              <a:rPr lang="en-US" sz="3600" dirty="0">
                <a:solidFill>
                  <a:schemeClr val="bg1"/>
                </a:solidFill>
              </a:rPr>
              <a:t> to true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Row __time values must be equal (after truncation)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Row values (as specified in </a:t>
            </a:r>
            <a:r>
              <a:rPr lang="en-US" sz="3600" dirty="0" err="1">
                <a:solidFill>
                  <a:schemeClr val="bg1"/>
                </a:solidFill>
              </a:rPr>
              <a:t>dimensionSpec</a:t>
            </a:r>
            <a:r>
              <a:rPr lang="en-US" sz="3600" dirty="0">
                <a:solidFill>
                  <a:schemeClr val="bg1"/>
                </a:solidFill>
              </a:rPr>
              <a:t>) must be equal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77362-5257-DA44-B08F-BB41A4FB8AF4}"/>
              </a:ext>
            </a:extLst>
          </p:cNvPr>
          <p:cNvSpPr txBox="1"/>
          <p:nvPr/>
        </p:nvSpPr>
        <p:spPr>
          <a:xfrm>
            <a:off x="637011" y="3585520"/>
            <a:ext cx="93952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 I create a rollup average?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At query time use a SUM and count: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SELECT </a:t>
            </a:r>
            <a:r>
              <a:rPr lang="en-US" sz="3600" dirty="0" err="1">
                <a:solidFill>
                  <a:schemeClr val="bg1"/>
                </a:solidFill>
              </a:rPr>
              <a:t>time_spent</a:t>
            </a:r>
            <a:r>
              <a:rPr lang="en-US" sz="3600" dirty="0">
                <a:solidFill>
                  <a:schemeClr val="bg1"/>
                </a:solidFill>
              </a:rPr>
              <a:t>/”count” as </a:t>
            </a:r>
            <a:r>
              <a:rPr lang="en-US" sz="3600" dirty="0" err="1">
                <a:solidFill>
                  <a:schemeClr val="bg1"/>
                </a:solidFill>
              </a:rPr>
              <a:t>mean_time_spent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FROM </a:t>
            </a:r>
            <a:r>
              <a:rPr lang="en-US" sz="3600" dirty="0" err="1">
                <a:solidFill>
                  <a:schemeClr val="bg1"/>
                </a:solidFill>
              </a:rPr>
              <a:t>my_table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04942-AF87-6441-AFBA-12019B155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E678832-BA0C-BD49-86AA-A69D9D9C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5" y="2869129"/>
            <a:ext cx="2434750" cy="2639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F4E57-D478-C04C-B84E-A4692456A425}"/>
              </a:ext>
            </a:extLst>
          </p:cNvPr>
          <p:cNvSpPr txBox="1"/>
          <p:nvPr/>
        </p:nvSpPr>
        <p:spPr>
          <a:xfrm>
            <a:off x="7887744" y="1990631"/>
            <a:ext cx="223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Query Side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3CDB4C-2024-2F46-A11B-225BC40B5F23}"/>
              </a:ext>
            </a:extLst>
          </p:cNvPr>
          <p:cNvSpPr/>
          <p:nvPr/>
        </p:nvSpPr>
        <p:spPr>
          <a:xfrm>
            <a:off x="7929687" y="3874684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Execute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C4F09-5555-5043-A452-441EA0E09FB7}"/>
              </a:ext>
            </a:extLst>
          </p:cNvPr>
          <p:cNvSpPr txBox="1"/>
          <p:nvPr/>
        </p:nvSpPr>
        <p:spPr>
          <a:xfrm>
            <a:off x="835231" y="1990631"/>
            <a:ext cx="280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Ingestion Side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AFAB3F-B212-384A-82F7-25BA77A53245}"/>
              </a:ext>
            </a:extLst>
          </p:cNvPr>
          <p:cNvSpPr/>
          <p:nvPr/>
        </p:nvSpPr>
        <p:spPr>
          <a:xfrm>
            <a:off x="1162477" y="3874684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Run Ingestion</a:t>
            </a:r>
          </a:p>
        </p:txBody>
      </p:sp>
      <p:pic>
        <p:nvPicPr>
          <p:cNvPr id="1026" name="Picture 2" descr="Work list  free icon">
            <a:extLst>
              <a:ext uri="{FF2B5EF4-FFF2-40B4-BE49-F238E27FC236}">
                <a16:creationId xmlns:a16="http://schemas.microsoft.com/office/drawing/2014/main" id="{9403073E-B9BF-8749-B531-8561B65F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393185"/>
            <a:ext cx="1556987" cy="15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3188C2-8347-D548-B89A-9CD3CB5EBEFB}"/>
              </a:ext>
            </a:extLst>
          </p:cNvPr>
          <p:cNvSpPr txBox="1"/>
          <p:nvPr/>
        </p:nvSpPr>
        <p:spPr>
          <a:xfrm>
            <a:off x="835231" y="207353"/>
            <a:ext cx="1830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max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C73C830-B2E8-4948-B9BB-3780808E4E39}"/>
              </a:ext>
            </a:extLst>
          </p:cNvPr>
          <p:cNvSpPr/>
          <p:nvPr/>
        </p:nvSpPr>
        <p:spPr>
          <a:xfrm>
            <a:off x="940679" y="5628621"/>
            <a:ext cx="2146852" cy="795929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sketches for ingestion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82F44B-9744-704F-BF35-A7F176D6ED8C}"/>
              </a:ext>
            </a:extLst>
          </p:cNvPr>
          <p:cNvSpPr/>
          <p:nvPr/>
        </p:nvSpPr>
        <p:spPr>
          <a:xfrm>
            <a:off x="7887744" y="5426740"/>
            <a:ext cx="2146852" cy="795929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sketches in queries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E806-B044-5D47-85AB-CDFEAC6C2521}"/>
              </a:ext>
            </a:extLst>
          </p:cNvPr>
          <p:cNvSpPr txBox="1"/>
          <p:nvPr/>
        </p:nvSpPr>
        <p:spPr>
          <a:xfrm>
            <a:off x="7661175" y="672150"/>
            <a:ext cx="49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Improves query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8478F-3172-8F4E-A130-307A7310033D}"/>
              </a:ext>
            </a:extLst>
          </p:cNvPr>
          <p:cNvSpPr txBox="1"/>
          <p:nvPr/>
        </p:nvSpPr>
        <p:spPr>
          <a:xfrm>
            <a:off x="7577288" y="1176711"/>
            <a:ext cx="3811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Reduces 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FB03A-9FFE-F14F-9C71-FEC3E60A935C}"/>
              </a:ext>
            </a:extLst>
          </p:cNvPr>
          <p:cNvSpPr txBox="1"/>
          <p:nvPr/>
        </p:nvSpPr>
        <p:spPr>
          <a:xfrm>
            <a:off x="7430923" y="62142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Benefits of using sketches</a:t>
            </a:r>
          </a:p>
        </p:txBody>
      </p:sp>
    </p:spTree>
    <p:extLst>
      <p:ext uri="{BB962C8B-B14F-4D97-AF65-F5344CB8AC3E}">
        <p14:creationId xmlns:p14="http://schemas.microsoft.com/office/powerpoint/2010/main" val="247975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Vintage, Sketch, Cartoon, Animal, Nature, Polka Dots">
            <a:extLst>
              <a:ext uri="{FF2B5EF4-FFF2-40B4-BE49-F238E27FC236}">
                <a16:creationId xmlns:a16="http://schemas.microsoft.com/office/drawing/2014/main" id="{93D9E6AE-5375-124D-8F0D-0A61385C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8783D92-2ECA-7645-A332-662A5751EF3B}"/>
              </a:ext>
            </a:extLst>
          </p:cNvPr>
          <p:cNvSpPr/>
          <p:nvPr/>
        </p:nvSpPr>
        <p:spPr>
          <a:xfrm>
            <a:off x="7900406" y="0"/>
            <a:ext cx="2335757" cy="770906"/>
          </a:xfrm>
          <a:prstGeom prst="wedgeRoundRectCallout">
            <a:avLst>
              <a:gd name="adj1" fmla="val 51873"/>
              <a:gd name="adj2" fmla="val 14072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Rollup makes Druid fast!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32F0353-25A8-194F-BB4A-982EC5490EEC}"/>
              </a:ext>
            </a:extLst>
          </p:cNvPr>
          <p:cNvSpPr/>
          <p:nvPr/>
        </p:nvSpPr>
        <p:spPr>
          <a:xfrm>
            <a:off x="5142015" y="544285"/>
            <a:ext cx="2645851" cy="770906"/>
          </a:xfrm>
          <a:prstGeom prst="wedgeRoundRectCallout">
            <a:avLst>
              <a:gd name="adj1" fmla="val -69759"/>
              <a:gd name="adj2" fmla="val 16382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Rollup also helps Druid scale!</a:t>
            </a:r>
          </a:p>
        </p:txBody>
      </p:sp>
    </p:spTree>
    <p:extLst>
      <p:ext uri="{BB962C8B-B14F-4D97-AF65-F5344CB8AC3E}">
        <p14:creationId xmlns:p14="http://schemas.microsoft.com/office/powerpoint/2010/main" val="351109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oticon, Emoji, Cartoon, Emotions, Smiley, Happy">
            <a:extLst>
              <a:ext uri="{FF2B5EF4-FFF2-40B4-BE49-F238E27FC236}">
                <a16:creationId xmlns:a16="http://schemas.microsoft.com/office/drawing/2014/main" id="{DE413801-4BE0-4C40-8897-03177F9E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38" y="3050309"/>
            <a:ext cx="4945578" cy="32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F21B801-1F38-2348-BE25-2DFC9CFA0DCF}"/>
              </a:ext>
            </a:extLst>
          </p:cNvPr>
          <p:cNvSpPr/>
          <p:nvPr/>
        </p:nvSpPr>
        <p:spPr>
          <a:xfrm>
            <a:off x="6096000" y="1835727"/>
            <a:ext cx="2834244" cy="1486395"/>
          </a:xfrm>
          <a:prstGeom prst="wedgeRoundRectCallout">
            <a:avLst>
              <a:gd name="adj1" fmla="val -74697"/>
              <a:gd name="adj2" fmla="val 81600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Because, these simple aggregators just aren’t enough!</a:t>
            </a:r>
          </a:p>
        </p:txBody>
      </p:sp>
    </p:spTree>
    <p:extLst>
      <p:ext uri="{BB962C8B-B14F-4D97-AF65-F5344CB8AC3E}">
        <p14:creationId xmlns:p14="http://schemas.microsoft.com/office/powerpoint/2010/main" val="140801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C567B-C168-D147-977F-B36FC2BBC73B}"/>
              </a:ext>
            </a:extLst>
          </p:cNvPr>
          <p:cNvSpPr/>
          <p:nvPr/>
        </p:nvSpPr>
        <p:spPr>
          <a:xfrm>
            <a:off x="1017320" y="1125832"/>
            <a:ext cx="6713516" cy="5262979"/>
          </a:xfrm>
          <a:prstGeom prst="rect">
            <a:avLst/>
          </a:prstGeom>
          <a:ln w="63500">
            <a:solidFill>
              <a:srgbClr val="27EFF8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"type": "</a:t>
            </a:r>
            <a:r>
              <a:rPr lang="en-US" sz="2800" dirty="0" err="1">
                <a:solidFill>
                  <a:schemeClr val="bg1"/>
                </a:solidFill>
              </a:rPr>
              <a:t>index_parallel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"spec":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"</a:t>
            </a:r>
            <a:r>
              <a:rPr lang="en-US" sz="2800" dirty="0" err="1">
                <a:solidFill>
                  <a:schemeClr val="bg1"/>
                </a:solidFill>
              </a:rPr>
              <a:t>dataSchema</a:t>
            </a:r>
            <a:r>
              <a:rPr lang="en-US" sz="28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"</a:t>
            </a:r>
            <a:r>
              <a:rPr lang="en-US" sz="2800" dirty="0" err="1">
                <a:solidFill>
                  <a:schemeClr val="bg1"/>
                </a:solidFill>
              </a:rPr>
              <a:t>dataSource</a:t>
            </a:r>
            <a:r>
              <a:rPr lang="en-US" sz="2800" dirty="0">
                <a:solidFill>
                  <a:schemeClr val="bg1"/>
                </a:solidFill>
              </a:rPr>
              <a:t>": "process-data",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0B663-073E-3045-98DF-F691A94CA50F}"/>
              </a:ext>
            </a:extLst>
          </p:cNvPr>
          <p:cNvSpPr/>
          <p:nvPr/>
        </p:nvSpPr>
        <p:spPr>
          <a:xfrm>
            <a:off x="5090556" y="217891"/>
            <a:ext cx="3657600" cy="1815882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       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],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FBC63-6881-C14D-BE65-DB523BFA112A}"/>
              </a:ext>
            </a:extLst>
          </p:cNvPr>
          <p:cNvSpPr/>
          <p:nvPr/>
        </p:nvSpPr>
        <p:spPr>
          <a:xfrm>
            <a:off x="7730836" y="2418493"/>
            <a:ext cx="3657600" cy="3970318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       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     ],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B67AC-F631-4A45-80F0-781997A644D5}"/>
              </a:ext>
            </a:extLst>
          </p:cNvPr>
          <p:cNvSpPr/>
          <p:nvPr/>
        </p:nvSpPr>
        <p:spPr>
          <a:xfrm>
            <a:off x="8342416" y="301306"/>
            <a:ext cx="3657600" cy="523220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       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F4B0E-E465-2945-B87C-A88431892F47}"/>
              </a:ext>
            </a:extLst>
          </p:cNvPr>
          <p:cNvSpPr/>
          <p:nvPr/>
        </p:nvSpPr>
        <p:spPr>
          <a:xfrm>
            <a:off x="8268195" y="713569"/>
            <a:ext cx="3657600" cy="523220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274166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C567B-C168-D147-977F-B36FC2BBC73B}"/>
              </a:ext>
            </a:extLst>
          </p:cNvPr>
          <p:cNvSpPr/>
          <p:nvPr/>
        </p:nvSpPr>
        <p:spPr>
          <a:xfrm>
            <a:off x="-122712" y="508315"/>
            <a:ext cx="14859990" cy="4401205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"type": "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"name": "</a:t>
            </a:r>
            <a:r>
              <a:rPr lang="en-US" sz="2800" dirty="0" err="1">
                <a:solidFill>
                  <a:schemeClr val="bg1"/>
                </a:solidFill>
              </a:rPr>
              <a:t>cpu_memory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</a:t>
            </a:r>
            <a:r>
              <a:rPr lang="en-US" sz="2800" dirty="0" err="1">
                <a:solidFill>
                  <a:schemeClr val="bg1"/>
                </a:solidFill>
              </a:rPr>
              <a:t>fieldNames</a:t>
            </a:r>
            <a:r>
              <a:rPr lang="en-US" sz="2800" dirty="0">
                <a:solidFill>
                  <a:schemeClr val="bg1"/>
                </a:solidFill>
              </a:rPr>
              <a:t>": ["</a:t>
            </a:r>
            <a:r>
              <a:rPr lang="en-US" sz="2800" dirty="0" err="1">
                <a:solidFill>
                  <a:schemeClr val="bg1"/>
                </a:solidFill>
              </a:rPr>
              <a:t>cpu</a:t>
            </a:r>
            <a:r>
              <a:rPr lang="en-US" sz="2800" dirty="0">
                <a:solidFill>
                  <a:schemeClr val="bg1"/>
                </a:solidFill>
              </a:rPr>
              <a:t>", "memory"],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</a:t>
            </a:r>
            <a:r>
              <a:rPr lang="en-US" sz="2800" dirty="0" err="1">
                <a:solidFill>
                  <a:schemeClr val="bg1"/>
                </a:solidFill>
              </a:rPr>
              <a:t>fnAggregate</a:t>
            </a:r>
            <a:r>
              <a:rPr lang="en-US" sz="2800" dirty="0">
                <a:solidFill>
                  <a:schemeClr val="bg1"/>
                </a:solidFill>
              </a:rPr>
              <a:t>" : "function(current, a, b) { return current + </a:t>
            </a:r>
            <a:r>
              <a:rPr lang="en-US" sz="2800" dirty="0" err="1">
                <a:solidFill>
                  <a:schemeClr val="bg1"/>
                </a:solidFill>
              </a:rPr>
              <a:t>parseFloat</a:t>
            </a:r>
            <a:r>
              <a:rPr lang="en-US" sz="2800" dirty="0">
                <a:solidFill>
                  <a:schemeClr val="bg1"/>
                </a:solidFill>
              </a:rPr>
              <a:t>(a) + </a:t>
            </a:r>
            <a:r>
              <a:rPr lang="en-US" sz="2800" dirty="0" err="1">
                <a:solidFill>
                  <a:schemeClr val="bg1"/>
                </a:solidFill>
              </a:rPr>
              <a:t>parseFloat</a:t>
            </a:r>
            <a:r>
              <a:rPr lang="en-US" sz="2800" dirty="0">
                <a:solidFill>
                  <a:schemeClr val="bg1"/>
                </a:solidFill>
              </a:rPr>
              <a:t>(b); }",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</a:t>
            </a:r>
            <a:r>
              <a:rPr lang="en-US" sz="2800" dirty="0" err="1">
                <a:solidFill>
                  <a:schemeClr val="bg1"/>
                </a:solidFill>
              </a:rPr>
              <a:t>fnCombine</a:t>
            </a:r>
            <a:r>
              <a:rPr lang="en-US" sz="2800" dirty="0">
                <a:solidFill>
                  <a:schemeClr val="bg1"/>
                </a:solidFill>
              </a:rPr>
              <a:t>"   : "function(</a:t>
            </a:r>
            <a:r>
              <a:rPr lang="en-US" sz="2800" dirty="0" err="1">
                <a:solidFill>
                  <a:schemeClr val="bg1"/>
                </a:solidFill>
              </a:rPr>
              <a:t>partialA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partialB</a:t>
            </a:r>
            <a:r>
              <a:rPr lang="en-US" sz="2800" dirty="0">
                <a:solidFill>
                  <a:schemeClr val="bg1"/>
                </a:solidFill>
              </a:rPr>
              <a:t>) { return </a:t>
            </a:r>
            <a:r>
              <a:rPr lang="en-US" sz="2800" dirty="0" err="1">
                <a:solidFill>
                  <a:schemeClr val="bg1"/>
                </a:solidFill>
              </a:rPr>
              <a:t>partialA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 err="1">
                <a:solidFill>
                  <a:schemeClr val="bg1"/>
                </a:solidFill>
              </a:rPr>
              <a:t>partialB</a:t>
            </a:r>
            <a:r>
              <a:rPr lang="en-US" sz="2800" dirty="0">
                <a:solidFill>
                  <a:schemeClr val="bg1"/>
                </a:solidFill>
              </a:rPr>
              <a:t>; }",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</a:t>
            </a:r>
            <a:r>
              <a:rPr lang="en-US" sz="2800" dirty="0" err="1">
                <a:solidFill>
                  <a:schemeClr val="bg1"/>
                </a:solidFill>
              </a:rPr>
              <a:t>fnReset</a:t>
            </a:r>
            <a:r>
              <a:rPr lang="en-US" sz="2800" dirty="0">
                <a:solidFill>
                  <a:schemeClr val="bg1"/>
                </a:solidFill>
              </a:rPr>
              <a:t>"         : "function() { return 0; }"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47635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C567B-C168-D147-977F-B36FC2BBC73B}"/>
              </a:ext>
            </a:extLst>
          </p:cNvPr>
          <p:cNvSpPr/>
          <p:nvPr/>
        </p:nvSpPr>
        <p:spPr>
          <a:xfrm>
            <a:off x="613558" y="567691"/>
            <a:ext cx="14859990" cy="4401205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err="1">
                <a:solidFill>
                  <a:schemeClr val="bg1"/>
                </a:solidFill>
              </a:rPr>
              <a:t>metricsSpec</a:t>
            </a:r>
            <a:r>
              <a:rPr lang="en-US" sz="2800" dirty="0">
                <a:solidFill>
                  <a:schemeClr val="bg1"/>
                </a:solidFill>
              </a:rPr>
              <a:t>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"type": "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"name": "</a:t>
            </a:r>
            <a:r>
              <a:rPr lang="en-US" sz="2800" dirty="0" err="1">
                <a:solidFill>
                  <a:schemeClr val="bg1"/>
                </a:solidFill>
              </a:rPr>
              <a:t>cpu_memory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</a:t>
            </a:r>
            <a:r>
              <a:rPr lang="en-US" sz="2800" dirty="0" err="1">
                <a:solidFill>
                  <a:schemeClr val="bg1"/>
                </a:solidFill>
              </a:rPr>
              <a:t>fieldNames</a:t>
            </a:r>
            <a:r>
              <a:rPr lang="en-US" sz="2800" dirty="0">
                <a:solidFill>
                  <a:schemeClr val="bg1"/>
                </a:solidFill>
              </a:rPr>
              <a:t>": ["</a:t>
            </a:r>
            <a:r>
              <a:rPr lang="en-US" sz="2800" dirty="0" err="1">
                <a:solidFill>
                  <a:schemeClr val="bg1"/>
                </a:solidFill>
              </a:rPr>
              <a:t>cpu</a:t>
            </a:r>
            <a:r>
              <a:rPr lang="en-US" sz="2800" dirty="0">
                <a:solidFill>
                  <a:schemeClr val="bg1"/>
                </a:solidFill>
              </a:rPr>
              <a:t>", "memory"],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410138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C567B-C168-D147-977F-B36FC2BBC73B}"/>
              </a:ext>
            </a:extLst>
          </p:cNvPr>
          <p:cNvSpPr/>
          <p:nvPr/>
        </p:nvSpPr>
        <p:spPr>
          <a:xfrm>
            <a:off x="613558" y="567691"/>
            <a:ext cx="14859990" cy="1815882"/>
          </a:xfrm>
          <a:prstGeom prst="rect">
            <a:avLst/>
          </a:prstGeom>
          <a:ln w="63500"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are the three JavaScript aggregation functions?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FnAggreate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FnCombine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FnReset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-258418"/>
            <a:ext cx="12192000" cy="6858000"/>
          </a:xfrm>
          <a:prstGeom prst="rect">
            <a:avLst/>
          </a:prstGeom>
          <a:solidFill>
            <a:srgbClr val="3B4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51C416-1BEA-4747-A4AF-D2F47E056526}"/>
              </a:ext>
            </a:extLst>
          </p:cNvPr>
          <p:cNvSpPr/>
          <p:nvPr/>
        </p:nvSpPr>
        <p:spPr>
          <a:xfrm>
            <a:off x="3982078" y="1422228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BEB82F-143B-3641-A0E9-AE6B63740348}"/>
              </a:ext>
            </a:extLst>
          </p:cNvPr>
          <p:cNvGrpSpPr/>
          <p:nvPr/>
        </p:nvGrpSpPr>
        <p:grpSpPr>
          <a:xfrm>
            <a:off x="2654719" y="2444240"/>
            <a:ext cx="4801571" cy="628670"/>
            <a:chOff x="2654719" y="2444240"/>
            <a:chExt cx="4801571" cy="6286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E54FE5-4DFC-3F4F-AC39-5D5F68528104}"/>
                </a:ext>
              </a:extLst>
            </p:cNvPr>
            <p:cNvSpPr/>
            <p:nvPr/>
          </p:nvSpPr>
          <p:spPr>
            <a:xfrm>
              <a:off x="2654719" y="2444240"/>
              <a:ext cx="2146852" cy="628670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upper()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D12E1F6-39D3-C945-9E4C-EE4EC5B55654}"/>
                </a:ext>
              </a:extLst>
            </p:cNvPr>
            <p:cNvSpPr/>
            <p:nvPr/>
          </p:nvSpPr>
          <p:spPr>
            <a:xfrm>
              <a:off x="5309437" y="2444240"/>
              <a:ext cx="2146853" cy="628670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substring()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7FBE4C-D462-BB44-8E37-964C0D685A43}"/>
              </a:ext>
            </a:extLst>
          </p:cNvPr>
          <p:cNvGrpSpPr/>
          <p:nvPr/>
        </p:nvGrpSpPr>
        <p:grpSpPr>
          <a:xfrm>
            <a:off x="2654719" y="3466252"/>
            <a:ext cx="4801571" cy="628670"/>
            <a:chOff x="2654719" y="3466252"/>
            <a:chExt cx="4801571" cy="62867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2EE38AF-8BD7-1E40-A953-186E95A74041}"/>
                </a:ext>
              </a:extLst>
            </p:cNvPr>
            <p:cNvSpPr/>
            <p:nvPr/>
          </p:nvSpPr>
          <p:spPr>
            <a:xfrm>
              <a:off x="2654719" y="3466252"/>
              <a:ext cx="2146853" cy="628670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substring()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691B88-4D5A-3D4E-A147-28F7894FC4B2}"/>
                </a:ext>
              </a:extLst>
            </p:cNvPr>
            <p:cNvSpPr/>
            <p:nvPr/>
          </p:nvSpPr>
          <p:spPr>
            <a:xfrm>
              <a:off x="5309436" y="3466252"/>
              <a:ext cx="2146854" cy="628670"/>
            </a:xfrm>
            <a:prstGeom prst="roundRect">
              <a:avLst/>
            </a:prstGeom>
            <a:solidFill>
              <a:srgbClr val="2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strlen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7C4ABD-E3B4-E048-94A6-BE8DBE67A05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28145" y="2050898"/>
            <a:ext cx="1327359" cy="3933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DB09E-BDB3-B740-B1BF-3183652B35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728145" y="3072910"/>
            <a:ext cx="1" cy="3933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D28D3E-B967-6E46-8268-3FC43A202F8E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055504" y="2050898"/>
            <a:ext cx="1327360" cy="3933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7867C-5082-0C49-A8FB-1E3C9643D0D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82863" y="3072910"/>
            <a:ext cx="1" cy="39334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D4401-4A46-004A-8DA5-C8273C532748}"/>
              </a:ext>
            </a:extLst>
          </p:cNvPr>
          <p:cNvSpPr txBox="1"/>
          <p:nvPr/>
        </p:nvSpPr>
        <p:spPr>
          <a:xfrm>
            <a:off x="3665220" y="444111"/>
            <a:ext cx="2780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33830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94555-D5D3-9147-91FA-CD6B6C9CC94F}"/>
              </a:ext>
            </a:extLst>
          </p:cNvPr>
          <p:cNvSpPr/>
          <p:nvPr/>
        </p:nvSpPr>
        <p:spPr>
          <a:xfrm>
            <a:off x="1463413" y="2143124"/>
            <a:ext cx="3387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bg1"/>
                </a:solidFill>
                <a:latin typeface="Google Sans"/>
              </a:rPr>
              <a:t>ap·prox·i·ma·tion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DDFA8-3BD4-714A-A999-36C4871A2244}"/>
              </a:ext>
            </a:extLst>
          </p:cNvPr>
          <p:cNvSpPr/>
          <p:nvPr/>
        </p:nvSpPr>
        <p:spPr>
          <a:xfrm>
            <a:off x="1463413" y="2972990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/</a:t>
            </a:r>
            <a:r>
              <a:rPr lang="en-US" altLang="en-US" sz="2400" dirty="0" err="1">
                <a:solidFill>
                  <a:schemeClr val="bg1"/>
                </a:solidFill>
                <a:latin typeface="Roboto" panose="02000000000000000000" pitchFamily="2" charset="0"/>
              </a:rPr>
              <a:t>əˌpräksəˈmāSH</a:t>
            </a:r>
            <a:r>
              <a:rPr lang="en-US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Roboto" panose="02000000000000000000" pitchFamily="2" charset="0"/>
              </a:rPr>
              <a:t>ə</a:t>
            </a:r>
            <a:r>
              <a:rPr lang="en-US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)n/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87BB7-6EC2-954B-92F4-B7981168DC95}"/>
              </a:ext>
            </a:extLst>
          </p:cNvPr>
          <p:cNvSpPr/>
          <p:nvPr/>
        </p:nvSpPr>
        <p:spPr>
          <a:xfrm>
            <a:off x="1095278" y="3931180"/>
            <a:ext cx="7965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a value or quantity that is nearly but not exactly correct.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2A5DF8-5FED-624A-807F-319C65A50263}"/>
              </a:ext>
            </a:extLst>
          </p:cNvPr>
          <p:cNvSpPr/>
          <p:nvPr/>
        </p:nvSpPr>
        <p:spPr>
          <a:xfrm>
            <a:off x="836804" y="3445563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chemeClr val="bg1"/>
                </a:solidFill>
                <a:latin typeface="Roboto" panose="02000000000000000000" pitchFamily="2" charset="0"/>
              </a:rPr>
              <a:t>noun</a:t>
            </a:r>
            <a:endParaRPr lang="en-US" altLang="en-US" sz="24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2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4FE08-F6F5-7C4B-B0F7-436D45657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C25D6-85AA-FA42-8807-5613B004D639}"/>
              </a:ext>
            </a:extLst>
          </p:cNvPr>
          <p:cNvSpPr txBox="1"/>
          <p:nvPr/>
        </p:nvSpPr>
        <p:spPr>
          <a:xfrm>
            <a:off x="1246909" y="1080654"/>
            <a:ext cx="785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HyperLogLog</a:t>
            </a:r>
            <a:r>
              <a:rPr lang="en-US" sz="2800" dirty="0">
                <a:solidFill>
                  <a:schemeClr val="bg1"/>
                </a:solidFill>
              </a:rPr>
              <a:t> Sketch – for approximate count distinct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DE87E-1838-3E40-9215-3973A34D566B}"/>
              </a:ext>
            </a:extLst>
          </p:cNvPr>
          <p:cNvSpPr txBox="1"/>
          <p:nvPr/>
        </p:nvSpPr>
        <p:spPr>
          <a:xfrm>
            <a:off x="1246909" y="1603874"/>
            <a:ext cx="8257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Theta</a:t>
            </a:r>
            <a:r>
              <a:rPr lang="en-US" sz="2800" dirty="0">
                <a:solidFill>
                  <a:schemeClr val="bg1"/>
                </a:solidFill>
              </a:rPr>
              <a:t> Sketch – for </a:t>
            </a:r>
            <a:r>
              <a:rPr lang="en-US" sz="2800" i="1" dirty="0" err="1">
                <a:solidFill>
                  <a:schemeClr val="bg1"/>
                </a:solidFill>
              </a:rPr>
              <a:t>mergable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approximate count distinct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    (HLL is faster if you don’t need to merge)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3B3C-2F2E-CA40-A1B2-67B4469A938A}"/>
              </a:ext>
            </a:extLst>
          </p:cNvPr>
          <p:cNvSpPr txBox="1"/>
          <p:nvPr/>
        </p:nvSpPr>
        <p:spPr>
          <a:xfrm>
            <a:off x="1246909" y="2557981"/>
            <a:ext cx="586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Quantile</a:t>
            </a:r>
            <a:r>
              <a:rPr lang="en-US" sz="2800" dirty="0">
                <a:solidFill>
                  <a:schemeClr val="bg1"/>
                </a:solidFill>
              </a:rPr>
              <a:t> Sketch – for data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1522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Mona Lisa, Art, Raphael, Sketch, Black And White">
            <a:extLst>
              <a:ext uri="{FF2B5EF4-FFF2-40B4-BE49-F238E27FC236}">
                <a16:creationId xmlns:a16="http://schemas.microsoft.com/office/drawing/2014/main" id="{4CF35DCC-8DB3-C44A-8E22-BFE916A8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93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DE696AA-A2FB-6945-BC9B-429FEC7EBAD7}"/>
              </a:ext>
            </a:extLst>
          </p:cNvPr>
          <p:cNvSpPr/>
          <p:nvPr/>
        </p:nvSpPr>
        <p:spPr>
          <a:xfrm>
            <a:off x="756366" y="2707592"/>
            <a:ext cx="4613236" cy="3930713"/>
          </a:xfrm>
          <a:prstGeom prst="wedgeRoundRectCallout">
            <a:avLst>
              <a:gd name="adj1" fmla="val 20178"/>
              <a:gd name="adj2" fmla="val -6974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When we use a sketch here…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8" descr="Mona Lisa, Art, Raphael, Sketch, Black And White">
            <a:extLst>
              <a:ext uri="{FF2B5EF4-FFF2-40B4-BE49-F238E27FC236}">
                <a16:creationId xmlns:a16="http://schemas.microsoft.com/office/drawing/2014/main" id="{1A238736-EF16-B442-B6C9-ACDE38C2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83" y="3973377"/>
            <a:ext cx="1882436" cy="25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8126459-096E-294E-9D55-702785119AD9}"/>
              </a:ext>
            </a:extLst>
          </p:cNvPr>
          <p:cNvSpPr/>
          <p:nvPr/>
        </p:nvSpPr>
        <p:spPr>
          <a:xfrm>
            <a:off x="6252662" y="2707592"/>
            <a:ext cx="4613236" cy="3930713"/>
          </a:xfrm>
          <a:prstGeom prst="wedgeRoundRectCallout">
            <a:avLst>
              <a:gd name="adj1" fmla="val -23841"/>
              <a:gd name="adj2" fmla="val -70957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must also use one here…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8" descr="Mona Lisa, Art, Raphael, Sketch, Black And White">
            <a:extLst>
              <a:ext uri="{FF2B5EF4-FFF2-40B4-BE49-F238E27FC236}">
                <a16:creationId xmlns:a16="http://schemas.microsoft.com/office/drawing/2014/main" id="{CEF79556-A958-0B4D-B20C-B8FE451B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62" y="3973377"/>
            <a:ext cx="1882436" cy="25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unnel, Blue, Cone, Cipher">
            <a:extLst>
              <a:ext uri="{FF2B5EF4-FFF2-40B4-BE49-F238E27FC236}">
                <a16:creationId xmlns:a16="http://schemas.microsoft.com/office/drawing/2014/main" id="{891054F1-A859-354F-B8D0-0512598F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0"/>
            <a:ext cx="660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2EAE90-C50E-5647-916A-44EF2A9ABFDB}"/>
              </a:ext>
            </a:extLst>
          </p:cNvPr>
          <p:cNvSpPr txBox="1"/>
          <p:nvPr/>
        </p:nvSpPr>
        <p:spPr>
          <a:xfrm>
            <a:off x="4312370" y="289181"/>
            <a:ext cx="356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Marketing Funnel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30D6B9-625A-2E4C-8B2F-DF9197211FA4}"/>
              </a:ext>
            </a:extLst>
          </p:cNvPr>
          <p:cNvSpPr/>
          <p:nvPr/>
        </p:nvSpPr>
        <p:spPr>
          <a:xfrm>
            <a:off x="-670350" y="810360"/>
            <a:ext cx="4266896" cy="1246911"/>
          </a:xfrm>
          <a:prstGeom prst="wedgeRoundRectCallout">
            <a:avLst>
              <a:gd name="adj1" fmla="val 83633"/>
              <a:gd name="adj2" fmla="val -23082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How many people visited our web page?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C6B7EA4-4653-8D4D-8CE2-C79319A5344E}"/>
              </a:ext>
            </a:extLst>
          </p:cNvPr>
          <p:cNvSpPr/>
          <p:nvPr/>
        </p:nvSpPr>
        <p:spPr>
          <a:xfrm>
            <a:off x="858167" y="5540569"/>
            <a:ext cx="4266896" cy="1246911"/>
          </a:xfrm>
          <a:prstGeom prst="wedgeRoundRectCallout">
            <a:avLst>
              <a:gd name="adj1" fmla="val 75014"/>
              <a:gd name="adj2" fmla="val 19962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How many people bought our product?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98AD88A-7BB4-5544-B055-77FC01BDAA17}"/>
              </a:ext>
            </a:extLst>
          </p:cNvPr>
          <p:cNvSpPr/>
          <p:nvPr/>
        </p:nvSpPr>
        <p:spPr>
          <a:xfrm>
            <a:off x="4512365" y="3347335"/>
            <a:ext cx="7017495" cy="1572535"/>
          </a:xfrm>
          <a:prstGeom prst="wedgeRoundRectCallout">
            <a:avLst>
              <a:gd name="adj1" fmla="val 46971"/>
              <a:gd name="adj2" fmla="val 19330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How many people visited our web page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and then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 bought our product?</a:t>
            </a:r>
          </a:p>
        </p:txBody>
      </p:sp>
    </p:spTree>
    <p:extLst>
      <p:ext uri="{BB962C8B-B14F-4D97-AF65-F5344CB8AC3E}">
        <p14:creationId xmlns:p14="http://schemas.microsoft.com/office/powerpoint/2010/main" val="20881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8DCF81-B02D-9642-A714-CF8A0192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2" y="152400"/>
            <a:ext cx="2336800" cy="1066800"/>
          </a:xfrm>
          <a:prstGeom prst="rect">
            <a:avLst/>
          </a:prstGeom>
          <a:ln w="63500">
            <a:solidFill>
              <a:srgbClr val="04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DBFE8F-E021-054D-A94A-82EFD702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2" y="3810000"/>
            <a:ext cx="2311400" cy="1524000"/>
          </a:xfrm>
          <a:prstGeom prst="rect">
            <a:avLst/>
          </a:prstGeom>
          <a:ln w="63500">
            <a:solidFill>
              <a:srgbClr val="04FF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71CD15-5D75-6342-AA56-6ACA8C162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235" y="93362"/>
            <a:ext cx="4953000" cy="3403600"/>
          </a:xfrm>
          <a:prstGeom prst="rect">
            <a:avLst/>
          </a:prstGeom>
          <a:ln w="63500">
            <a:solidFill>
              <a:srgbClr val="04FF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C6028-B1C4-AB48-B92A-0775FF66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35" y="3693297"/>
            <a:ext cx="7175500" cy="1244600"/>
          </a:xfrm>
          <a:prstGeom prst="rect">
            <a:avLst/>
          </a:prstGeom>
          <a:ln w="63500">
            <a:solidFill>
              <a:srgbClr val="04FF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A8F36-FD89-C04A-A5A0-63E61D8E1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735" y="5268783"/>
            <a:ext cx="5080000" cy="1981200"/>
          </a:xfrm>
          <a:prstGeom prst="rect">
            <a:avLst/>
          </a:prstGeom>
          <a:ln w="63500">
            <a:solidFill>
              <a:srgbClr val="04FF00"/>
            </a:solidFill>
          </a:ln>
        </p:spPr>
      </p:pic>
    </p:spTree>
    <p:extLst>
      <p:ext uri="{BB962C8B-B14F-4D97-AF65-F5344CB8AC3E}">
        <p14:creationId xmlns:p14="http://schemas.microsoft.com/office/powerpoint/2010/main" val="128115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  <a:ln>
            <a:solidFill>
              <a:srgbClr val="3B3B4E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5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1 -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Create each table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for a specific set of query shapes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3 -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Eliminate unused columns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4 -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Filter out unnecessary rows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5 -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6 -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Organize segments for fast queries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678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3D375-7DDA-1A45-B729-55E9CA4E4E14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  <a:solidFill>
            <a:srgbClr val="3B3B4E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6F3F9-E965-674C-AF31-3B4572FBAAA4}"/>
              </a:ext>
            </a:extLst>
          </p:cNvPr>
          <p:cNvSpPr txBox="1"/>
          <p:nvPr/>
        </p:nvSpPr>
        <p:spPr>
          <a:xfrm>
            <a:off x="617838" y="210065"/>
            <a:ext cx="484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Summarization == Rollup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FC200-6213-EF46-B3B0-D9469E577D5B}"/>
              </a:ext>
            </a:extLst>
          </p:cNvPr>
          <p:cNvSpPr txBox="1"/>
          <p:nvPr/>
        </p:nvSpPr>
        <p:spPr>
          <a:xfrm>
            <a:off x="234778" y="1015624"/>
            <a:ext cx="53646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time,pid,processName,cpu,memory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2022-02-18T18:28:59.887,114,middleManager,66.7,1.5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2022-02-18T18:28:59.964,112,router,53.3,1.8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2022-02-18T18:29:00.047,110,coordinator,26.7,2.2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2022-02-18T18:29:00.125,111,broker,26.7,2.7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2022-02-18T18:29:00.234,113,historical,26.7,2.2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2022-02-18T18:29:00.859,114,middleManager,70.0,1.5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2022-02-18T18:29:00.952,113,historical,40.0,2.2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2022-02-18T18:29:01.030,110,coordinator,30.0,2.2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2022-02-18T18:29:01.079,111,broker,30.0,2.7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2022-02-18T18:29:01.130,112,router,20.0,1.8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2022-02-18T18:29:01.359,112,router,50.0,1.8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2022-02-18T18:29:01.374,114,middleManager,50.0,1.5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2022-02-18T18:29:01.388,110,coordinator,30.0,2.2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2022-02-18T18:29:01.433,111,broker,30.0,2.7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2022-02-18T18:29:01.478,113,historical,30.0,2.2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2022-02-18T18:29:02.496,110,coordinator,30.0,2.2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212F33-0F46-4840-AE6E-5BCC763E6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80422"/>
              </p:ext>
            </p:extLst>
          </p:nvPr>
        </p:nvGraphicFramePr>
        <p:xfrm>
          <a:off x="5969687" y="533230"/>
          <a:ext cx="44841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59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89A604-85AC-DC42-8889-F279CDA4E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77997"/>
              </p:ext>
            </p:extLst>
          </p:nvPr>
        </p:nvGraphicFramePr>
        <p:xfrm>
          <a:off x="5969686" y="2920660"/>
          <a:ext cx="448413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4765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E4E9758-97DD-7F4A-8B02-48D1FC38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35090"/>
              </p:ext>
            </p:extLst>
          </p:nvPr>
        </p:nvGraphicFramePr>
        <p:xfrm>
          <a:off x="5969686" y="2549820"/>
          <a:ext cx="4484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26">
                  <a:extLst>
                    <a:ext uri="{9D8B030D-6E8A-4147-A177-3AD203B41FA5}">
                      <a16:colId xmlns:a16="http://schemas.microsoft.com/office/drawing/2014/main" val="1045886568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458784816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196961177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3975160834"/>
                    </a:ext>
                  </a:extLst>
                </a:gridCol>
                <a:gridCol w="896826">
                  <a:extLst>
                    <a:ext uri="{9D8B030D-6E8A-4147-A177-3AD203B41FA5}">
                      <a16:colId xmlns:a16="http://schemas.microsoft.com/office/drawing/2014/main" val="2122419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022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18C470-E2BC-0A45-99E8-9A12182ACDC6}"/>
              </a:ext>
            </a:extLst>
          </p:cNvPr>
          <p:cNvSpPr/>
          <p:nvPr/>
        </p:nvSpPr>
        <p:spPr>
          <a:xfrm>
            <a:off x="5834230" y="39205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2022-02-18T18:29:01.030,110,coordinator,30.0,2.2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2022-02-18T18:29:01.079,111,broker,30.0,2.7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2022-02-18T18:29:01.130,112,router,20.0,1.8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2022-02-18T18:29:01.359,112,router,50.0,1.8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2022-02-18T18:29:01.374,114,middleManager,50.0,1.5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2022-02-18T18:29:01.388,110,coordinator,30.0,2.2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2022-02-18T18:29:01.433,111,broker,30.0,2.7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2022-02-18T18:29:01.478,113,historical,30.0,2.2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8167D73-BFC2-2848-AAFC-189EFF965C1E}"/>
              </a:ext>
            </a:extLst>
          </p:cNvPr>
          <p:cNvSpPr/>
          <p:nvPr/>
        </p:nvSpPr>
        <p:spPr>
          <a:xfrm rot="16200000">
            <a:off x="8794934" y="-1112128"/>
            <a:ext cx="593766" cy="2723997"/>
          </a:xfrm>
          <a:prstGeom prst="rightBrace">
            <a:avLst/>
          </a:prstGeom>
          <a:ln w="63500">
            <a:solidFill>
              <a:srgbClr val="04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010BF-B51C-934A-BA58-7902B8E724AE}"/>
              </a:ext>
            </a:extLst>
          </p:cNvPr>
          <p:cNvSpPr txBox="1"/>
          <p:nvPr/>
        </p:nvSpPr>
        <p:spPr>
          <a:xfrm>
            <a:off x="5572460" y="6163994"/>
            <a:ext cx="1602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1668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B43BF-4129-5741-873C-C5A05F82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6F3F9-E965-674C-AF31-3B4572FBAAA4}"/>
              </a:ext>
            </a:extLst>
          </p:cNvPr>
          <p:cNvSpPr txBox="1"/>
          <p:nvPr/>
        </p:nvSpPr>
        <p:spPr>
          <a:xfrm>
            <a:off x="617838" y="210065"/>
            <a:ext cx="484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Summarization == Rollup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FC200-6213-EF46-B3B0-D9469E577D5B}"/>
              </a:ext>
            </a:extLst>
          </p:cNvPr>
          <p:cNvSpPr txBox="1"/>
          <p:nvPr/>
        </p:nvSpPr>
        <p:spPr>
          <a:xfrm>
            <a:off x="234778" y="1015624"/>
            <a:ext cx="53646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time,pid,processName,cpu,memory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2022-02-18T18:28:59.887,114,middleManager,66.7,1.5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2022-02-18T18:28:59.964,112,router,53.3,1.8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2022-02-18T18:29:00.047,110,coordinator,26.7,2.2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2022-02-18T18:29:00.125,111,broker,26.7,2.7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2022-02-18T18:29:00.234,113,historical,26.7,2.2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2022-02-18T18:29:00.859,114,middleManager,70.0,1.5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2022-02-18T18:29:00.952,113,historical,40.0,2.2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2022-02-18T18:29:01.030,110,coordinator,30.0,2.2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2022-02-18T18:29:01.079,111,broker,30.0,2.7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2022-02-18T18:29:01.130,112,router,20.0,1.8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2022-02-18T18:29:01.359,112,router,50.0,1.8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2022-02-18T18:29:01.374,114,middleManager,50.0,1.5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2022-02-18T18:29:01.388,110,coordinator,30.0,2.2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2022-02-18T18:29:01.433,111,broker,30.0,2.7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2022-02-18T18:29:01.478,113,historical,30.0,2.2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2022-02-18T18:29:02.496,110,coordinator,30.0,2.2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E5CFF-BE96-8E4A-82BA-8F0CF372FFFA}"/>
              </a:ext>
            </a:extLst>
          </p:cNvPr>
          <p:cNvSpPr txBox="1"/>
          <p:nvPr/>
        </p:nvSpPr>
        <p:spPr>
          <a:xfrm>
            <a:off x="5834230" y="2051032"/>
            <a:ext cx="53646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2022-02-18T18:29:00.047,110,coordinator,26.7,2.2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2022-02-18T18:29:00.125,111,broker,26.7,2.7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2022-02-18T18:29:00.234,113,historical,26.7,2.2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2022-02-18T18:29:00.859,114,middleManager,70.0,1.5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2022-02-18T18:29:00.952,113,historical,40.0,2.2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2022-02-18T18:29:01.030,110,coordinator,30.0,2.2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2022-02-18T18:29:01.079,111,broker,30.0,2.7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2022-02-18T18:29:01.130,112,router,20.0,1.8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2022-02-18T18:29:01.359,112,router,50.0,1.8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2022-02-18T18:29:01.374,114,middleManager,50.0,1.5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2022-02-18T18:29:01.388,110,coordinator,30.0,2.2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2022-02-18T18:29:01.433,111,broker,30.0,2.7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2022-02-18T18:29:01.478,113,historical,30.0,2.2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2022-02-18T18:29:02.213,113,historical,50.0,2.2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2022-02-18T18:29:02.324,114,middleManager,50.0,1.5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2022-02-18T18:29:02.410,111,broker,40.0,2.7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2022-02-18T18:29:02.496,110,coordinator,30.0,2.2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C6998-25E1-A344-9B6E-1C44CDC1F658}"/>
              </a:ext>
            </a:extLst>
          </p:cNvPr>
          <p:cNvSpPr txBox="1"/>
          <p:nvPr/>
        </p:nvSpPr>
        <p:spPr>
          <a:xfrm>
            <a:off x="5834230" y="1217327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time,pid,processName,cpu,memory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C43E2-61A8-1346-AFB1-DEFB864EE05D}"/>
              </a:ext>
            </a:extLst>
          </p:cNvPr>
          <p:cNvSpPr txBox="1"/>
          <p:nvPr/>
        </p:nvSpPr>
        <p:spPr>
          <a:xfrm>
            <a:off x="5834230" y="1491618"/>
            <a:ext cx="536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2022-02-18T18:28:59.887,114,middleManager,66.7,1.5</a:t>
            </a:r>
          </a:p>
          <a:p>
            <a:r>
              <a:rPr lang="en-US" dirty="0">
                <a:solidFill>
                  <a:schemeClr val="bg1"/>
                </a:solidFill>
              </a:rPr>
              <a:t>2022-02-18T18:28:59.964,112,router,53.3,1.8</a:t>
            </a:r>
          </a:p>
        </p:txBody>
      </p:sp>
    </p:spTree>
    <p:extLst>
      <p:ext uri="{BB962C8B-B14F-4D97-AF65-F5344CB8AC3E}">
        <p14:creationId xmlns:p14="http://schemas.microsoft.com/office/powerpoint/2010/main" val="112549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1710</Words>
  <Application>Microsoft Macintosh PowerPoint</Application>
  <PresentationFormat>Widescreen</PresentationFormat>
  <Paragraphs>653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6</cp:revision>
  <dcterms:created xsi:type="dcterms:W3CDTF">2022-02-18T17:01:14Z</dcterms:created>
  <dcterms:modified xsi:type="dcterms:W3CDTF">2022-03-23T20:37:34Z</dcterms:modified>
</cp:coreProperties>
</file>