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0" r:id="rId2"/>
    <p:sldId id="321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6" r:id="rId15"/>
    <p:sldId id="312" r:id="rId16"/>
    <p:sldId id="313" r:id="rId17"/>
    <p:sldId id="314" r:id="rId18"/>
    <p:sldId id="315" r:id="rId19"/>
    <p:sldId id="317" r:id="rId20"/>
    <p:sldId id="318" r:id="rId21"/>
    <p:sldId id="319" r:id="rId22"/>
    <p:sldId id="32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F0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0"/>
    <p:restoredTop sz="96327"/>
  </p:normalViewPr>
  <p:slideViewPr>
    <p:cSldViewPr snapToGrid="0" snapToObjects="1">
      <p:cViewPr varScale="1">
        <p:scale>
          <a:sx n="98" d="100"/>
          <a:sy n="98" d="100"/>
        </p:scale>
        <p:origin x="21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88EB-0948-C942-8F50-C060EC2BE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0481F-4A45-DC43-A898-4321F39EB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C00E-D0ED-E340-8331-2C8528D7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0759-9956-274F-A5BB-731F64DDF7C6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ECFEA-52C6-0945-A489-DB3271E1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5F7C5-53F8-7E49-9379-C2C99EB5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38831-5A76-A64C-9BDE-E1BCE484D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1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700B9-A218-4443-BD5E-250DA0769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5A2A3-2BDA-FE4F-8EAD-F5CD31022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33B85-4C06-1847-ACDC-956006545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0759-9956-274F-A5BB-731F64DDF7C6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4401E-5F8C-7D47-BCA1-4217BF17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98814-8E96-CC4B-B9AA-BFAAC25C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38831-5A76-A64C-9BDE-E1BCE484D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0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02BBB4-55CB-F746-AC78-229FC4053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B7E33-7A1A-0543-868D-2AD81AC0E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577D-A022-3744-B888-C85438CC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0759-9956-274F-A5BB-731F64DDF7C6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B4C1A-899A-3441-8521-449718C7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4D31A-E725-8D4F-B68C-4CF0A04C3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38831-5A76-A64C-9BDE-E1BCE484D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85884-5918-664D-B6B7-9D1603DB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78F1-1CD8-D949-8BF0-8F56EB39A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C0AD5-4B7C-A740-9AB7-C92CA9E7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0759-9956-274F-A5BB-731F64DDF7C6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EC2D7-7263-D74F-B9C2-74FE6AFE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77968-3FB6-3F4F-9393-0C29BF717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38831-5A76-A64C-9BDE-E1BCE484D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7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0F22C-5B7E-4F4A-A6FC-48A8C27F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70BE2-C82F-E640-B69A-B12759A26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3E379-1B2C-AE45-8746-E9EE1050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0759-9956-274F-A5BB-731F64DDF7C6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162DE-2E6C-AA41-A5AA-07D571C02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4D3B-F35E-274F-AB9F-0F688C7A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38831-5A76-A64C-9BDE-E1BCE484D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4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C705C-9AD2-4A4B-8DD5-05DF9418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95BCE-4DE6-FE4E-AB77-4C5A820DC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EE6A3-7CD1-7248-9565-1E5555D17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8ADFD-B7F5-7547-989B-E2B6489A9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0759-9956-274F-A5BB-731F64DDF7C6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5653D-7969-EC49-9DB2-EA1DDE7CC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890B9-4870-594D-9DB3-1F0AF0598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38831-5A76-A64C-9BDE-E1BCE484D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5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210EA-FCD9-5E40-BE72-4362FE9EC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D4E7C-0BC4-E749-AB1A-A1CE6B006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0F5A6-83BB-E446-8DE1-838E0EB9A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21E44-D367-B348-8C93-FE345EECA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479285-4D9A-4345-8F2B-A59A73BB9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89547F-0318-2A49-835A-5A536B87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0759-9956-274F-A5BB-731F64DDF7C6}" type="datetimeFigureOut">
              <a:rPr lang="en-US" smtClean="0"/>
              <a:t>1/28/22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C89169-7196-FC46-B9EC-355BD090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1D611C-CE19-2040-B570-B0E53A20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38831-5A76-A64C-9BDE-E1BCE484D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30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AFA4-423C-D749-96D7-72883D6B5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E4110-0E70-0547-BD7A-834D0308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0759-9956-274F-A5BB-731F64DDF7C6}" type="datetimeFigureOut">
              <a:rPr lang="en-US" smtClean="0"/>
              <a:t>1/28/22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FB1A0-19D9-CC42-B957-BDE6E4B53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30335-4BB3-C64C-8ED5-13E9C194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38831-5A76-A64C-9BDE-E1BCE484D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51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C64F62-41D9-C940-86A9-AE262FD8A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0759-9956-274F-A5BB-731F64DDF7C6}" type="datetimeFigureOut">
              <a:rPr lang="en-US" smtClean="0"/>
              <a:t>1/28/22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31BE22-2D40-A34E-A11D-07F75927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5606F-B7B5-5444-BB31-B196242C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38831-5A76-A64C-9BDE-E1BCE484D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6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75D1E-119D-624C-B34C-4E28A6E1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9FFD3-D386-A744-8358-EF52075D6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49773-0A96-2D46-8D12-B10868F9E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AC375-EE42-2D48-A702-56AD2D2B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0759-9956-274F-A5BB-731F64DDF7C6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DC2BD-42D7-7848-86E5-FB2DC94FA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E1B64-118F-C549-8392-084D812C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38831-5A76-A64C-9BDE-E1BCE484D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3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3F08-774A-1A49-9A30-683EB26E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905E18-C3BF-A54A-B394-6F385649A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DA5F7-0A3A-114B-9A75-65FE5121C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F028E-0BAC-D642-A9F6-B11E161B1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0759-9956-274F-A5BB-731F64DDF7C6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2D3F1-8A21-6346-BFA9-3E142D4C7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2B1DE-4EFC-B24B-B3ED-C577B800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38831-5A76-A64C-9BDE-E1BCE484D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7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4B3B4B-3C13-8A47-AE65-44D2EBBC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121F8-4B4A-CD40-80EF-AD763E147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62DCD-9C16-924C-936A-A0E385285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50759-9956-274F-A5BB-731F64DDF7C6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A0347-6F60-C344-BE2F-7C035AF7A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E50D9-2256-FC48-9A65-E688A4106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38831-5A76-A64C-9BDE-E1BCE484D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7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2034C3-27C8-4C42-A18E-9A365CA33F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Druid Forum - Druid Forum">
            <a:extLst>
              <a:ext uri="{FF2B5EF4-FFF2-40B4-BE49-F238E27FC236}">
                <a16:creationId xmlns:a16="http://schemas.microsoft.com/office/drawing/2014/main" id="{E64F4ED1-0D20-BB43-89AF-ACE30083B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146" y="1371"/>
            <a:ext cx="3358032" cy="175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B4BE049-B98C-2046-98AC-A45F8870F0AD}"/>
              </a:ext>
            </a:extLst>
          </p:cNvPr>
          <p:cNvSpPr/>
          <p:nvPr/>
        </p:nvSpPr>
        <p:spPr>
          <a:xfrm>
            <a:off x="1124399" y="1359242"/>
            <a:ext cx="888589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29F0FB"/>
                </a:solidFill>
              </a:rPr>
              <a:t>Apache Druid® Ingestion and Data Modeling</a:t>
            </a:r>
          </a:p>
          <a:p>
            <a:pPr algn="ctr"/>
            <a:r>
              <a:rPr lang="en-US" sz="2400" b="1" dirty="0" err="1">
                <a:solidFill>
                  <a:srgbClr val="29F0FB"/>
                </a:solidFill>
              </a:rPr>
              <a:t>timestampSpec</a:t>
            </a:r>
            <a:r>
              <a:rPr lang="en-US" sz="2400" b="1" dirty="0">
                <a:solidFill>
                  <a:srgbClr val="29F0FB"/>
                </a:solidFill>
              </a:rPr>
              <a:t> Processing</a:t>
            </a:r>
          </a:p>
          <a:p>
            <a:endParaRPr lang="en-US" sz="2400" b="1" dirty="0">
              <a:solidFill>
                <a:srgbClr val="29F0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616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419921-1B58-4642-8B80-080A7E0DB3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89C66-2EBB-FD44-9AED-8169E487B362}"/>
              </a:ext>
            </a:extLst>
          </p:cNvPr>
          <p:cNvSpPr txBox="1"/>
          <p:nvPr/>
        </p:nvSpPr>
        <p:spPr>
          <a:xfrm>
            <a:off x="489171" y="1188068"/>
            <a:ext cx="5486400" cy="4114800"/>
          </a:xfrm>
          <a:prstGeom prst="rect">
            <a:avLst/>
          </a:prstGeom>
          <a:noFill/>
          <a:ln w="63500">
            <a:solidFill>
              <a:srgbClr val="29EEF8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{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…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“spec”: {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“</a:t>
            </a:r>
            <a:r>
              <a:rPr lang="en-US" sz="2000" dirty="0" err="1">
                <a:solidFill>
                  <a:schemeClr val="bg1"/>
                </a:solidFill>
              </a:rPr>
              <a:t>dataSchema</a:t>
            </a:r>
            <a:r>
              <a:rPr lang="en-US" sz="2000" dirty="0">
                <a:solidFill>
                  <a:schemeClr val="bg1"/>
                </a:solidFill>
              </a:rPr>
              <a:t>”: {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“</a:t>
            </a:r>
            <a:r>
              <a:rPr lang="en-US" sz="2000" dirty="0" err="1">
                <a:solidFill>
                  <a:schemeClr val="bg1"/>
                </a:solidFill>
              </a:rPr>
              <a:t>timestampSpec</a:t>
            </a:r>
            <a:r>
              <a:rPr lang="en-US" sz="2000" dirty="0">
                <a:solidFill>
                  <a:schemeClr val="bg1"/>
                </a:solidFill>
              </a:rPr>
              <a:t>”: {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    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   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           }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},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…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20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341455-6DA4-6D42-BE81-D4B12442A8AB}"/>
              </a:ext>
            </a:extLst>
          </p:cNvPr>
          <p:cNvSpPr txBox="1"/>
          <p:nvPr/>
        </p:nvSpPr>
        <p:spPr>
          <a:xfrm>
            <a:off x="1525742" y="455380"/>
            <a:ext cx="4075988" cy="464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Ingestion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853402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4193CC9-C355-C24A-985D-8B43618C73B2}"/>
              </a:ext>
            </a:extLst>
          </p:cNvPr>
          <p:cNvGrpSpPr/>
          <p:nvPr/>
        </p:nvGrpSpPr>
        <p:grpSpPr>
          <a:xfrm>
            <a:off x="-248937" y="98855"/>
            <a:ext cx="5695950" cy="6858000"/>
            <a:chOff x="-248937" y="98855"/>
            <a:chExt cx="5695950" cy="6858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C1E32BC-552A-984C-8345-1E588172974F}"/>
                </a:ext>
              </a:extLst>
            </p:cNvPr>
            <p:cNvSpPr/>
            <p:nvPr/>
          </p:nvSpPr>
          <p:spPr>
            <a:xfrm>
              <a:off x="160638" y="1680519"/>
              <a:ext cx="4930346" cy="48685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0" name="Picture 2" descr="Chronograph, Chronometer, Clock, Stopwatch, Timekeeper">
              <a:extLst>
                <a:ext uri="{FF2B5EF4-FFF2-40B4-BE49-F238E27FC236}">
                  <a16:creationId xmlns:a16="http://schemas.microsoft.com/office/drawing/2014/main" id="{D81B1E82-4F64-A849-90A8-94EADCB52E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48937" y="98855"/>
              <a:ext cx="569595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6" name="Picture 8" descr="Stop, Time, Sports, Clock, Watch, Mechanical, Stopwatch">
            <a:extLst>
              <a:ext uri="{FF2B5EF4-FFF2-40B4-BE49-F238E27FC236}">
                <a16:creationId xmlns:a16="http://schemas.microsoft.com/office/drawing/2014/main" id="{37F1D97D-8218-4F47-9006-11F40217D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572" y="-1927654"/>
            <a:ext cx="8217241" cy="868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C65464-6295-F843-998E-2D6719A5384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37218" y="-1093058"/>
            <a:ext cx="49276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16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9C1881B-E7BA-B442-9F85-3FABC863A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9E1CB3-875C-B74B-8707-B11B840F6060}"/>
              </a:ext>
            </a:extLst>
          </p:cNvPr>
          <p:cNvSpPr/>
          <p:nvPr/>
        </p:nvSpPr>
        <p:spPr>
          <a:xfrm>
            <a:off x="3778799" y="1807355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2022-01-27T20:39:46.823Z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7AAA960-04CD-E64D-AD76-8CA0745F37F0}"/>
              </a:ext>
            </a:extLst>
          </p:cNvPr>
          <p:cNvSpPr/>
          <p:nvPr/>
        </p:nvSpPr>
        <p:spPr>
          <a:xfrm>
            <a:off x="1384851" y="1862352"/>
            <a:ext cx="2146852" cy="628670"/>
          </a:xfrm>
          <a:prstGeom prst="roundRect">
            <a:avLst/>
          </a:prstGeom>
          <a:solidFill>
            <a:srgbClr val="2B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Truncation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85AB6-CB2D-3449-858C-DA958C514D49}"/>
              </a:ext>
            </a:extLst>
          </p:cNvPr>
          <p:cNvSpPr/>
          <p:nvPr/>
        </p:nvSpPr>
        <p:spPr>
          <a:xfrm>
            <a:off x="3778799" y="2176687"/>
            <a:ext cx="2366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2022-01-27T20:39:46Z</a:t>
            </a:r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C6504A28-1000-684A-8934-E9336818D53F}"/>
              </a:ext>
            </a:extLst>
          </p:cNvPr>
          <p:cNvSpPr/>
          <p:nvPr/>
        </p:nvSpPr>
        <p:spPr>
          <a:xfrm>
            <a:off x="3309630" y="2007704"/>
            <a:ext cx="546753" cy="377687"/>
          </a:xfrm>
          <a:custGeom>
            <a:avLst/>
            <a:gdLst>
              <a:gd name="connsiteX0" fmla="*/ 546753 w 546753"/>
              <a:gd name="connsiteY0" fmla="*/ 0 h 377687"/>
              <a:gd name="connsiteX1" fmla="*/ 100 w 546753"/>
              <a:gd name="connsiteY1" fmla="*/ 149087 h 377687"/>
              <a:gd name="connsiteX2" fmla="*/ 497057 w 546753"/>
              <a:gd name="connsiteY2" fmla="*/ 377687 h 377687"/>
              <a:gd name="connsiteX3" fmla="*/ 497057 w 546753"/>
              <a:gd name="connsiteY3" fmla="*/ 377687 h 37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753" h="377687">
                <a:moveTo>
                  <a:pt x="546753" y="0"/>
                </a:moveTo>
                <a:cubicBezTo>
                  <a:pt x="277568" y="43069"/>
                  <a:pt x="8383" y="86139"/>
                  <a:pt x="100" y="149087"/>
                </a:cubicBezTo>
                <a:cubicBezTo>
                  <a:pt x="-8183" y="212035"/>
                  <a:pt x="497057" y="377687"/>
                  <a:pt x="497057" y="377687"/>
                </a:cubicBezTo>
                <a:lnTo>
                  <a:pt x="497057" y="377687"/>
                </a:lnTo>
              </a:path>
            </a:pathLst>
          </a:custGeom>
          <a:noFill/>
          <a:ln w="63500">
            <a:solidFill>
              <a:schemeClr val="bg1"/>
            </a:solidFill>
            <a:headEnd w="lg" len="med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15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419921-1B58-4642-8B80-080A7E0DB3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89C66-2EBB-FD44-9AED-8169E487B362}"/>
              </a:ext>
            </a:extLst>
          </p:cNvPr>
          <p:cNvSpPr txBox="1"/>
          <p:nvPr/>
        </p:nvSpPr>
        <p:spPr>
          <a:xfrm>
            <a:off x="489172" y="1142608"/>
            <a:ext cx="4572000" cy="4572000"/>
          </a:xfrm>
          <a:prstGeom prst="rect">
            <a:avLst/>
          </a:prstGeom>
          <a:noFill/>
          <a:ln w="63500">
            <a:solidFill>
              <a:srgbClr val="29EEF8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{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…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“spec”: {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“</a:t>
            </a:r>
            <a:r>
              <a:rPr lang="en-US" sz="2000" dirty="0" err="1">
                <a:solidFill>
                  <a:schemeClr val="bg1"/>
                </a:solidFill>
              </a:rPr>
              <a:t>dataSchema</a:t>
            </a:r>
            <a:r>
              <a:rPr lang="en-US" sz="2000" dirty="0">
                <a:solidFill>
                  <a:schemeClr val="bg1"/>
                </a:solidFill>
              </a:rPr>
              <a:t>”: {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…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“</a:t>
            </a:r>
            <a:r>
              <a:rPr lang="en-US" sz="2000" dirty="0" err="1">
                <a:solidFill>
                  <a:schemeClr val="bg1"/>
                </a:solidFill>
              </a:rPr>
              <a:t>granularitySpec</a:t>
            </a:r>
            <a:r>
              <a:rPr lang="en-US" sz="2000" dirty="0">
                <a:solidFill>
                  <a:schemeClr val="bg1"/>
                </a:solidFill>
              </a:rPr>
              <a:t>”: {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    …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    “</a:t>
            </a:r>
            <a:r>
              <a:rPr lang="en-US" sz="2000" dirty="0" err="1">
                <a:solidFill>
                  <a:schemeClr val="bg1"/>
                </a:solidFill>
              </a:rPr>
              <a:t>queryGranularity</a:t>
            </a:r>
            <a:r>
              <a:rPr lang="en-US" sz="2000" dirty="0">
                <a:solidFill>
                  <a:schemeClr val="bg1"/>
                </a:solidFill>
              </a:rPr>
              <a:t>”: “second”,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    …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}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},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…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20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52299-0BD6-2247-9C82-0CF2D3586BD1}"/>
              </a:ext>
            </a:extLst>
          </p:cNvPr>
          <p:cNvSpPr txBox="1"/>
          <p:nvPr/>
        </p:nvSpPr>
        <p:spPr>
          <a:xfrm>
            <a:off x="6095999" y="1142608"/>
            <a:ext cx="4572000" cy="4572000"/>
          </a:xfrm>
          <a:prstGeom prst="rect">
            <a:avLst/>
          </a:prstGeom>
          <a:noFill/>
          <a:ln w="63500">
            <a:solidFill>
              <a:srgbClr val="29EEF8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{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…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“spec”: {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“</a:t>
            </a:r>
            <a:r>
              <a:rPr lang="en-US" sz="2000" dirty="0" err="1">
                <a:solidFill>
                  <a:schemeClr val="bg1"/>
                </a:solidFill>
              </a:rPr>
              <a:t>dataSchema</a:t>
            </a:r>
            <a:r>
              <a:rPr lang="en-US" sz="2000" dirty="0">
                <a:solidFill>
                  <a:schemeClr val="bg1"/>
                </a:solidFill>
              </a:rPr>
              <a:t>”: {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…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“</a:t>
            </a:r>
            <a:r>
              <a:rPr lang="en-US" sz="2000" dirty="0" err="1">
                <a:solidFill>
                  <a:schemeClr val="bg1"/>
                </a:solidFill>
              </a:rPr>
              <a:t>granularitySpec</a:t>
            </a:r>
            <a:r>
              <a:rPr lang="en-US" sz="2000" dirty="0">
                <a:solidFill>
                  <a:schemeClr val="bg1"/>
                </a:solidFill>
              </a:rPr>
              <a:t>”: {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    …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    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    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}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},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…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20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7108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419921-1B58-4642-8B80-080A7E0DB3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89C66-2EBB-FD44-9AED-8169E487B362}"/>
              </a:ext>
            </a:extLst>
          </p:cNvPr>
          <p:cNvSpPr txBox="1"/>
          <p:nvPr/>
        </p:nvSpPr>
        <p:spPr>
          <a:xfrm>
            <a:off x="489172" y="1142607"/>
            <a:ext cx="4572000" cy="4572000"/>
          </a:xfrm>
          <a:prstGeom prst="rect">
            <a:avLst/>
          </a:prstGeom>
          <a:noFill/>
          <a:ln w="63500">
            <a:solidFill>
              <a:srgbClr val="29EEF8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{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…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“spec”: {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“</a:t>
            </a:r>
            <a:r>
              <a:rPr lang="en-US" sz="2000" dirty="0" err="1">
                <a:solidFill>
                  <a:schemeClr val="bg1"/>
                </a:solidFill>
              </a:rPr>
              <a:t>dataSchema</a:t>
            </a:r>
            <a:r>
              <a:rPr lang="en-US" sz="2000" dirty="0">
                <a:solidFill>
                  <a:schemeClr val="bg1"/>
                </a:solidFill>
              </a:rPr>
              <a:t>”: {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…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“</a:t>
            </a:r>
            <a:r>
              <a:rPr lang="en-US" sz="2000" dirty="0" err="1">
                <a:solidFill>
                  <a:schemeClr val="bg1"/>
                </a:solidFill>
              </a:rPr>
              <a:t>granularitySpec</a:t>
            </a:r>
            <a:r>
              <a:rPr lang="en-US" sz="2000" dirty="0">
                <a:solidFill>
                  <a:schemeClr val="bg1"/>
                </a:solidFill>
              </a:rPr>
              <a:t>”: {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    …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    “</a:t>
            </a:r>
            <a:r>
              <a:rPr lang="en-US" sz="2000" dirty="0" err="1">
                <a:solidFill>
                  <a:schemeClr val="bg1"/>
                </a:solidFill>
              </a:rPr>
              <a:t>queryGranularity</a:t>
            </a:r>
            <a:r>
              <a:rPr lang="en-US" sz="2000" dirty="0">
                <a:solidFill>
                  <a:schemeClr val="bg1"/>
                </a:solidFill>
              </a:rPr>
              <a:t>”: “second”,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    “rollup”: true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}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},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…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20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52299-0BD6-2247-9C82-0CF2D3586BD1}"/>
              </a:ext>
            </a:extLst>
          </p:cNvPr>
          <p:cNvSpPr txBox="1"/>
          <p:nvPr/>
        </p:nvSpPr>
        <p:spPr>
          <a:xfrm>
            <a:off x="6095999" y="1142608"/>
            <a:ext cx="4572000" cy="4572000"/>
          </a:xfrm>
          <a:prstGeom prst="rect">
            <a:avLst/>
          </a:prstGeom>
          <a:noFill/>
          <a:ln w="63500">
            <a:solidFill>
              <a:srgbClr val="29EEF8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{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…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“spec”: {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“</a:t>
            </a:r>
            <a:r>
              <a:rPr lang="en-US" sz="2000" dirty="0" err="1">
                <a:solidFill>
                  <a:schemeClr val="bg1"/>
                </a:solidFill>
              </a:rPr>
              <a:t>dataSchema</a:t>
            </a:r>
            <a:r>
              <a:rPr lang="en-US" sz="2000" dirty="0">
                <a:solidFill>
                  <a:schemeClr val="bg1"/>
                </a:solidFill>
              </a:rPr>
              <a:t>”: {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…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“</a:t>
            </a:r>
            <a:r>
              <a:rPr lang="en-US" sz="2000" dirty="0" err="1">
                <a:solidFill>
                  <a:schemeClr val="bg1"/>
                </a:solidFill>
              </a:rPr>
              <a:t>granularitySpec</a:t>
            </a:r>
            <a:r>
              <a:rPr lang="en-US" sz="2000" dirty="0">
                <a:solidFill>
                  <a:schemeClr val="bg1"/>
                </a:solidFill>
              </a:rPr>
              <a:t>”: {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    …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    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    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}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},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…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20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3414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419921-1B58-4642-8B80-080A7E0DB3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89C66-2EBB-FD44-9AED-8169E487B362}"/>
              </a:ext>
            </a:extLst>
          </p:cNvPr>
          <p:cNvSpPr txBox="1"/>
          <p:nvPr/>
        </p:nvSpPr>
        <p:spPr>
          <a:xfrm>
            <a:off x="489172" y="1142607"/>
            <a:ext cx="4572000" cy="4572000"/>
          </a:xfrm>
          <a:prstGeom prst="rect">
            <a:avLst/>
          </a:prstGeom>
          <a:noFill/>
          <a:ln w="63500">
            <a:solidFill>
              <a:srgbClr val="29EEF8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{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…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“spec”: {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“</a:t>
            </a:r>
            <a:r>
              <a:rPr lang="en-US" sz="2000" dirty="0" err="1">
                <a:solidFill>
                  <a:schemeClr val="bg1"/>
                </a:solidFill>
              </a:rPr>
              <a:t>dataSchema</a:t>
            </a:r>
            <a:r>
              <a:rPr lang="en-US" sz="2000" dirty="0">
                <a:solidFill>
                  <a:schemeClr val="bg1"/>
                </a:solidFill>
              </a:rPr>
              <a:t>”: {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…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           }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},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…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20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7B4683-9D3C-034A-9CC5-E2321988EB82}"/>
              </a:ext>
            </a:extLst>
          </p:cNvPr>
          <p:cNvSpPr txBox="1"/>
          <p:nvPr/>
        </p:nvSpPr>
        <p:spPr>
          <a:xfrm>
            <a:off x="6479178" y="1228004"/>
            <a:ext cx="236667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second</a:t>
            </a:r>
          </a:p>
          <a:p>
            <a:r>
              <a:rPr lang="en-US" sz="2800" dirty="0">
                <a:solidFill>
                  <a:schemeClr val="bg1"/>
                </a:solidFill>
              </a:rPr>
              <a:t>minute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fifteen_minute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thirty_minute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hour</a:t>
            </a:r>
          </a:p>
          <a:p>
            <a:r>
              <a:rPr lang="en-US" sz="2800" dirty="0">
                <a:solidFill>
                  <a:schemeClr val="bg1"/>
                </a:solidFill>
              </a:rPr>
              <a:t>day</a:t>
            </a:r>
          </a:p>
          <a:p>
            <a:r>
              <a:rPr lang="en-US" sz="2800" dirty="0">
                <a:solidFill>
                  <a:schemeClr val="bg1"/>
                </a:solidFill>
              </a:rPr>
              <a:t>week</a:t>
            </a:r>
          </a:p>
          <a:p>
            <a:r>
              <a:rPr lang="en-US" sz="2800" dirty="0">
                <a:solidFill>
                  <a:schemeClr val="bg1"/>
                </a:solidFill>
              </a:rPr>
              <a:t>month</a:t>
            </a:r>
          </a:p>
          <a:p>
            <a:r>
              <a:rPr lang="en-US" sz="2800" dirty="0">
                <a:solidFill>
                  <a:schemeClr val="bg1"/>
                </a:solidFill>
              </a:rPr>
              <a:t>quarter</a:t>
            </a:r>
          </a:p>
          <a:p>
            <a:r>
              <a:rPr lang="en-US" sz="2800" dirty="0">
                <a:solidFill>
                  <a:schemeClr val="bg1"/>
                </a:solidFill>
              </a:rPr>
              <a:t>year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C32403-BADB-6841-A625-97390083AAF2}"/>
              </a:ext>
            </a:extLst>
          </p:cNvPr>
          <p:cNvSpPr txBox="1"/>
          <p:nvPr/>
        </p:nvSpPr>
        <p:spPr>
          <a:xfrm>
            <a:off x="5852161" y="561703"/>
            <a:ext cx="4779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queryGranularity</a:t>
            </a:r>
            <a:r>
              <a:rPr lang="en-US" sz="2800" dirty="0">
                <a:solidFill>
                  <a:schemeClr val="bg1"/>
                </a:solidFill>
              </a:rPr>
              <a:t> can be any of:</a:t>
            </a:r>
          </a:p>
        </p:txBody>
      </p:sp>
    </p:spTree>
    <p:extLst>
      <p:ext uri="{BB962C8B-B14F-4D97-AF65-F5344CB8AC3E}">
        <p14:creationId xmlns:p14="http://schemas.microsoft.com/office/powerpoint/2010/main" val="3851875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D88A838-9369-6944-926A-7ED55886DA2F}"/>
              </a:ext>
            </a:extLst>
          </p:cNvPr>
          <p:cNvGrpSpPr/>
          <p:nvPr/>
        </p:nvGrpSpPr>
        <p:grpSpPr>
          <a:xfrm>
            <a:off x="0" y="717550"/>
            <a:ext cx="12192000" cy="5422900"/>
            <a:chOff x="0" y="717550"/>
            <a:chExt cx="12192000" cy="5422900"/>
          </a:xfrm>
        </p:grpSpPr>
        <p:pic>
          <p:nvPicPr>
            <p:cNvPr id="1026" name="Picture 2" descr="Arrow, Direction, Globe, World, News, New, Message">
              <a:extLst>
                <a:ext uri="{FF2B5EF4-FFF2-40B4-BE49-F238E27FC236}">
                  <a16:creationId xmlns:a16="http://schemas.microsoft.com/office/drawing/2014/main" id="{AE142643-AC0A-C847-9AD0-A3CF1AAF3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17550"/>
              <a:ext cx="12192000" cy="5422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2E92998-CFE5-8C4F-B19F-C47DC1529171}"/>
                </a:ext>
              </a:extLst>
            </p:cNvPr>
            <p:cNvSpPr txBox="1"/>
            <p:nvPr/>
          </p:nvSpPr>
          <p:spPr>
            <a:xfrm>
              <a:off x="5172892" y="2921168"/>
              <a:ext cx="441659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PRINCIPLES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7208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419921-1B58-4642-8B80-080A7E0DB3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C32403-BADB-6841-A625-97390083AAF2}"/>
              </a:ext>
            </a:extLst>
          </p:cNvPr>
          <p:cNvSpPr txBox="1"/>
          <p:nvPr/>
        </p:nvSpPr>
        <p:spPr>
          <a:xfrm>
            <a:off x="509452" y="483326"/>
            <a:ext cx="7210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Two timestamp processing principles: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0A74B-3465-8942-A572-AD7391A051CE}"/>
              </a:ext>
            </a:extLst>
          </p:cNvPr>
          <p:cNvSpPr/>
          <p:nvPr/>
        </p:nvSpPr>
        <p:spPr>
          <a:xfrm>
            <a:off x="696115" y="2237598"/>
            <a:ext cx="96732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1 - </a:t>
            </a:r>
            <a:r>
              <a:rPr lang="en-US" sz="2800" i="1" dirty="0">
                <a:solidFill>
                  <a:schemeClr val="bg1"/>
                </a:solidFill>
              </a:rPr>
              <a:t>Create each table </a:t>
            </a:r>
            <a:r>
              <a:rPr lang="en-US" sz="2800" i="1" dirty="0" err="1">
                <a:solidFill>
                  <a:schemeClr val="bg1"/>
                </a:solidFill>
              </a:rPr>
              <a:t>datasource</a:t>
            </a:r>
            <a:r>
              <a:rPr lang="en-US" sz="2800" i="1" dirty="0">
                <a:solidFill>
                  <a:schemeClr val="bg1"/>
                </a:solidFill>
              </a:rPr>
              <a:t> for a specific set of query shapes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BE7250-E6CF-6F44-A24D-C4D1432527E9}"/>
              </a:ext>
            </a:extLst>
          </p:cNvPr>
          <p:cNvSpPr/>
          <p:nvPr/>
        </p:nvSpPr>
        <p:spPr>
          <a:xfrm>
            <a:off x="696115" y="2795485"/>
            <a:ext cx="8201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2 - </a:t>
            </a:r>
            <a:r>
              <a:rPr lang="en-US" sz="2800" i="1" dirty="0">
                <a:solidFill>
                  <a:schemeClr val="bg1"/>
                </a:solidFill>
              </a:rPr>
              <a:t>Transform data, as much as possible, before storage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892BA5-F31F-4D48-9FD4-349CDBB67104}"/>
              </a:ext>
            </a:extLst>
          </p:cNvPr>
          <p:cNvSpPr/>
          <p:nvPr/>
        </p:nvSpPr>
        <p:spPr>
          <a:xfrm>
            <a:off x="696115" y="3353372"/>
            <a:ext cx="44178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3 - </a:t>
            </a:r>
            <a:r>
              <a:rPr lang="en-US" sz="2800" i="1" dirty="0">
                <a:solidFill>
                  <a:schemeClr val="bg1"/>
                </a:solidFill>
              </a:rPr>
              <a:t>Eliminate unused columns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237A63-D129-A44C-894C-A30FB9CFCB74}"/>
              </a:ext>
            </a:extLst>
          </p:cNvPr>
          <p:cNvSpPr/>
          <p:nvPr/>
        </p:nvSpPr>
        <p:spPr>
          <a:xfrm>
            <a:off x="696115" y="3911259"/>
            <a:ext cx="65534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4 - </a:t>
            </a:r>
            <a:r>
              <a:rPr lang="en-US" sz="2800" i="1" dirty="0">
                <a:solidFill>
                  <a:schemeClr val="bg1"/>
                </a:solidFill>
              </a:rPr>
              <a:t>Filter out unnecessary rows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10FADA-90B2-A947-92FC-CB2DEC633700}"/>
              </a:ext>
            </a:extLst>
          </p:cNvPr>
          <p:cNvSpPr/>
          <p:nvPr/>
        </p:nvSpPr>
        <p:spPr>
          <a:xfrm>
            <a:off x="696114" y="4469146"/>
            <a:ext cx="110883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5 - </a:t>
            </a:r>
            <a:r>
              <a:rPr lang="en-US" sz="2800" i="1" dirty="0">
                <a:solidFill>
                  <a:schemeClr val="bg1"/>
                </a:solidFill>
              </a:rPr>
              <a:t>Combine rows using query time granularity, approximation and rollup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F616B1-391A-9F48-BBB7-5802D2FB5641}"/>
              </a:ext>
            </a:extLst>
          </p:cNvPr>
          <p:cNvSpPr/>
          <p:nvPr/>
        </p:nvSpPr>
        <p:spPr>
          <a:xfrm>
            <a:off x="696114" y="5027034"/>
            <a:ext cx="105570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6 - </a:t>
            </a:r>
            <a:r>
              <a:rPr lang="en-US" sz="2800" i="1" dirty="0">
                <a:solidFill>
                  <a:schemeClr val="bg1"/>
                </a:solidFill>
              </a:rPr>
              <a:t>Organize segments for fast queries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1CF4B0-4F38-1748-BE25-361932DE508D}"/>
              </a:ext>
            </a:extLst>
          </p:cNvPr>
          <p:cNvSpPr/>
          <p:nvPr/>
        </p:nvSpPr>
        <p:spPr>
          <a:xfrm>
            <a:off x="2888566" y="1612983"/>
            <a:ext cx="5475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Apache Druid® Data Modeling Principles</a:t>
            </a:r>
          </a:p>
        </p:txBody>
      </p:sp>
    </p:spTree>
    <p:extLst>
      <p:ext uri="{BB962C8B-B14F-4D97-AF65-F5344CB8AC3E}">
        <p14:creationId xmlns:p14="http://schemas.microsoft.com/office/powerpoint/2010/main" val="270513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C110C58-0929-7447-AC84-8F4DCFC6404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5721B4D-017E-FA47-940D-2D100BC72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192435"/>
              </p:ext>
            </p:extLst>
          </p:nvPr>
        </p:nvGraphicFramePr>
        <p:xfrm>
          <a:off x="2032000" y="719666"/>
          <a:ext cx="84347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705">
                  <a:extLst>
                    <a:ext uri="{9D8B030D-6E8A-4147-A177-3AD203B41FA5}">
                      <a16:colId xmlns:a16="http://schemas.microsoft.com/office/drawing/2014/main" val="37443926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504613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918988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31807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921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2022-01-27T20:39:46Z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fflintsone22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/bedrock/retail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38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2022-01-27T20:39:46Z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fflintsone22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/bedrock/retail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78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2022-01-27T20:39:46Z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fflintsone22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/bedrock/retail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88425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76A464A-6769-7043-AF77-34AFABD3D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811218"/>
              </p:ext>
            </p:extLst>
          </p:nvPr>
        </p:nvGraphicFramePr>
        <p:xfrm>
          <a:off x="1766389" y="3429000"/>
          <a:ext cx="843470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705">
                  <a:extLst>
                    <a:ext uri="{9D8B030D-6E8A-4147-A177-3AD203B41FA5}">
                      <a16:colId xmlns:a16="http://schemas.microsoft.com/office/drawing/2014/main" val="37443926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504613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918988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31807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921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2022-01-27T20:39:46Z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fflintsone22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/bedrock/retail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38168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58BA8AB-54B9-5F45-97F9-40850E846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869" y="4574595"/>
            <a:ext cx="8522208" cy="4045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4FF44A-029D-C745-BC65-D4591BF47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932" y="4176364"/>
            <a:ext cx="8513064" cy="4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78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419921-1B58-4642-8B80-080A7E0DB3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C32403-BADB-6841-A625-97390083AAF2}"/>
              </a:ext>
            </a:extLst>
          </p:cNvPr>
          <p:cNvSpPr txBox="1"/>
          <p:nvPr/>
        </p:nvSpPr>
        <p:spPr>
          <a:xfrm>
            <a:off x="509452" y="483326"/>
            <a:ext cx="5846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Why am I doing this exercise?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0A74B-3465-8942-A572-AD7391A051CE}"/>
              </a:ext>
            </a:extLst>
          </p:cNvPr>
          <p:cNvSpPr/>
          <p:nvPr/>
        </p:nvSpPr>
        <p:spPr>
          <a:xfrm>
            <a:off x="696115" y="2237598"/>
            <a:ext cx="7467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To learn how to handle different time formats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BE7250-E6CF-6F44-A24D-C4D1432527E9}"/>
              </a:ext>
            </a:extLst>
          </p:cNvPr>
          <p:cNvSpPr/>
          <p:nvPr/>
        </p:nvSpPr>
        <p:spPr>
          <a:xfrm>
            <a:off x="696115" y="2795485"/>
            <a:ext cx="82316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To become more comfortable configuring ingestion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892BA5-F31F-4D48-9FD4-349CDBB67104}"/>
              </a:ext>
            </a:extLst>
          </p:cNvPr>
          <p:cNvSpPr/>
          <p:nvPr/>
        </p:nvSpPr>
        <p:spPr>
          <a:xfrm>
            <a:off x="696115" y="3353372"/>
            <a:ext cx="44178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3 - </a:t>
            </a:r>
            <a:r>
              <a:rPr lang="en-US" sz="2800" i="1" dirty="0">
                <a:solidFill>
                  <a:schemeClr val="bg1"/>
                </a:solidFill>
              </a:rPr>
              <a:t>Eliminate unused columns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237A63-D129-A44C-894C-A30FB9CFCB74}"/>
              </a:ext>
            </a:extLst>
          </p:cNvPr>
          <p:cNvSpPr/>
          <p:nvPr/>
        </p:nvSpPr>
        <p:spPr>
          <a:xfrm>
            <a:off x="696115" y="3911259"/>
            <a:ext cx="65534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4 - </a:t>
            </a:r>
            <a:r>
              <a:rPr lang="en-US" sz="2800" i="1" dirty="0">
                <a:solidFill>
                  <a:schemeClr val="bg1"/>
                </a:solidFill>
              </a:rPr>
              <a:t>Filter out unnecessary rows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10FADA-90B2-A947-92FC-CB2DEC633700}"/>
              </a:ext>
            </a:extLst>
          </p:cNvPr>
          <p:cNvSpPr/>
          <p:nvPr/>
        </p:nvSpPr>
        <p:spPr>
          <a:xfrm>
            <a:off x="696114" y="4469146"/>
            <a:ext cx="110883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5 - </a:t>
            </a:r>
            <a:r>
              <a:rPr lang="en-US" sz="2800" i="1" dirty="0">
                <a:solidFill>
                  <a:schemeClr val="bg1"/>
                </a:solidFill>
              </a:rPr>
              <a:t>Combine rows using query time granularity, approximation and rollup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F616B1-391A-9F48-BBB7-5802D2FB5641}"/>
              </a:ext>
            </a:extLst>
          </p:cNvPr>
          <p:cNvSpPr/>
          <p:nvPr/>
        </p:nvSpPr>
        <p:spPr>
          <a:xfrm>
            <a:off x="696114" y="5027034"/>
            <a:ext cx="105570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6 - </a:t>
            </a:r>
            <a:r>
              <a:rPr lang="en-US" sz="2800" i="1" dirty="0">
                <a:solidFill>
                  <a:schemeClr val="bg1"/>
                </a:solidFill>
              </a:rPr>
              <a:t>Organize segments for fast queries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07671F-DEB8-4842-AFA7-971C9127788F}"/>
              </a:ext>
            </a:extLst>
          </p:cNvPr>
          <p:cNvSpPr txBox="1"/>
          <p:nvPr/>
        </p:nvSpPr>
        <p:spPr>
          <a:xfrm>
            <a:off x="8674443" y="5721178"/>
            <a:ext cx="200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BEFFB"/>
                </a:solidFill>
              </a:rPr>
              <a:t>Press </a:t>
            </a:r>
            <a:r>
              <a:rPr lang="en-US" i="1" dirty="0">
                <a:solidFill>
                  <a:srgbClr val="2BEFFB"/>
                </a:solidFill>
              </a:rPr>
              <a:t>Start</a:t>
            </a:r>
            <a:r>
              <a:rPr lang="en-US" dirty="0">
                <a:solidFill>
                  <a:srgbClr val="2BEFFB"/>
                </a:solidFill>
              </a:rPr>
              <a:t> to begin</a:t>
            </a:r>
          </a:p>
        </p:txBody>
      </p:sp>
    </p:spTree>
    <p:extLst>
      <p:ext uri="{BB962C8B-B14F-4D97-AF65-F5344CB8AC3E}">
        <p14:creationId xmlns:p14="http://schemas.microsoft.com/office/powerpoint/2010/main" val="3994311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2EF766-20F9-0540-8F65-26EC97044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032000" y="723900"/>
            <a:ext cx="81280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33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419921-1B58-4642-8B80-080A7E0DB3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C32403-BADB-6841-A625-97390083AAF2}"/>
              </a:ext>
            </a:extLst>
          </p:cNvPr>
          <p:cNvSpPr txBox="1"/>
          <p:nvPr/>
        </p:nvSpPr>
        <p:spPr>
          <a:xfrm>
            <a:off x="509452" y="483326"/>
            <a:ext cx="7280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What are the two types of ingestion?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0A74B-3465-8942-A572-AD7391A051CE}"/>
              </a:ext>
            </a:extLst>
          </p:cNvPr>
          <p:cNvSpPr/>
          <p:nvPr/>
        </p:nvSpPr>
        <p:spPr>
          <a:xfrm>
            <a:off x="696115" y="2237598"/>
            <a:ext cx="14862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Batch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BE7250-E6CF-6F44-A24D-C4D1432527E9}"/>
              </a:ext>
            </a:extLst>
          </p:cNvPr>
          <p:cNvSpPr/>
          <p:nvPr/>
        </p:nvSpPr>
        <p:spPr>
          <a:xfrm>
            <a:off x="696115" y="2795485"/>
            <a:ext cx="2166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Streaming</a:t>
            </a:r>
          </a:p>
        </p:txBody>
      </p:sp>
      <p:pic>
        <p:nvPicPr>
          <p:cNvPr id="2050" name="Picture 2" descr="Digestion, Intestine, Digestive, Oral, Medical, Anatomy">
            <a:extLst>
              <a:ext uri="{FF2B5EF4-FFF2-40B4-BE49-F238E27FC236}">
                <a16:creationId xmlns:a16="http://schemas.microsoft.com/office/drawing/2014/main" id="{88573101-EFAF-0043-B6A2-65C0F44D0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197" y="1815736"/>
            <a:ext cx="3515578" cy="504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656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D970DD2-65F3-AD47-919C-3E3E920D57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61D31C-3737-D847-ACF0-B2AEA95D5E09}"/>
              </a:ext>
            </a:extLst>
          </p:cNvPr>
          <p:cNvSpPr/>
          <p:nvPr/>
        </p:nvSpPr>
        <p:spPr>
          <a:xfrm>
            <a:off x="3047999" y="0"/>
            <a:ext cx="3405051" cy="6986528"/>
          </a:xfrm>
          <a:prstGeom prst="rect">
            <a:avLst/>
          </a:prstGeom>
          <a:ln w="63500">
            <a:solidFill>
              <a:srgbClr val="29F0FB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"type": "</a:t>
            </a:r>
            <a:r>
              <a:rPr lang="en-US" sz="1400" dirty="0" err="1">
                <a:solidFill>
                  <a:schemeClr val="bg1"/>
                </a:solidFill>
              </a:rPr>
              <a:t>kafka</a:t>
            </a:r>
            <a:r>
              <a:rPr lang="en-US" sz="1400" dirty="0">
                <a:solidFill>
                  <a:schemeClr val="bg1"/>
                </a:solidFill>
              </a:rPr>
              <a:t>",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"spec":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"</a:t>
            </a:r>
            <a:r>
              <a:rPr lang="en-US" sz="1400" dirty="0" err="1">
                <a:solidFill>
                  <a:schemeClr val="bg1"/>
                </a:solidFill>
              </a:rPr>
              <a:t>ioConfig</a:t>
            </a:r>
            <a:r>
              <a:rPr lang="en-US" sz="1400" dirty="0">
                <a:solidFill>
                  <a:schemeClr val="bg1"/>
                </a:solidFill>
              </a:rPr>
              <a:t>":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"type": "</a:t>
            </a:r>
            <a:r>
              <a:rPr lang="en-US" sz="1400" dirty="0" err="1">
                <a:solidFill>
                  <a:schemeClr val="bg1"/>
                </a:solidFill>
              </a:rPr>
              <a:t>kafka</a:t>
            </a:r>
            <a:r>
              <a:rPr lang="en-US" sz="1400" dirty="0">
                <a:solidFill>
                  <a:schemeClr val="bg1"/>
                </a:solidFill>
              </a:rPr>
              <a:t>",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"</a:t>
            </a:r>
            <a:r>
              <a:rPr lang="en-US" sz="1400" dirty="0" err="1">
                <a:solidFill>
                  <a:schemeClr val="bg1"/>
                </a:solidFill>
              </a:rPr>
              <a:t>consumerProperties</a:t>
            </a:r>
            <a:r>
              <a:rPr lang="en-US" sz="1400" dirty="0">
                <a:solidFill>
                  <a:schemeClr val="bg1"/>
                </a:solidFill>
              </a:rPr>
              <a:t>":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"</a:t>
            </a:r>
            <a:r>
              <a:rPr lang="en-US" sz="1400" dirty="0" err="1">
                <a:solidFill>
                  <a:schemeClr val="bg1"/>
                </a:solidFill>
              </a:rPr>
              <a:t>bootstrap.servers</a:t>
            </a:r>
            <a:r>
              <a:rPr lang="en-US" sz="1400" dirty="0">
                <a:solidFill>
                  <a:schemeClr val="bg1"/>
                </a:solidFill>
              </a:rPr>
              <a:t>": "localhost:9092"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},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"topic": "druid-processes",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"</a:t>
            </a:r>
            <a:r>
              <a:rPr lang="en-US" sz="1400" dirty="0" err="1">
                <a:solidFill>
                  <a:schemeClr val="bg1"/>
                </a:solidFill>
              </a:rPr>
              <a:t>inputFormat</a:t>
            </a:r>
            <a:r>
              <a:rPr lang="en-US" sz="1400" dirty="0">
                <a:solidFill>
                  <a:schemeClr val="bg1"/>
                </a:solidFill>
              </a:rPr>
              <a:t>":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"type": "json"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},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"</a:t>
            </a:r>
            <a:r>
              <a:rPr lang="en-US" sz="1400" dirty="0" err="1">
                <a:solidFill>
                  <a:schemeClr val="bg1"/>
                </a:solidFill>
              </a:rPr>
              <a:t>useEarliestOffset</a:t>
            </a:r>
            <a:r>
              <a:rPr lang="en-US" sz="1400" dirty="0">
                <a:solidFill>
                  <a:schemeClr val="bg1"/>
                </a:solidFill>
              </a:rPr>
              <a:t>": true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},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"</a:t>
            </a:r>
            <a:r>
              <a:rPr lang="en-US" sz="1400" dirty="0" err="1">
                <a:solidFill>
                  <a:schemeClr val="bg1"/>
                </a:solidFill>
              </a:rPr>
              <a:t>tuningConfig</a:t>
            </a:r>
            <a:r>
              <a:rPr lang="en-US" sz="1400" dirty="0">
                <a:solidFill>
                  <a:schemeClr val="bg1"/>
                </a:solidFill>
              </a:rPr>
              <a:t>":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"type": "</a:t>
            </a:r>
            <a:r>
              <a:rPr lang="en-US" sz="1400" dirty="0" err="1">
                <a:solidFill>
                  <a:schemeClr val="bg1"/>
                </a:solidFill>
              </a:rPr>
              <a:t>kafka</a:t>
            </a:r>
            <a:r>
              <a:rPr lang="en-US" sz="1400" dirty="0">
                <a:solidFill>
                  <a:schemeClr val="bg1"/>
                </a:solidFill>
              </a:rPr>
              <a:t>"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},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"</a:t>
            </a:r>
            <a:r>
              <a:rPr lang="en-US" sz="1400" dirty="0" err="1">
                <a:solidFill>
                  <a:schemeClr val="bg1"/>
                </a:solidFill>
              </a:rPr>
              <a:t>dataSchema</a:t>
            </a:r>
            <a:r>
              <a:rPr lang="en-US" sz="1400" dirty="0">
                <a:solidFill>
                  <a:schemeClr val="bg1"/>
                </a:solidFill>
              </a:rPr>
              <a:t>":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"</a:t>
            </a:r>
            <a:r>
              <a:rPr lang="en-US" sz="1400" dirty="0" err="1">
                <a:solidFill>
                  <a:schemeClr val="bg1"/>
                </a:solidFill>
              </a:rPr>
              <a:t>dataSource</a:t>
            </a:r>
            <a:r>
              <a:rPr lang="en-US" sz="1400" dirty="0">
                <a:solidFill>
                  <a:schemeClr val="bg1"/>
                </a:solidFill>
              </a:rPr>
              <a:t>": "druid-processes",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"</a:t>
            </a:r>
            <a:r>
              <a:rPr lang="en-US" sz="1400" dirty="0" err="1">
                <a:solidFill>
                  <a:schemeClr val="bg1"/>
                </a:solidFill>
              </a:rPr>
              <a:t>timestampSpec</a:t>
            </a:r>
            <a:r>
              <a:rPr lang="en-US" sz="1400" dirty="0">
                <a:solidFill>
                  <a:schemeClr val="bg1"/>
                </a:solidFill>
              </a:rPr>
              <a:t>":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"column": "time",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"format": "iso"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},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"</a:t>
            </a:r>
            <a:r>
              <a:rPr lang="en-US" sz="1400" dirty="0" err="1">
                <a:solidFill>
                  <a:schemeClr val="bg1"/>
                </a:solidFill>
              </a:rPr>
              <a:t>granularitySpec</a:t>
            </a:r>
            <a:r>
              <a:rPr lang="en-US" sz="1400" dirty="0">
                <a:solidFill>
                  <a:schemeClr val="bg1"/>
                </a:solidFill>
              </a:rPr>
              <a:t>":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"</a:t>
            </a:r>
            <a:r>
              <a:rPr lang="en-US" sz="1400" dirty="0" err="1">
                <a:solidFill>
                  <a:schemeClr val="bg1"/>
                </a:solidFill>
              </a:rPr>
              <a:t>queryGranularity</a:t>
            </a:r>
            <a:r>
              <a:rPr lang="en-US" sz="1400" dirty="0">
                <a:solidFill>
                  <a:schemeClr val="bg1"/>
                </a:solidFill>
              </a:rPr>
              <a:t>": "none",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"rollup": false,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"</a:t>
            </a:r>
            <a:r>
              <a:rPr lang="en-US" sz="1400" dirty="0" err="1">
                <a:solidFill>
                  <a:schemeClr val="bg1"/>
                </a:solidFill>
              </a:rPr>
              <a:t>segmentGranularity</a:t>
            </a:r>
            <a:r>
              <a:rPr lang="en-US" sz="1400" dirty="0">
                <a:solidFill>
                  <a:schemeClr val="bg1"/>
                </a:solidFill>
              </a:rPr>
              <a:t>": "day"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}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}</a:t>
            </a:r>
          </a:p>
          <a:p>
            <a:r>
              <a:rPr lang="en-US" sz="1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133BB-AC99-1140-A16D-E27F7A2934A2}"/>
              </a:ext>
            </a:extLst>
          </p:cNvPr>
          <p:cNvSpPr/>
          <p:nvPr/>
        </p:nvSpPr>
        <p:spPr>
          <a:xfrm>
            <a:off x="7654832" y="0"/>
            <a:ext cx="3618414" cy="4872446"/>
          </a:xfrm>
          <a:prstGeom prst="rect">
            <a:avLst/>
          </a:prstGeom>
          <a:ln w="63500">
            <a:solidFill>
              <a:srgbClr val="29F0FB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"type": "</a:t>
            </a:r>
            <a:r>
              <a:rPr lang="en-US" sz="1400" dirty="0" err="1">
                <a:solidFill>
                  <a:schemeClr val="bg1"/>
                </a:solidFill>
              </a:rPr>
              <a:t>kafka</a:t>
            </a:r>
            <a:r>
              <a:rPr lang="en-US" sz="1400" dirty="0">
                <a:solidFill>
                  <a:schemeClr val="bg1"/>
                </a:solidFill>
              </a:rPr>
              <a:t>",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"spec":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"</a:t>
            </a:r>
            <a:r>
              <a:rPr lang="en-US" sz="1400" dirty="0" err="1">
                <a:solidFill>
                  <a:schemeClr val="bg1"/>
                </a:solidFill>
              </a:rPr>
              <a:t>ioConfig</a:t>
            </a:r>
            <a:r>
              <a:rPr lang="en-US" sz="1400" dirty="0">
                <a:solidFill>
                  <a:schemeClr val="bg1"/>
                </a:solidFill>
              </a:rPr>
              <a:t>":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"type": "</a:t>
            </a:r>
            <a:r>
              <a:rPr lang="en-US" sz="1400" dirty="0" err="1">
                <a:solidFill>
                  <a:schemeClr val="bg1"/>
                </a:solidFill>
              </a:rPr>
              <a:t>kafka</a:t>
            </a:r>
            <a:r>
              <a:rPr lang="en-US" sz="1400" dirty="0">
                <a:solidFill>
                  <a:schemeClr val="bg1"/>
                </a:solidFill>
              </a:rPr>
              <a:t>",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"</a:t>
            </a:r>
            <a:r>
              <a:rPr lang="en-US" sz="1400" dirty="0" err="1">
                <a:solidFill>
                  <a:schemeClr val="bg1"/>
                </a:solidFill>
              </a:rPr>
              <a:t>consumerProperties</a:t>
            </a:r>
            <a:r>
              <a:rPr lang="en-US" sz="1400" dirty="0">
                <a:solidFill>
                  <a:schemeClr val="bg1"/>
                </a:solidFill>
              </a:rPr>
              <a:t>":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"</a:t>
            </a:r>
            <a:r>
              <a:rPr lang="en-US" sz="1400" dirty="0" err="1">
                <a:solidFill>
                  <a:schemeClr val="bg1"/>
                </a:solidFill>
              </a:rPr>
              <a:t>bootstrap.servers</a:t>
            </a:r>
            <a:r>
              <a:rPr lang="en-US" sz="1400" dirty="0">
                <a:solidFill>
                  <a:schemeClr val="bg1"/>
                </a:solidFill>
              </a:rPr>
              <a:t>": "localhost:9092"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},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"topic": "druid-processes",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"</a:t>
            </a:r>
            <a:r>
              <a:rPr lang="en-US" sz="1400" dirty="0" err="1">
                <a:solidFill>
                  <a:schemeClr val="bg1"/>
                </a:solidFill>
              </a:rPr>
              <a:t>inputFormat</a:t>
            </a:r>
            <a:r>
              <a:rPr lang="en-US" sz="1400" dirty="0">
                <a:solidFill>
                  <a:schemeClr val="bg1"/>
                </a:solidFill>
              </a:rPr>
              <a:t>":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"type": "json"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},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"</a:t>
            </a:r>
            <a:r>
              <a:rPr lang="en-US" sz="1400" dirty="0" err="1">
                <a:solidFill>
                  <a:schemeClr val="bg1"/>
                </a:solidFill>
              </a:rPr>
              <a:t>useEarliestOffset</a:t>
            </a:r>
            <a:r>
              <a:rPr lang="en-US" sz="1400" dirty="0">
                <a:solidFill>
                  <a:schemeClr val="bg1"/>
                </a:solidFill>
              </a:rPr>
              <a:t>": true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},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"</a:t>
            </a:r>
            <a:r>
              <a:rPr lang="en-US" sz="1400" dirty="0" err="1">
                <a:solidFill>
                  <a:schemeClr val="bg1"/>
                </a:solidFill>
              </a:rPr>
              <a:t>tuningConfig</a:t>
            </a:r>
            <a:r>
              <a:rPr lang="en-US" sz="1400" dirty="0">
                <a:solidFill>
                  <a:schemeClr val="bg1"/>
                </a:solidFill>
              </a:rPr>
              <a:t>":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"type": "</a:t>
            </a:r>
            <a:r>
              <a:rPr lang="en-US" sz="1400" dirty="0" err="1">
                <a:solidFill>
                  <a:schemeClr val="bg1"/>
                </a:solidFill>
              </a:rPr>
              <a:t>kafka</a:t>
            </a:r>
            <a:r>
              <a:rPr lang="en-US" sz="1400" dirty="0">
                <a:solidFill>
                  <a:schemeClr val="bg1"/>
                </a:solidFill>
              </a:rPr>
              <a:t>"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},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"</a:t>
            </a:r>
            <a:r>
              <a:rPr lang="en-US" sz="1400" dirty="0" err="1">
                <a:solidFill>
                  <a:schemeClr val="bg1"/>
                </a:solidFill>
              </a:rPr>
              <a:t>dataSchema</a:t>
            </a:r>
            <a:r>
              <a:rPr lang="en-US" sz="1400" dirty="0">
                <a:solidFill>
                  <a:schemeClr val="bg1"/>
                </a:solidFill>
              </a:rPr>
              <a:t>":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…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}</a:t>
            </a:r>
          </a:p>
          <a:p>
            <a:r>
              <a:rPr lang="en-US" sz="14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964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DD24E70-C88C-6E44-A63E-E23D78945E02}"/>
              </a:ext>
            </a:extLst>
          </p:cNvPr>
          <p:cNvGrpSpPr/>
          <p:nvPr/>
        </p:nvGrpSpPr>
        <p:grpSpPr>
          <a:xfrm>
            <a:off x="4559977" y="1137993"/>
            <a:ext cx="4317016" cy="4888436"/>
            <a:chOff x="4559977" y="1137993"/>
            <a:chExt cx="4317016" cy="488843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D23A5C2-ADE1-7A48-AFCF-23B7CCB8E83E}"/>
                </a:ext>
              </a:extLst>
            </p:cNvPr>
            <p:cNvGrpSpPr/>
            <p:nvPr/>
          </p:nvGrpSpPr>
          <p:grpSpPr>
            <a:xfrm>
              <a:off x="5645058" y="1885931"/>
              <a:ext cx="2146854" cy="4140498"/>
              <a:chOff x="4691269" y="623661"/>
              <a:chExt cx="2146854" cy="4140498"/>
            </a:xfrm>
          </p:grpSpPr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23769791-6C8D-E94E-85D9-D077B0DAC54B}"/>
                  </a:ext>
                </a:extLst>
              </p:cNvPr>
              <p:cNvSpPr/>
              <p:nvPr/>
            </p:nvSpPr>
            <p:spPr>
              <a:xfrm>
                <a:off x="4691270" y="623661"/>
                <a:ext cx="2146852" cy="628670"/>
              </a:xfrm>
              <a:prstGeom prst="roundRect">
                <a:avLst/>
              </a:prstGeom>
              <a:solidFill>
                <a:srgbClr val="2BEF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Flattening</a:t>
                </a:r>
              </a:p>
            </p:txBody>
          </p:sp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6B18B1B4-927A-9D44-B96E-35A39333AA7E}"/>
                  </a:ext>
                </a:extLst>
              </p:cNvPr>
              <p:cNvSpPr/>
              <p:nvPr/>
            </p:nvSpPr>
            <p:spPr>
              <a:xfrm>
                <a:off x="4691270" y="1501618"/>
                <a:ext cx="2146852" cy="628670"/>
              </a:xfrm>
              <a:prstGeom prst="roundRect">
                <a:avLst/>
              </a:prstGeom>
              <a:solidFill>
                <a:srgbClr val="2BEF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Timestamp</a:t>
                </a:r>
              </a:p>
            </p:txBody>
          </p:sp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3B86C86C-7978-3246-8FDF-83A0E73656B9}"/>
                  </a:ext>
                </a:extLst>
              </p:cNvPr>
              <p:cNvSpPr/>
              <p:nvPr/>
            </p:nvSpPr>
            <p:spPr>
              <a:xfrm>
                <a:off x="4691269" y="2379575"/>
                <a:ext cx="2146853" cy="628670"/>
              </a:xfrm>
              <a:prstGeom prst="roundRect">
                <a:avLst/>
              </a:prstGeom>
              <a:solidFill>
                <a:srgbClr val="2BEF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Transform</a:t>
                </a:r>
              </a:p>
            </p:txBody>
          </p: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7B2453EC-436A-6644-B293-3B9CAC346EE0}"/>
                  </a:ext>
                </a:extLst>
              </p:cNvPr>
              <p:cNvSpPr/>
              <p:nvPr/>
            </p:nvSpPr>
            <p:spPr>
              <a:xfrm>
                <a:off x="4691269" y="3257532"/>
                <a:ext cx="2146853" cy="628670"/>
              </a:xfrm>
              <a:prstGeom prst="roundRect">
                <a:avLst/>
              </a:prstGeom>
              <a:solidFill>
                <a:srgbClr val="2BEF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Dimensions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86581F3B-987C-014B-BAC3-B2D7D0A30499}"/>
                  </a:ext>
                </a:extLst>
              </p:cNvPr>
              <p:cNvSpPr/>
              <p:nvPr/>
            </p:nvSpPr>
            <p:spPr>
              <a:xfrm>
                <a:off x="4691269" y="4135489"/>
                <a:ext cx="2146854" cy="628670"/>
              </a:xfrm>
              <a:prstGeom prst="roundRect">
                <a:avLst/>
              </a:prstGeom>
              <a:solidFill>
                <a:srgbClr val="2BEF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Metrics/Rollup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6AF42893-6178-2247-9D8E-754A50BAD5B2}"/>
                  </a:ext>
                </a:extLst>
              </p:cNvPr>
              <p:cNvCxnSpPr>
                <a:stCxn id="2" idx="2"/>
                <a:endCxn id="3" idx="0"/>
              </p:cNvCxnSpPr>
              <p:nvPr/>
            </p:nvCxnSpPr>
            <p:spPr>
              <a:xfrm>
                <a:off x="5764696" y="1252331"/>
                <a:ext cx="0" cy="2492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7A1E01C-5736-334C-B7C5-0591335C332F}"/>
                  </a:ext>
                </a:extLst>
              </p:cNvPr>
              <p:cNvCxnSpPr>
                <a:cxnSpLocks/>
                <a:stCxn id="3" idx="2"/>
                <a:endCxn id="4" idx="0"/>
              </p:cNvCxnSpPr>
              <p:nvPr/>
            </p:nvCxnSpPr>
            <p:spPr>
              <a:xfrm>
                <a:off x="5764696" y="2130288"/>
                <a:ext cx="0" cy="2492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226B586-7225-0040-8DC0-56254EF8C0C0}"/>
                  </a:ext>
                </a:extLst>
              </p:cNvPr>
              <p:cNvCxnSpPr>
                <a:cxnSpLocks/>
                <a:stCxn id="4" idx="2"/>
                <a:endCxn id="5" idx="0"/>
              </p:cNvCxnSpPr>
              <p:nvPr/>
            </p:nvCxnSpPr>
            <p:spPr>
              <a:xfrm>
                <a:off x="5764696" y="3008245"/>
                <a:ext cx="0" cy="2492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124EF5A-A164-4046-B25E-AF61A8E81374}"/>
                  </a:ext>
                </a:extLst>
              </p:cNvPr>
              <p:cNvCxnSpPr>
                <a:cxnSpLocks/>
                <a:stCxn id="5" idx="2"/>
                <a:endCxn id="6" idx="0"/>
              </p:cNvCxnSpPr>
              <p:nvPr/>
            </p:nvCxnSpPr>
            <p:spPr>
              <a:xfrm>
                <a:off x="5764696" y="3886202"/>
                <a:ext cx="0" cy="2492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47ABAC9-4DEE-1C43-A37C-6C2A1DFE1354}"/>
                </a:ext>
              </a:extLst>
            </p:cNvPr>
            <p:cNvSpPr txBox="1"/>
            <p:nvPr/>
          </p:nvSpPr>
          <p:spPr>
            <a:xfrm>
              <a:off x="4559977" y="1137993"/>
              <a:ext cx="43170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Ingestion Process Phases</a:t>
              </a:r>
            </a:p>
          </p:txBody>
        </p:sp>
      </p:grp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26B15A76-C1CE-7C4E-ACFA-830324080825}"/>
              </a:ext>
            </a:extLst>
          </p:cNvPr>
          <p:cNvSpPr/>
          <p:nvPr/>
        </p:nvSpPr>
        <p:spPr>
          <a:xfrm>
            <a:off x="7791911" y="3801897"/>
            <a:ext cx="4613236" cy="1083006"/>
          </a:xfrm>
          <a:prstGeom prst="wedgeRoundRectCallout">
            <a:avLst>
              <a:gd name="adj1" fmla="val -71685"/>
              <a:gd name="adj2" fmla="val 96753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Truncation happens down here</a:t>
            </a:r>
          </a:p>
        </p:txBody>
      </p:sp>
    </p:spTree>
    <p:extLst>
      <p:ext uri="{BB962C8B-B14F-4D97-AF65-F5344CB8AC3E}">
        <p14:creationId xmlns:p14="http://schemas.microsoft.com/office/powerpoint/2010/main" val="1882441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419921-1B58-4642-8B80-080A7E0DB3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43E56-956F-204F-A9EC-66BA2CE7E0F8}"/>
              </a:ext>
            </a:extLst>
          </p:cNvPr>
          <p:cNvSpPr txBox="1"/>
          <p:nvPr/>
        </p:nvSpPr>
        <p:spPr>
          <a:xfrm>
            <a:off x="765313" y="1143000"/>
            <a:ext cx="3743654" cy="3416320"/>
          </a:xfrm>
          <a:prstGeom prst="rect">
            <a:avLst/>
          </a:prstGeom>
          <a:noFill/>
          <a:ln w="63500">
            <a:solidFill>
              <a:srgbClr val="29F0FB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“</a:t>
            </a:r>
            <a:r>
              <a:rPr lang="en-US" dirty="0" err="1">
                <a:solidFill>
                  <a:schemeClr val="bg1"/>
                </a:solidFill>
              </a:rPr>
              <a:t>accountId</a:t>
            </a:r>
            <a:r>
              <a:rPr lang="en-US" dirty="0">
                <a:solidFill>
                  <a:schemeClr val="bg1"/>
                </a:solidFill>
              </a:rPr>
              <a:t>”: “135XYZ”,</a:t>
            </a:r>
          </a:p>
          <a:p>
            <a:r>
              <a:rPr lang="en-US" dirty="0">
                <a:solidFill>
                  <a:schemeClr val="bg1"/>
                </a:solidFill>
              </a:rPr>
              <a:t>    “name”: {</a:t>
            </a:r>
          </a:p>
          <a:p>
            <a:r>
              <a:rPr lang="en-US" dirty="0">
                <a:solidFill>
                  <a:schemeClr val="bg1"/>
                </a:solidFill>
              </a:rPr>
              <a:t>        “first”: “Fred”,</a:t>
            </a:r>
          </a:p>
          <a:p>
            <a:r>
              <a:rPr lang="en-US" dirty="0">
                <a:solidFill>
                  <a:schemeClr val="bg1"/>
                </a:solidFill>
              </a:rPr>
              <a:t>        “last”: “Flintstone”</a:t>
            </a:r>
          </a:p>
          <a:p>
            <a:r>
              <a:rPr lang="en-US" dirty="0">
                <a:solidFill>
                  <a:schemeClr val="bg1"/>
                </a:solidFill>
              </a:rPr>
              <a:t>    },</a:t>
            </a:r>
          </a:p>
          <a:p>
            <a:r>
              <a:rPr lang="en-US" dirty="0">
                <a:solidFill>
                  <a:schemeClr val="bg1"/>
                </a:solidFill>
              </a:rPr>
              <a:t>    “address”: {</a:t>
            </a:r>
          </a:p>
          <a:p>
            <a:r>
              <a:rPr lang="en-US" dirty="0">
                <a:solidFill>
                  <a:schemeClr val="bg1"/>
                </a:solidFill>
              </a:rPr>
              <a:t>        “street”: “301 Cobblestone Way”,</a:t>
            </a:r>
          </a:p>
          <a:p>
            <a:r>
              <a:rPr lang="en-US" dirty="0">
                <a:solidFill>
                  <a:schemeClr val="bg1"/>
                </a:solidFill>
              </a:rPr>
              <a:t>        “city”: “Bedrock”,</a:t>
            </a:r>
          </a:p>
          <a:p>
            <a:r>
              <a:rPr lang="en-US" dirty="0">
                <a:solidFill>
                  <a:schemeClr val="bg1"/>
                </a:solidFill>
              </a:rPr>
              <a:t>        “zip”: “70777”</a:t>
            </a:r>
          </a:p>
          <a:p>
            <a:r>
              <a:rPr lang="en-US" dirty="0">
                <a:solidFill>
                  <a:schemeClr val="bg1"/>
                </a:solidFill>
              </a:rPr>
              <a:t>    }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D527111-D6EC-174D-8166-096D5A95E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679325"/>
              </p:ext>
            </p:extLst>
          </p:nvPr>
        </p:nvGraphicFramePr>
        <p:xfrm>
          <a:off x="627672" y="4973320"/>
          <a:ext cx="1040267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705">
                  <a:extLst>
                    <a:ext uri="{9D8B030D-6E8A-4147-A177-3AD203B41FA5}">
                      <a16:colId xmlns:a16="http://schemas.microsoft.com/office/drawing/2014/main" val="115115383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2665715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242968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67303925"/>
                    </a:ext>
                  </a:extLst>
                </a:gridCol>
                <a:gridCol w="2258251">
                  <a:extLst>
                    <a:ext uri="{9D8B030D-6E8A-4147-A177-3AD203B41FA5}">
                      <a16:colId xmlns:a16="http://schemas.microsoft.com/office/drawing/2014/main" val="39700136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2951089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03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accountId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432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2022-01-27T20:39:46Z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135XYZ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Flintstone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301 Cobblestone 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Bedrock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70777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63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16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8906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0C3A595-904E-D343-B673-F52157765971}"/>
              </a:ext>
            </a:extLst>
          </p:cNvPr>
          <p:cNvSpPr txBox="1"/>
          <p:nvPr/>
        </p:nvSpPr>
        <p:spPr>
          <a:xfrm>
            <a:off x="2076666" y="401320"/>
            <a:ext cx="18521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Flattening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1AD4BB67-13B1-C141-9AAA-C68AD74946EE}"/>
              </a:ext>
            </a:extLst>
          </p:cNvPr>
          <p:cNvSpPr/>
          <p:nvPr/>
        </p:nvSpPr>
        <p:spPr>
          <a:xfrm>
            <a:off x="3002753" y="2989688"/>
            <a:ext cx="3336324" cy="1556952"/>
          </a:xfrm>
          <a:prstGeom prst="wedgeRoundRectCallout">
            <a:avLst>
              <a:gd name="adj1" fmla="val -19509"/>
              <a:gd name="adj2" fmla="val 75199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Druid always requires this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BB7D6970-1C61-BB43-A534-8753847F6FB6}"/>
              </a:ext>
            </a:extLst>
          </p:cNvPr>
          <p:cNvSpPr/>
          <p:nvPr/>
        </p:nvSpPr>
        <p:spPr>
          <a:xfrm>
            <a:off x="4617384" y="206410"/>
            <a:ext cx="3336324" cy="1556952"/>
          </a:xfrm>
          <a:prstGeom prst="wedgeRoundRectCallout">
            <a:avLst>
              <a:gd name="adj1" fmla="val -59509"/>
              <a:gd name="adj2" fmla="val 87104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__time is the primary key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52AF3BA9-AD3E-BE46-A1BC-8FBEC7C6DFC1}"/>
              </a:ext>
            </a:extLst>
          </p:cNvPr>
          <p:cNvSpPr/>
          <p:nvPr/>
        </p:nvSpPr>
        <p:spPr>
          <a:xfrm>
            <a:off x="7287023" y="2133149"/>
            <a:ext cx="6045918" cy="1556952"/>
          </a:xfrm>
          <a:prstGeom prst="wedgeRoundRectCallout">
            <a:avLst>
              <a:gd name="adj1" fmla="val -59509"/>
              <a:gd name="adj2" fmla="val 87104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Druid uses __time to organize physical storage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056019EF-D938-9F49-9869-FF5F9835C733}"/>
              </a:ext>
            </a:extLst>
          </p:cNvPr>
          <p:cNvSpPr/>
          <p:nvPr/>
        </p:nvSpPr>
        <p:spPr>
          <a:xfrm>
            <a:off x="6005506" y="71454"/>
            <a:ext cx="4936024" cy="1556952"/>
          </a:xfrm>
          <a:prstGeom prst="wedgeRoundRectCallout">
            <a:avLst>
              <a:gd name="adj1" fmla="val -59509"/>
              <a:gd name="adj2" fmla="val 87104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Column name has two underscores “__”</a:t>
            </a:r>
          </a:p>
        </p:txBody>
      </p:sp>
    </p:spTree>
    <p:extLst>
      <p:ext uri="{BB962C8B-B14F-4D97-AF65-F5344CB8AC3E}">
        <p14:creationId xmlns:p14="http://schemas.microsoft.com/office/powerpoint/2010/main" val="2549086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419921-1B58-4642-8B80-080A7E0DB3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43E56-956F-204F-A9EC-66BA2CE7E0F8}"/>
              </a:ext>
            </a:extLst>
          </p:cNvPr>
          <p:cNvSpPr txBox="1"/>
          <p:nvPr/>
        </p:nvSpPr>
        <p:spPr>
          <a:xfrm>
            <a:off x="765313" y="1143000"/>
            <a:ext cx="3743654" cy="3416320"/>
          </a:xfrm>
          <a:prstGeom prst="rect">
            <a:avLst/>
          </a:prstGeom>
          <a:noFill/>
          <a:ln w="63500">
            <a:solidFill>
              <a:srgbClr val="29F0FB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“</a:t>
            </a:r>
            <a:r>
              <a:rPr lang="en-US" dirty="0" err="1">
                <a:solidFill>
                  <a:schemeClr val="bg1"/>
                </a:solidFill>
              </a:rPr>
              <a:t>accountId</a:t>
            </a:r>
            <a:r>
              <a:rPr lang="en-US" dirty="0">
                <a:solidFill>
                  <a:schemeClr val="bg1"/>
                </a:solidFill>
              </a:rPr>
              <a:t>”: “135XYZ”,</a:t>
            </a:r>
          </a:p>
          <a:p>
            <a:r>
              <a:rPr lang="en-US" dirty="0">
                <a:solidFill>
                  <a:schemeClr val="bg1"/>
                </a:solidFill>
              </a:rPr>
              <a:t>    “name”: {</a:t>
            </a:r>
          </a:p>
          <a:p>
            <a:r>
              <a:rPr lang="en-US" dirty="0">
                <a:solidFill>
                  <a:schemeClr val="bg1"/>
                </a:solidFill>
              </a:rPr>
              <a:t>        “first”: “Fred”,</a:t>
            </a:r>
          </a:p>
          <a:p>
            <a:r>
              <a:rPr lang="en-US" dirty="0">
                <a:solidFill>
                  <a:schemeClr val="bg1"/>
                </a:solidFill>
              </a:rPr>
              <a:t>        “last”: “Flintstone”</a:t>
            </a:r>
          </a:p>
          <a:p>
            <a:r>
              <a:rPr lang="en-US" dirty="0">
                <a:solidFill>
                  <a:schemeClr val="bg1"/>
                </a:solidFill>
              </a:rPr>
              <a:t>    },</a:t>
            </a:r>
          </a:p>
          <a:p>
            <a:r>
              <a:rPr lang="en-US" dirty="0">
                <a:solidFill>
                  <a:schemeClr val="bg1"/>
                </a:solidFill>
              </a:rPr>
              <a:t>    “address”: {</a:t>
            </a:r>
          </a:p>
          <a:p>
            <a:r>
              <a:rPr lang="en-US" dirty="0">
                <a:solidFill>
                  <a:schemeClr val="bg1"/>
                </a:solidFill>
              </a:rPr>
              <a:t>        “street”: “301 Cobblestone Way”,</a:t>
            </a:r>
          </a:p>
          <a:p>
            <a:r>
              <a:rPr lang="en-US" dirty="0">
                <a:solidFill>
                  <a:schemeClr val="bg1"/>
                </a:solidFill>
              </a:rPr>
              <a:t>        “city”: “Bedrock”,</a:t>
            </a:r>
          </a:p>
          <a:p>
            <a:r>
              <a:rPr lang="en-US" dirty="0">
                <a:solidFill>
                  <a:schemeClr val="bg1"/>
                </a:solidFill>
              </a:rPr>
              <a:t>        “zip”: “70777”</a:t>
            </a:r>
          </a:p>
          <a:p>
            <a:r>
              <a:rPr lang="en-US" dirty="0">
                <a:solidFill>
                  <a:schemeClr val="bg1"/>
                </a:solidFill>
              </a:rPr>
              <a:t>    }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D527111-D6EC-174D-8166-096D5A95E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021710"/>
              </p:ext>
            </p:extLst>
          </p:nvPr>
        </p:nvGraphicFramePr>
        <p:xfrm>
          <a:off x="627672" y="4973320"/>
          <a:ext cx="1040267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705">
                  <a:extLst>
                    <a:ext uri="{9D8B030D-6E8A-4147-A177-3AD203B41FA5}">
                      <a16:colId xmlns:a16="http://schemas.microsoft.com/office/drawing/2014/main" val="115115383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2665715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242968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67303925"/>
                    </a:ext>
                  </a:extLst>
                </a:gridCol>
                <a:gridCol w="2258251">
                  <a:extLst>
                    <a:ext uri="{9D8B030D-6E8A-4147-A177-3AD203B41FA5}">
                      <a16:colId xmlns:a16="http://schemas.microsoft.com/office/drawing/2014/main" val="39700136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2951089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03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accountId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432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63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16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8906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0C3A595-904E-D343-B673-F52157765971}"/>
              </a:ext>
            </a:extLst>
          </p:cNvPr>
          <p:cNvSpPr txBox="1"/>
          <p:nvPr/>
        </p:nvSpPr>
        <p:spPr>
          <a:xfrm>
            <a:off x="2076666" y="401320"/>
            <a:ext cx="18521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Flattening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C26222-8EDC-F941-A4E0-5972CBE46FA8}"/>
              </a:ext>
            </a:extLst>
          </p:cNvPr>
          <p:cNvSpPr txBox="1"/>
          <p:nvPr/>
        </p:nvSpPr>
        <p:spPr>
          <a:xfrm>
            <a:off x="5829007" y="693707"/>
            <a:ext cx="769763" cy="369332"/>
          </a:xfrm>
          <a:prstGeom prst="rect">
            <a:avLst/>
          </a:prstGeom>
          <a:noFill/>
          <a:ln w="63500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70777</a:t>
            </a:r>
          </a:p>
        </p:txBody>
      </p:sp>
    </p:spTree>
    <p:extLst>
      <p:ext uri="{BB962C8B-B14F-4D97-AF65-F5344CB8AC3E}">
        <p14:creationId xmlns:p14="http://schemas.microsoft.com/office/powerpoint/2010/main" val="246608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419921-1B58-4642-8B80-080A7E0DB3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D527111-D6EC-174D-8166-096D5A95E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751748"/>
              </p:ext>
            </p:extLst>
          </p:nvPr>
        </p:nvGraphicFramePr>
        <p:xfrm>
          <a:off x="627672" y="4973320"/>
          <a:ext cx="1040267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705">
                  <a:extLst>
                    <a:ext uri="{9D8B030D-6E8A-4147-A177-3AD203B41FA5}">
                      <a16:colId xmlns:a16="http://schemas.microsoft.com/office/drawing/2014/main" val="115115383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2665715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242968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67303925"/>
                    </a:ext>
                  </a:extLst>
                </a:gridCol>
                <a:gridCol w="2258251">
                  <a:extLst>
                    <a:ext uri="{9D8B030D-6E8A-4147-A177-3AD203B41FA5}">
                      <a16:colId xmlns:a16="http://schemas.microsoft.com/office/drawing/2014/main" val="39700136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2951089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03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accountId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432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63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16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890644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F3B454B-F0AD-244A-8E68-2CF246E09DB6}"/>
              </a:ext>
            </a:extLst>
          </p:cNvPr>
          <p:cNvGrpSpPr/>
          <p:nvPr/>
        </p:nvGrpSpPr>
        <p:grpSpPr>
          <a:xfrm>
            <a:off x="765313" y="512533"/>
            <a:ext cx="10134313" cy="1830796"/>
            <a:chOff x="765313" y="512533"/>
            <a:chExt cx="10134313" cy="183079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FF43E56-956F-204F-A9EC-66BA2CE7E0F8}"/>
                </a:ext>
              </a:extLst>
            </p:cNvPr>
            <p:cNvSpPr txBox="1"/>
            <p:nvPr/>
          </p:nvSpPr>
          <p:spPr>
            <a:xfrm>
              <a:off x="765313" y="1143000"/>
              <a:ext cx="10134313" cy="1200329"/>
            </a:xfrm>
            <a:prstGeom prst="rect">
              <a:avLst/>
            </a:prstGeom>
            <a:noFill/>
            <a:ln w="63500">
              <a:solidFill>
                <a:srgbClr val="29F0FB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time,                                          </a:t>
              </a:r>
              <a:r>
                <a:rPr lang="en-US" b="1" dirty="0" err="1">
                  <a:solidFill>
                    <a:schemeClr val="bg1"/>
                  </a:solidFill>
                </a:rPr>
                <a:t>accout_id</a:t>
              </a:r>
              <a:r>
                <a:rPr lang="en-US" b="1" dirty="0">
                  <a:solidFill>
                    <a:schemeClr val="bg1"/>
                  </a:solidFill>
                </a:rPr>
                <a:t>, </a:t>
              </a:r>
              <a:r>
                <a:rPr lang="en-US" b="1" dirty="0" err="1">
                  <a:solidFill>
                    <a:schemeClr val="bg1"/>
                  </a:solidFill>
                </a:rPr>
                <a:t>first_name</a:t>
              </a:r>
              <a:r>
                <a:rPr lang="en-US" b="1" dirty="0">
                  <a:solidFill>
                    <a:schemeClr val="bg1"/>
                  </a:solidFill>
                </a:rPr>
                <a:t>, </a:t>
              </a:r>
              <a:r>
                <a:rPr lang="en-US" b="1" dirty="0" err="1">
                  <a:solidFill>
                    <a:schemeClr val="bg1"/>
                  </a:solidFill>
                </a:rPr>
                <a:t>last_name</a:t>
              </a:r>
              <a:r>
                <a:rPr lang="en-US" b="1" dirty="0">
                  <a:solidFill>
                    <a:schemeClr val="bg1"/>
                  </a:solidFill>
                </a:rPr>
                <a:t>, street,                            city,              zip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2022-01-27T20:39:46.123Z , 123XYZ,      Fred,            Flintstone,   301 Cobblestone Way, Bedrock,     70777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2022-01-27T20:39:46.456Z,  890ABC,     Bugs,           Bunny,           7007 Hollywood Blvd, Hollywood, 90028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2022-01-27T20:39:47.345Z,  573EFG,     George,       Jetson,           42 </a:t>
              </a:r>
              <a:r>
                <a:rPr lang="en-US" dirty="0" err="1">
                  <a:solidFill>
                    <a:schemeClr val="bg1"/>
                  </a:solidFill>
                </a:rPr>
                <a:t>Skypad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Apts</a:t>
              </a:r>
              <a:r>
                <a:rPr lang="en-US" dirty="0">
                  <a:solidFill>
                    <a:schemeClr val="bg1"/>
                  </a:solidFill>
                </a:rPr>
                <a:t>,           Orbit. City,  700084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C3A595-904E-D343-B673-F52157765971}"/>
                </a:ext>
              </a:extLst>
            </p:cNvPr>
            <p:cNvSpPr txBox="1"/>
            <p:nvPr/>
          </p:nvSpPr>
          <p:spPr>
            <a:xfrm>
              <a:off x="4481170" y="512533"/>
              <a:ext cx="27025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Raw input data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03AD746-C8D2-DD47-A0E3-38556936E8EA}"/>
              </a:ext>
            </a:extLst>
          </p:cNvPr>
          <p:cNvSpPr txBox="1"/>
          <p:nvPr/>
        </p:nvSpPr>
        <p:spPr>
          <a:xfrm>
            <a:off x="3836603" y="4388545"/>
            <a:ext cx="3984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Druid table </a:t>
            </a:r>
            <a:r>
              <a:rPr lang="en-US" sz="3200" dirty="0" err="1">
                <a:solidFill>
                  <a:schemeClr val="bg1"/>
                </a:solidFill>
              </a:rPr>
              <a:t>datasource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065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419921-1B58-4642-8B80-080A7E0DB3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D527111-D6EC-174D-8166-096D5A95E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591699"/>
              </p:ext>
            </p:extLst>
          </p:nvPr>
        </p:nvGraphicFramePr>
        <p:xfrm>
          <a:off x="627672" y="4973320"/>
          <a:ext cx="1040267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705">
                  <a:extLst>
                    <a:ext uri="{9D8B030D-6E8A-4147-A177-3AD203B41FA5}">
                      <a16:colId xmlns:a16="http://schemas.microsoft.com/office/drawing/2014/main" val="115115383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2665715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242968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67303925"/>
                    </a:ext>
                  </a:extLst>
                </a:gridCol>
                <a:gridCol w="2258251">
                  <a:extLst>
                    <a:ext uri="{9D8B030D-6E8A-4147-A177-3AD203B41FA5}">
                      <a16:colId xmlns:a16="http://schemas.microsoft.com/office/drawing/2014/main" val="39700136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2951089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03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accountId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432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2022-01-27T20:39:46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63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2022-01-27T20:39:46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16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2022-01-27T20:39:47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890644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F3B454B-F0AD-244A-8E68-2CF246E09DB6}"/>
              </a:ext>
            </a:extLst>
          </p:cNvPr>
          <p:cNvGrpSpPr/>
          <p:nvPr/>
        </p:nvGrpSpPr>
        <p:grpSpPr>
          <a:xfrm>
            <a:off x="765313" y="512533"/>
            <a:ext cx="10134313" cy="1830796"/>
            <a:chOff x="765313" y="512533"/>
            <a:chExt cx="10134313" cy="183079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FF43E56-956F-204F-A9EC-66BA2CE7E0F8}"/>
                </a:ext>
              </a:extLst>
            </p:cNvPr>
            <p:cNvSpPr txBox="1"/>
            <p:nvPr/>
          </p:nvSpPr>
          <p:spPr>
            <a:xfrm>
              <a:off x="765313" y="1143000"/>
              <a:ext cx="10134313" cy="1200329"/>
            </a:xfrm>
            <a:prstGeom prst="rect">
              <a:avLst/>
            </a:prstGeom>
            <a:noFill/>
            <a:ln w="63500">
              <a:solidFill>
                <a:srgbClr val="29F0FB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time,                                          </a:t>
              </a:r>
              <a:r>
                <a:rPr lang="en-US" b="1" dirty="0" err="1">
                  <a:solidFill>
                    <a:schemeClr val="bg1"/>
                  </a:solidFill>
                </a:rPr>
                <a:t>accout_id</a:t>
              </a:r>
              <a:r>
                <a:rPr lang="en-US" b="1" dirty="0">
                  <a:solidFill>
                    <a:schemeClr val="bg1"/>
                  </a:solidFill>
                </a:rPr>
                <a:t>, </a:t>
              </a:r>
              <a:r>
                <a:rPr lang="en-US" b="1" dirty="0" err="1">
                  <a:solidFill>
                    <a:schemeClr val="bg1"/>
                  </a:solidFill>
                </a:rPr>
                <a:t>first_name</a:t>
              </a:r>
              <a:r>
                <a:rPr lang="en-US" b="1" dirty="0">
                  <a:solidFill>
                    <a:schemeClr val="bg1"/>
                  </a:solidFill>
                </a:rPr>
                <a:t>, </a:t>
              </a:r>
              <a:r>
                <a:rPr lang="en-US" b="1" dirty="0" err="1">
                  <a:solidFill>
                    <a:schemeClr val="bg1"/>
                  </a:solidFill>
                </a:rPr>
                <a:t>last_name</a:t>
              </a:r>
              <a:r>
                <a:rPr lang="en-US" b="1" dirty="0">
                  <a:solidFill>
                    <a:schemeClr val="bg1"/>
                  </a:solidFill>
                </a:rPr>
                <a:t>, street,                            city,              zip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2022-01-27T20:39:46.123Z , 123XYZ,      Fred,            Flintstone,   301 Cobblestone Way, Bedrock,     70777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2022-01-27T20:39:46.456Z,  890ABC,     Bugs,           Bunny,           7007 Hollywood Blvd, Hollywood, 90028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2022-01-27T20:39:47.345Z,  573EFG,     George,       Jetson,           42 </a:t>
              </a:r>
              <a:r>
                <a:rPr lang="en-US" dirty="0" err="1">
                  <a:solidFill>
                    <a:schemeClr val="bg1"/>
                  </a:solidFill>
                </a:rPr>
                <a:t>Skypad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Apts</a:t>
              </a:r>
              <a:r>
                <a:rPr lang="en-US" dirty="0">
                  <a:solidFill>
                    <a:schemeClr val="bg1"/>
                  </a:solidFill>
                </a:rPr>
                <a:t>,           Orbit. City,  700084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C3A595-904E-D343-B673-F52157765971}"/>
                </a:ext>
              </a:extLst>
            </p:cNvPr>
            <p:cNvSpPr txBox="1"/>
            <p:nvPr/>
          </p:nvSpPr>
          <p:spPr>
            <a:xfrm>
              <a:off x="4481170" y="512533"/>
              <a:ext cx="27025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Raw input data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03AD746-C8D2-DD47-A0E3-38556936E8EA}"/>
              </a:ext>
            </a:extLst>
          </p:cNvPr>
          <p:cNvSpPr txBox="1"/>
          <p:nvPr/>
        </p:nvSpPr>
        <p:spPr>
          <a:xfrm>
            <a:off x="3836603" y="4388545"/>
            <a:ext cx="3984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Druid table </a:t>
            </a:r>
            <a:r>
              <a:rPr lang="en-US" sz="3200" dirty="0" err="1">
                <a:solidFill>
                  <a:schemeClr val="bg1"/>
                </a:solidFill>
              </a:rPr>
              <a:t>datasource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48E98B-E7A9-3E46-BAF6-287BB306666E}"/>
              </a:ext>
            </a:extLst>
          </p:cNvPr>
          <p:cNvSpPr txBox="1"/>
          <p:nvPr/>
        </p:nvSpPr>
        <p:spPr>
          <a:xfrm>
            <a:off x="765313" y="2526970"/>
            <a:ext cx="2201244" cy="923330"/>
          </a:xfrm>
          <a:prstGeom prst="rect">
            <a:avLst/>
          </a:prstGeom>
          <a:noFill/>
          <a:ln w="63500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2022-01-27T20:39:46</a:t>
            </a:r>
          </a:p>
          <a:p>
            <a:r>
              <a:rPr lang="en-US" dirty="0">
                <a:solidFill>
                  <a:schemeClr val="bg1"/>
                </a:solidFill>
              </a:rPr>
              <a:t>2022-01-27T20:39:46</a:t>
            </a:r>
          </a:p>
          <a:p>
            <a:r>
              <a:rPr lang="en-US" dirty="0">
                <a:solidFill>
                  <a:schemeClr val="bg1"/>
                </a:solidFill>
              </a:rPr>
              <a:t>2022-01-27T20:39:47</a:t>
            </a:r>
          </a:p>
        </p:txBody>
      </p:sp>
    </p:spTree>
    <p:extLst>
      <p:ext uri="{BB962C8B-B14F-4D97-AF65-F5344CB8AC3E}">
        <p14:creationId xmlns:p14="http://schemas.microsoft.com/office/powerpoint/2010/main" val="3218937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419921-1B58-4642-8B80-080A7E0DB3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948F71-F64F-EE45-8499-8FB84F4F238D}"/>
              </a:ext>
            </a:extLst>
          </p:cNvPr>
          <p:cNvGrpSpPr/>
          <p:nvPr/>
        </p:nvGrpSpPr>
        <p:grpSpPr>
          <a:xfrm>
            <a:off x="383120" y="555407"/>
            <a:ext cx="5267976" cy="1556952"/>
            <a:chOff x="3002753" y="2989688"/>
            <a:chExt cx="4361874" cy="1556952"/>
          </a:xfrm>
        </p:grpSpPr>
        <p:sp>
          <p:nvSpPr>
            <p:cNvPr id="9" name="Rounded Rectangular Callout 8">
              <a:extLst>
                <a:ext uri="{FF2B5EF4-FFF2-40B4-BE49-F238E27FC236}">
                  <a16:creationId xmlns:a16="http://schemas.microsoft.com/office/drawing/2014/main" id="{2B63C21C-D738-5C49-AEC4-DD1B1AFD8909}"/>
                </a:ext>
              </a:extLst>
            </p:cNvPr>
            <p:cNvSpPr/>
            <p:nvPr/>
          </p:nvSpPr>
          <p:spPr>
            <a:xfrm>
              <a:off x="3002753" y="2989688"/>
              <a:ext cx="4361874" cy="1556952"/>
            </a:xfrm>
            <a:prstGeom prst="wedgeRoundRectCallout">
              <a:avLst>
                <a:gd name="adj1" fmla="val -19509"/>
                <a:gd name="adj2" fmla="val 75199"/>
                <a:gd name="adj3" fmla="val 16667"/>
              </a:avLst>
            </a:prstGeom>
            <a:solidFill>
              <a:srgbClr val="29EE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This mapping needs some data</a:t>
              </a:r>
            </a:p>
          </p:txBody>
        </p:sp>
        <p:sp>
          <p:nvSpPr>
            <p:cNvPr id="11" name="Rounded Rectangular Callout 10">
              <a:extLst>
                <a:ext uri="{FF2B5EF4-FFF2-40B4-BE49-F238E27FC236}">
                  <a16:creationId xmlns:a16="http://schemas.microsoft.com/office/drawing/2014/main" id="{5CBE8057-7232-194A-99D2-478A2B94091D}"/>
                </a:ext>
              </a:extLst>
            </p:cNvPr>
            <p:cNvSpPr/>
            <p:nvPr/>
          </p:nvSpPr>
          <p:spPr>
            <a:xfrm>
              <a:off x="3002753" y="2989688"/>
              <a:ext cx="4361874" cy="1556952"/>
            </a:xfrm>
            <a:prstGeom prst="wedgeRoundRectCallout">
              <a:avLst>
                <a:gd name="adj1" fmla="val -20925"/>
                <a:gd name="adj2" fmla="val -84325"/>
                <a:gd name="adj3" fmla="val 16667"/>
              </a:avLst>
            </a:prstGeom>
            <a:solidFill>
              <a:srgbClr val="29EE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This mapping needs some metadata</a:t>
              </a:r>
            </a:p>
          </p:txBody>
        </p:sp>
      </p:grp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4C324A3B-8010-734B-9BEB-82EAE2F27A11}"/>
              </a:ext>
            </a:extLst>
          </p:cNvPr>
          <p:cNvSpPr/>
          <p:nvPr/>
        </p:nvSpPr>
        <p:spPr>
          <a:xfrm>
            <a:off x="3002753" y="2989688"/>
            <a:ext cx="4361874" cy="1556952"/>
          </a:xfrm>
          <a:prstGeom prst="wedgeRoundRectCallout">
            <a:avLst>
              <a:gd name="adj1" fmla="val -40189"/>
              <a:gd name="adj2" fmla="val 88691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Druid needs to know this name</a:t>
            </a: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7AE3B3A9-58DA-A549-9AF5-365C312EDE5B}"/>
              </a:ext>
            </a:extLst>
          </p:cNvPr>
          <p:cNvSpPr/>
          <p:nvPr/>
        </p:nvSpPr>
        <p:spPr>
          <a:xfrm>
            <a:off x="6540905" y="561262"/>
            <a:ext cx="4361874" cy="1556952"/>
          </a:xfrm>
          <a:prstGeom prst="wedgeRoundRectCallout">
            <a:avLst>
              <a:gd name="adj1" fmla="val -40472"/>
              <a:gd name="adj2" fmla="val -92261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Druid also needs to know this format</a:t>
            </a:r>
          </a:p>
        </p:txBody>
      </p:sp>
    </p:spTree>
    <p:extLst>
      <p:ext uri="{BB962C8B-B14F-4D97-AF65-F5344CB8AC3E}">
        <p14:creationId xmlns:p14="http://schemas.microsoft.com/office/powerpoint/2010/main" val="2440196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419921-1B58-4642-8B80-080A7E0DB3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89C66-2EBB-FD44-9AED-8169E487B362}"/>
              </a:ext>
            </a:extLst>
          </p:cNvPr>
          <p:cNvSpPr txBox="1"/>
          <p:nvPr/>
        </p:nvSpPr>
        <p:spPr>
          <a:xfrm>
            <a:off x="489173" y="1142609"/>
            <a:ext cx="5486400" cy="4114800"/>
          </a:xfrm>
          <a:prstGeom prst="rect">
            <a:avLst/>
          </a:prstGeom>
          <a:noFill/>
          <a:ln w="63500">
            <a:solidFill>
              <a:srgbClr val="29EEF8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{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…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“spec”: {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“</a:t>
            </a:r>
            <a:r>
              <a:rPr lang="en-US" sz="2000" dirty="0" err="1">
                <a:solidFill>
                  <a:schemeClr val="bg1"/>
                </a:solidFill>
              </a:rPr>
              <a:t>dataSchema</a:t>
            </a:r>
            <a:r>
              <a:rPr lang="en-US" sz="2000" dirty="0">
                <a:solidFill>
                  <a:schemeClr val="bg1"/>
                </a:solidFill>
              </a:rPr>
              <a:t>”: {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“</a:t>
            </a:r>
            <a:r>
              <a:rPr lang="en-US" sz="2000" dirty="0" err="1">
                <a:solidFill>
                  <a:schemeClr val="bg1"/>
                </a:solidFill>
              </a:rPr>
              <a:t>timestampSpec</a:t>
            </a:r>
            <a:r>
              <a:rPr lang="en-US" sz="2000" dirty="0">
                <a:solidFill>
                  <a:schemeClr val="bg1"/>
                </a:solidFill>
              </a:rPr>
              <a:t>”: {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    “column”: “time”,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    “format”: “iso”,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    “</a:t>
            </a:r>
            <a:r>
              <a:rPr lang="en-US" sz="2000" dirty="0" err="1">
                <a:solidFill>
                  <a:schemeClr val="bg1"/>
                </a:solidFill>
              </a:rPr>
              <a:t>missingValue</a:t>
            </a:r>
            <a:r>
              <a:rPr lang="en-US" sz="2000" dirty="0">
                <a:solidFill>
                  <a:schemeClr val="bg1"/>
                </a:solidFill>
              </a:rPr>
              <a:t>”: “2022-01-27T20:39:46Z”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}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},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…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20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6524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16542</TotalTime>
  <Words>1095</Words>
  <Application>Microsoft Macintosh PowerPoint</Application>
  <PresentationFormat>Widescreen</PresentationFormat>
  <Paragraphs>319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Halladay</dc:creator>
  <cp:lastModifiedBy>Steve Halladay</cp:lastModifiedBy>
  <cp:revision>4</cp:revision>
  <dcterms:created xsi:type="dcterms:W3CDTF">2022-01-27T18:48:13Z</dcterms:created>
  <dcterms:modified xsi:type="dcterms:W3CDTF">2022-02-08T23:44:03Z</dcterms:modified>
</cp:coreProperties>
</file>