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09" r:id="rId11"/>
    <p:sldId id="329" r:id="rId12"/>
    <p:sldId id="330" r:id="rId13"/>
    <p:sldId id="331" r:id="rId14"/>
    <p:sldId id="332" r:id="rId15"/>
    <p:sldId id="333" r:id="rId16"/>
    <p:sldId id="314" r:id="rId17"/>
    <p:sldId id="356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8" r:id="rId32"/>
    <p:sldId id="347" r:id="rId33"/>
    <p:sldId id="349" r:id="rId34"/>
    <p:sldId id="350" r:id="rId35"/>
    <p:sldId id="351" r:id="rId36"/>
    <p:sldId id="352" r:id="rId37"/>
    <p:sldId id="353" r:id="rId38"/>
    <p:sldId id="355" r:id="rId39"/>
    <p:sldId id="35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FF00"/>
    <a:srgbClr val="9CE458"/>
    <a:srgbClr val="27EFF8"/>
    <a:srgbClr val="3B3B4E"/>
    <a:srgbClr val="1D2637"/>
    <a:srgbClr val="00B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53C4-DA32-D84B-BFC3-7BF11E8A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158C9-BA3B-F94F-8786-CDC2A8D33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55A7-E276-7F42-81C6-E00F948E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55A1-18E6-C848-B64B-B679580B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30EB4-AA4C-DB49-9FD4-DC67EFA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2E31-3E6E-CB46-873C-4E677CC8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01825-8382-9144-9718-51FBDAC1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6438-8590-F441-A115-0062DFA5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C158-84B0-D241-982D-78F82A1B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50CB2-A6F0-9542-9FAD-F045E340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88D10-1DDA-A249-A6CA-818683F9C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2BF0B-A2F3-554C-A3E3-BC0B37F81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FFAF-EE2C-AC4F-B240-BBC1998D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3A6E-B860-544F-AB70-F6A68C50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A130-BD05-574C-9E3A-A86E035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3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665E-2EE5-5242-AFC6-0E5007CE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4F06-7B9E-9543-B16F-E1CF074D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5051-D108-4641-92C8-5469B42D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29648-ABA0-B841-B5CF-F020F227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DA41-C186-544C-BC2A-9E5E21B1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4D04-27CF-F946-8389-1F68C05C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47A8-01C2-964C-81BA-581844C2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BAEE-4617-694B-819B-AFF5F968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6472-D252-A640-89CA-05F79317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2A7E8-D0D8-E445-AD53-35C54180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63B1-CFDD-D547-8462-F65130A9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5F61-4EB8-854C-8641-A2DD0C083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92244-615C-954A-B421-F090794EE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4F2F-48EC-C745-A7E2-10FEEEBF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EA04A-05EF-8C47-A575-518C941E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184CD-9768-D842-A838-0AA90A90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C304-C21B-E948-B641-6564E0AF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75954-C7EA-A342-95B8-9BB32742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35604-BA93-1B42-A658-1CAE8D85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5580B-5DF9-2C49-A930-7F5784003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19EB9-97A9-8942-B5C9-656E7ABB8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D50FA-49C2-4F45-9898-9C957538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2E9ED-B58D-8F46-966C-790177E4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248D7-97F3-0B4D-A80E-C95FFC76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BF11-F969-ED4D-9E4B-EFC04547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8AE37-C293-DA49-AD6B-361B6EDF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3FA58-ED4E-4A47-94BE-305D307A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AC12C-CCFB-C048-B9A7-61E327AA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1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380C1-563A-5B4D-B5E8-7546D2EF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C7E2B-7B99-5747-83C7-4A39995D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464D6-BBAB-FD4F-A3CD-A34F173B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F2D1-E64B-C247-8950-DD367984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1967-FA62-C04F-8BCB-B7BAD742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C7502-F7EA-2947-BF2F-E15D9EF1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38DA7-0D1D-4A46-9AC7-15A0BA12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908ED-06C5-574E-B005-BDEE4D10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31D72-9934-7148-9F69-E2EAF968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A5CF-2C65-A543-8E07-27B99450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5EA4B-4AAC-904C-90C7-308F1DE8D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9F6F4-9653-064B-86AF-5D5D142A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538F4-975C-7442-8096-FCEF50D7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B183F-335A-E141-83C1-49DC6988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B84D-96FA-A746-97F5-9DA5F65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6E2EA-AB16-1C4A-8F40-CE479528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EAB1-2F4F-6040-B4A5-6BA5C766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7DB5-DF8D-E449-9A3A-B16878353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66CF-7339-7445-9856-0680D9216551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A806-1ECA-974F-9C6E-886E6F923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E5A1-0EA8-D846-AB98-830E644D9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6E74-188E-3B47-97C6-5DC86E93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ruid Forum - Druid Forum">
            <a:extLst>
              <a:ext uri="{FF2B5EF4-FFF2-40B4-BE49-F238E27FC236}">
                <a16:creationId xmlns:a16="http://schemas.microsoft.com/office/drawing/2014/main" id="{E64F4ED1-0D20-BB43-89AF-ACE30083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46" y="1371"/>
            <a:ext cx="3358032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4BE049-B98C-2046-98AC-A45F8870F0AD}"/>
              </a:ext>
            </a:extLst>
          </p:cNvPr>
          <p:cNvSpPr/>
          <p:nvPr/>
        </p:nvSpPr>
        <p:spPr>
          <a:xfrm>
            <a:off x="1124399" y="1359242"/>
            <a:ext cx="888589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29F0FB"/>
                </a:solidFill>
              </a:rPr>
              <a:t>Apache Druid® Ingestion and Data Modeling</a:t>
            </a:r>
          </a:p>
          <a:p>
            <a:pPr algn="ctr"/>
            <a:r>
              <a:rPr lang="en-US" sz="2400" b="1" dirty="0" err="1">
                <a:solidFill>
                  <a:srgbClr val="29F0FB"/>
                </a:solidFill>
              </a:rPr>
              <a:t>transformSpec</a:t>
            </a:r>
            <a:r>
              <a:rPr lang="en-US" sz="2400" b="1" dirty="0">
                <a:solidFill>
                  <a:srgbClr val="29F0FB"/>
                </a:solidFill>
              </a:rPr>
              <a:t> Processing</a:t>
            </a:r>
          </a:p>
          <a:p>
            <a:endParaRPr lang="en-US" sz="2400" b="1" dirty="0">
              <a:solidFill>
                <a:srgbClr val="29F0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1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EDC04D-EB7C-0142-A179-D951161137A3}"/>
              </a:ext>
            </a:extLst>
          </p:cNvPr>
          <p:cNvGrpSpPr/>
          <p:nvPr/>
        </p:nvGrpSpPr>
        <p:grpSpPr>
          <a:xfrm>
            <a:off x="489173" y="660923"/>
            <a:ext cx="5029200" cy="5503675"/>
            <a:chOff x="489173" y="660923"/>
            <a:chExt cx="5029200" cy="60247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CC8B6E-43CB-5A4A-A743-73E4ED4B6E22}"/>
                </a:ext>
              </a:extLst>
            </p:cNvPr>
            <p:cNvSpPr txBox="1"/>
            <p:nvPr/>
          </p:nvSpPr>
          <p:spPr>
            <a:xfrm>
              <a:off x="489173" y="1180316"/>
              <a:ext cx="5029200" cy="5505312"/>
            </a:xfrm>
            <a:prstGeom prst="rect">
              <a:avLst/>
            </a:prstGeom>
            <a:noFill/>
            <a:ln w="63500">
              <a:solidFill>
                <a:srgbClr val="29EEF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“type”: …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“spec”: {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    “</a:t>
              </a:r>
              <a:r>
                <a:rPr lang="en-US" sz="4000" dirty="0" err="1">
                  <a:solidFill>
                    <a:schemeClr val="bg1"/>
                  </a:solidFill>
                </a:rPr>
                <a:t>dataSchema</a:t>
              </a:r>
              <a:r>
                <a:rPr lang="en-US" sz="4000" dirty="0">
                  <a:solidFill>
                    <a:schemeClr val="bg1"/>
                  </a:solidFill>
                </a:rPr>
                <a:t>”: {},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    “</a:t>
              </a:r>
              <a:r>
                <a:rPr lang="en-US" sz="4000" dirty="0" err="1">
                  <a:solidFill>
                    <a:schemeClr val="bg1"/>
                  </a:solidFill>
                </a:rPr>
                <a:t>ioConfig</a:t>
              </a:r>
              <a:r>
                <a:rPr lang="en-US" sz="4000" dirty="0">
                  <a:solidFill>
                    <a:schemeClr val="bg1"/>
                  </a:solidFill>
                </a:rPr>
                <a:t>”: {},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    “</a:t>
              </a:r>
              <a:r>
                <a:rPr lang="en-US" sz="4000" dirty="0" err="1">
                  <a:solidFill>
                    <a:schemeClr val="bg1"/>
                  </a:solidFill>
                </a:rPr>
                <a:t>tuningConfig</a:t>
              </a:r>
              <a:r>
                <a:rPr lang="en-US" sz="4000" dirty="0">
                  <a:solidFill>
                    <a:schemeClr val="bg1"/>
                  </a:solidFill>
                </a:rPr>
                <a:t>”: {}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    }</a:t>
              </a:r>
            </a:p>
            <a:p>
              <a:r>
                <a:rPr lang="en-US" sz="4000" dirty="0">
                  <a:solidFill>
                    <a:schemeClr val="bg1"/>
                  </a:solidFill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B5D097-DF7F-D943-A9F9-B36BF47019DE}"/>
                </a:ext>
              </a:extLst>
            </p:cNvPr>
            <p:cNvSpPr txBox="1"/>
            <p:nvPr/>
          </p:nvSpPr>
          <p:spPr>
            <a:xfrm>
              <a:off x="1735940" y="660923"/>
              <a:ext cx="2992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Ingestion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68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9E59B-5158-4346-A0EF-FFDF49F0E2ED}"/>
              </a:ext>
            </a:extLst>
          </p:cNvPr>
          <p:cNvSpPr txBox="1"/>
          <p:nvPr/>
        </p:nvSpPr>
        <p:spPr>
          <a:xfrm>
            <a:off x="489173" y="183625"/>
            <a:ext cx="9144000" cy="6400800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       “</a:t>
            </a:r>
            <a:r>
              <a:rPr lang="en-US" sz="3600" dirty="0" err="1">
                <a:solidFill>
                  <a:schemeClr val="bg1"/>
                </a:solidFill>
              </a:rPr>
              <a:t>dataSchema</a:t>
            </a:r>
            <a:r>
              <a:rPr lang="en-US" sz="3600" dirty="0">
                <a:solidFill>
                  <a:schemeClr val="bg1"/>
                </a:solidFill>
              </a:rPr>
              <a:t>”: {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"</a:t>
            </a:r>
            <a:r>
              <a:rPr lang="en-US" sz="3600" dirty="0" err="1">
                <a:solidFill>
                  <a:schemeClr val="bg1"/>
                </a:solidFill>
              </a:rPr>
              <a:t>transformSpec</a:t>
            </a:r>
            <a:r>
              <a:rPr lang="en-US" sz="36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"transforms": [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{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  "type": "expression",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  "name": "</a:t>
            </a:r>
            <a:r>
              <a:rPr lang="en-US" sz="3600" dirty="0" err="1">
                <a:solidFill>
                  <a:schemeClr val="bg1"/>
                </a:solidFill>
              </a:rPr>
              <a:t>upperProcessName</a:t>
            </a:r>
            <a:r>
              <a:rPr lang="en-US" sz="3600" dirty="0">
                <a:solidFill>
                  <a:schemeClr val="bg1"/>
                </a:solidFill>
              </a:rPr>
              <a:t>",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  "expression": "upper(</a:t>
            </a:r>
            <a:r>
              <a:rPr lang="en-US" sz="3600" dirty="0" err="1">
                <a:solidFill>
                  <a:schemeClr val="bg1"/>
                </a:solidFill>
              </a:rPr>
              <a:t>processName</a:t>
            </a:r>
            <a:r>
              <a:rPr lang="en-US" sz="3600" dirty="0">
                <a:solidFill>
                  <a:schemeClr val="bg1"/>
                </a:solidFill>
              </a:rPr>
              <a:t>)"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  ]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    },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 },</a:t>
            </a:r>
          </a:p>
        </p:txBody>
      </p:sp>
    </p:spTree>
    <p:extLst>
      <p:ext uri="{BB962C8B-B14F-4D97-AF65-F5344CB8AC3E}">
        <p14:creationId xmlns:p14="http://schemas.microsoft.com/office/powerpoint/2010/main" val="22292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DDC9B-2F4E-1B46-A9A1-506A9E3D1E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9A69B-6ED8-EB45-AF23-B53DE20899E3}"/>
              </a:ext>
            </a:extLst>
          </p:cNvPr>
          <p:cNvSpPr txBox="1"/>
          <p:nvPr/>
        </p:nvSpPr>
        <p:spPr>
          <a:xfrm>
            <a:off x="595407" y="0"/>
            <a:ext cx="6707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What are the two types of </a:t>
            </a:r>
            <a:r>
              <a:rPr lang="en-US" sz="4000" b="1" dirty="0" err="1">
                <a:solidFill>
                  <a:schemeClr val="bg1"/>
                </a:solidFill>
              </a:rPr>
              <a:t>transformSpec</a:t>
            </a:r>
            <a:r>
              <a:rPr lang="en-US" sz="4000" b="1" dirty="0">
                <a:solidFill>
                  <a:schemeClr val="bg1"/>
                </a:solidFill>
              </a:rPr>
              <a:t> actions?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35150-3D62-6740-B5BC-4EC271136F0E}"/>
              </a:ext>
            </a:extLst>
          </p:cNvPr>
          <p:cNvSpPr txBox="1"/>
          <p:nvPr/>
        </p:nvSpPr>
        <p:spPr>
          <a:xfrm>
            <a:off x="1340932" y="2487827"/>
            <a:ext cx="521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Modify data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DEB5E-FD99-9B47-BDDF-31E85D71CE4D}"/>
              </a:ext>
            </a:extLst>
          </p:cNvPr>
          <p:cNvSpPr txBox="1"/>
          <p:nvPr/>
        </p:nvSpPr>
        <p:spPr>
          <a:xfrm>
            <a:off x="1143223" y="3195713"/>
            <a:ext cx="6456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Remove unwanted rows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9C49D68-8CB5-3548-82DE-3B2C0C52867E}"/>
              </a:ext>
            </a:extLst>
          </p:cNvPr>
          <p:cNvSpPr/>
          <p:nvPr/>
        </p:nvSpPr>
        <p:spPr>
          <a:xfrm>
            <a:off x="8587947" y="2397211"/>
            <a:ext cx="593124" cy="3076832"/>
          </a:xfrm>
          <a:prstGeom prst="leftBrace">
            <a:avLst/>
          </a:prstGeom>
          <a:ln w="38100">
            <a:solidFill>
              <a:srgbClr val="03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6B71FFD-271D-EE46-8948-0823B4846F7C}"/>
              </a:ext>
            </a:extLst>
          </p:cNvPr>
          <p:cNvSpPr/>
          <p:nvPr/>
        </p:nvSpPr>
        <p:spPr>
          <a:xfrm>
            <a:off x="9873051" y="2365182"/>
            <a:ext cx="593124" cy="2305671"/>
          </a:xfrm>
          <a:prstGeom prst="leftBrace">
            <a:avLst/>
          </a:prstGeom>
          <a:ln w="38100">
            <a:solidFill>
              <a:srgbClr val="03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FEDA799-1832-5447-AAE5-722CEA068C4F}"/>
              </a:ext>
            </a:extLst>
          </p:cNvPr>
          <p:cNvSpPr/>
          <p:nvPr/>
        </p:nvSpPr>
        <p:spPr>
          <a:xfrm>
            <a:off x="6932141" y="4547286"/>
            <a:ext cx="4188940" cy="1556952"/>
          </a:xfrm>
          <a:prstGeom prst="wedgeRoundRectCallout">
            <a:avLst>
              <a:gd name="adj1" fmla="val 520"/>
              <a:gd name="adj2" fmla="val -77182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This is the name of a raw data field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73BF4F9-EABD-B74F-8273-ADD0C9FE0F8B}"/>
              </a:ext>
            </a:extLst>
          </p:cNvPr>
          <p:cNvSpPr/>
          <p:nvPr/>
        </p:nvSpPr>
        <p:spPr>
          <a:xfrm>
            <a:off x="1672282" y="4695567"/>
            <a:ext cx="4188940" cy="1556952"/>
          </a:xfrm>
          <a:prstGeom prst="wedgeRoundRectCallout">
            <a:avLst>
              <a:gd name="adj1" fmla="val -57297"/>
              <a:gd name="adj2" fmla="val 8710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This is the output field name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69C5EC9-62BC-DC4F-838C-8B1F2890ABEB}"/>
              </a:ext>
            </a:extLst>
          </p:cNvPr>
          <p:cNvSpPr/>
          <p:nvPr/>
        </p:nvSpPr>
        <p:spPr>
          <a:xfrm>
            <a:off x="7652951" y="196572"/>
            <a:ext cx="4188940" cy="1556952"/>
          </a:xfrm>
          <a:prstGeom prst="wedgeRoundRectCallout">
            <a:avLst>
              <a:gd name="adj1" fmla="val -58476"/>
              <a:gd name="adj2" fmla="val 137897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Don’t use one of these…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92CA1F1B-44DA-F040-A80C-E112A8D4ACBD}"/>
              </a:ext>
            </a:extLst>
          </p:cNvPr>
          <p:cNvSpPr/>
          <p:nvPr/>
        </p:nvSpPr>
        <p:spPr>
          <a:xfrm>
            <a:off x="7302842" y="1890015"/>
            <a:ext cx="4188940" cy="902612"/>
          </a:xfrm>
          <a:prstGeom prst="wedgeRoundRectCallout">
            <a:avLst>
              <a:gd name="adj1" fmla="val 2586"/>
              <a:gd name="adj2" fmla="val -11665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as an input here</a:t>
            </a:r>
          </a:p>
        </p:txBody>
      </p:sp>
    </p:spTree>
    <p:extLst>
      <p:ext uri="{BB962C8B-B14F-4D97-AF65-F5344CB8AC3E}">
        <p14:creationId xmlns:p14="http://schemas.microsoft.com/office/powerpoint/2010/main" val="131662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9E59B-5158-4346-A0EF-FFDF49F0E2ED}"/>
              </a:ext>
            </a:extLst>
          </p:cNvPr>
          <p:cNvSpPr txBox="1"/>
          <p:nvPr/>
        </p:nvSpPr>
        <p:spPr>
          <a:xfrm>
            <a:off x="748665" y="151178"/>
            <a:ext cx="6627199" cy="6555641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err="1">
                <a:solidFill>
                  <a:schemeClr val="bg1"/>
                </a:solidFill>
              </a:rPr>
              <a:t>transformSpec</a:t>
            </a:r>
            <a:r>
              <a:rPr lang="en-US" sz="28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"transforms": [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 "type": "expression",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 "name": "</a:t>
            </a:r>
            <a:r>
              <a:rPr lang="en-US" sz="2800" dirty="0" err="1">
                <a:solidFill>
                  <a:schemeClr val="bg1"/>
                </a:solidFill>
              </a:rPr>
              <a:t>upperProcessName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 "expression": "upper(</a:t>
            </a:r>
            <a:r>
              <a:rPr lang="en-US" sz="2800" dirty="0" err="1">
                <a:solidFill>
                  <a:schemeClr val="bg1"/>
                </a:solidFill>
              </a:rPr>
              <a:t>processName</a:t>
            </a:r>
            <a:r>
              <a:rPr lang="en-US" sz="2800" dirty="0">
                <a:solidFill>
                  <a:schemeClr val="bg1"/>
                </a:solidFill>
              </a:rPr>
              <a:t>)"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}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]</a:t>
            </a:r>
          </a:p>
          <a:p>
            <a:r>
              <a:rPr lang="en-US" sz="2800" dirty="0">
                <a:solidFill>
                  <a:schemeClr val="bg1"/>
                </a:solidFill>
              </a:rPr>
              <a:t>},</a:t>
            </a:r>
          </a:p>
          <a:p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err="1">
                <a:solidFill>
                  <a:schemeClr val="bg1"/>
                </a:solidFill>
              </a:rPr>
              <a:t>dimensionsSpec</a:t>
            </a:r>
            <a:r>
              <a:rPr lang="en-US" sz="28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"dimensions": [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"</a:t>
            </a:r>
            <a:r>
              <a:rPr lang="en-US" sz="2800" dirty="0" err="1">
                <a:solidFill>
                  <a:schemeClr val="bg1"/>
                </a:solidFill>
              </a:rPr>
              <a:t>pid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"</a:t>
            </a:r>
            <a:r>
              <a:rPr lang="en-US" sz="2800" dirty="0" err="1">
                <a:solidFill>
                  <a:schemeClr val="bg1"/>
                </a:solidFill>
              </a:rPr>
              <a:t>upperProcessName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]</a:t>
            </a:r>
          </a:p>
          <a:p>
            <a:r>
              <a:rPr lang="en-US" sz="2800" dirty="0">
                <a:solidFill>
                  <a:schemeClr val="bg1"/>
                </a:solidFill>
              </a:rPr>
              <a:t>},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379749-BA21-E947-A2FD-4F6F3CE82151}"/>
              </a:ext>
            </a:extLst>
          </p:cNvPr>
          <p:cNvSpPr/>
          <p:nvPr/>
        </p:nvSpPr>
        <p:spPr>
          <a:xfrm>
            <a:off x="3123152" y="1952368"/>
            <a:ext cx="3314717" cy="407773"/>
          </a:xfrm>
          <a:prstGeom prst="roundRect">
            <a:avLst/>
          </a:prstGeom>
          <a:noFill/>
          <a:ln w="38100">
            <a:solidFill>
              <a:srgbClr val="27E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407690-06E6-A449-81FE-B59E6269769F}"/>
              </a:ext>
            </a:extLst>
          </p:cNvPr>
          <p:cNvSpPr/>
          <p:nvPr/>
        </p:nvSpPr>
        <p:spPr>
          <a:xfrm>
            <a:off x="1335541" y="5342239"/>
            <a:ext cx="3314717" cy="407773"/>
          </a:xfrm>
          <a:prstGeom prst="roundRect">
            <a:avLst/>
          </a:prstGeom>
          <a:noFill/>
          <a:ln w="38100">
            <a:solidFill>
              <a:srgbClr val="27E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35534E2-0BF2-6443-B0B8-AFD916EA6C62}"/>
              </a:ext>
            </a:extLst>
          </p:cNvPr>
          <p:cNvSpPr/>
          <p:nvPr/>
        </p:nvSpPr>
        <p:spPr>
          <a:xfrm>
            <a:off x="4800600" y="1877446"/>
            <a:ext cx="3066435" cy="3539380"/>
          </a:xfrm>
          <a:custGeom>
            <a:avLst/>
            <a:gdLst>
              <a:gd name="connsiteX0" fmla="*/ 1868557 w 3066435"/>
              <a:gd name="connsiteY0" fmla="*/ 269406 h 3539380"/>
              <a:gd name="connsiteX1" fmla="*/ 2991678 w 3066435"/>
              <a:gd name="connsiteY1" fmla="*/ 329041 h 3539380"/>
              <a:gd name="connsiteX2" fmla="*/ 0 w 3066435"/>
              <a:gd name="connsiteY2" fmla="*/ 3539380 h 353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6435" h="3539380">
                <a:moveTo>
                  <a:pt x="1868557" y="269406"/>
                </a:moveTo>
                <a:cubicBezTo>
                  <a:pt x="2585830" y="26725"/>
                  <a:pt x="3303104" y="-215955"/>
                  <a:pt x="2991678" y="329041"/>
                </a:cubicBezTo>
                <a:cubicBezTo>
                  <a:pt x="2680252" y="874037"/>
                  <a:pt x="1340126" y="2206708"/>
                  <a:pt x="0" y="3539380"/>
                </a:cubicBezTo>
              </a:path>
            </a:pathLst>
          </a:custGeom>
          <a:noFill/>
          <a:ln w="38100">
            <a:solidFill>
              <a:srgbClr val="27EFF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C4FA237-D21E-9440-BDC1-30EDFBD97D3D}"/>
              </a:ext>
            </a:extLst>
          </p:cNvPr>
          <p:cNvSpPr/>
          <p:nvPr/>
        </p:nvSpPr>
        <p:spPr>
          <a:xfrm rot="2288605">
            <a:off x="5966133" y="537109"/>
            <a:ext cx="4881042" cy="1556952"/>
          </a:xfrm>
          <a:prstGeom prst="wedgeRoundRectCallout">
            <a:avLst>
              <a:gd name="adj1" fmla="val -18949"/>
              <a:gd name="adj2" fmla="val 23612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Use transform output in </a:t>
            </a:r>
            <a:r>
              <a:rPr lang="en-US" sz="4000" dirty="0" err="1">
                <a:solidFill>
                  <a:schemeClr val="tx1"/>
                </a:solidFill>
              </a:rPr>
              <a:t>dimensionsSpec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5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DDC9B-2F4E-1B46-A9A1-506A9E3D1E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9A69B-6ED8-EB45-AF23-B53DE20899E3}"/>
              </a:ext>
            </a:extLst>
          </p:cNvPr>
          <p:cNvSpPr txBox="1"/>
          <p:nvPr/>
        </p:nvSpPr>
        <p:spPr>
          <a:xfrm>
            <a:off x="595407" y="0"/>
            <a:ext cx="6707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Use transform output in the </a:t>
            </a:r>
            <a:r>
              <a:rPr lang="en-US" sz="4000" b="1" dirty="0" err="1">
                <a:solidFill>
                  <a:schemeClr val="bg1"/>
                </a:solidFill>
              </a:rPr>
              <a:t>metricsSpec</a:t>
            </a:r>
            <a:r>
              <a:rPr lang="en-US" sz="4000" b="1" dirty="0">
                <a:solidFill>
                  <a:schemeClr val="bg1"/>
                </a:solidFill>
              </a:rPr>
              <a:t> too!</a:t>
            </a:r>
          </a:p>
        </p:txBody>
      </p:sp>
    </p:spTree>
    <p:extLst>
      <p:ext uri="{BB962C8B-B14F-4D97-AF65-F5344CB8AC3E}">
        <p14:creationId xmlns:p14="http://schemas.microsoft.com/office/powerpoint/2010/main" val="277745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B43EEB-50B2-A148-946E-C22CBB4243E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9E59B-5158-4346-A0EF-FFDF49F0E2ED}"/>
              </a:ext>
            </a:extLst>
          </p:cNvPr>
          <p:cNvSpPr txBox="1"/>
          <p:nvPr/>
        </p:nvSpPr>
        <p:spPr>
          <a:xfrm>
            <a:off x="748665" y="151178"/>
            <a:ext cx="17140205" cy="3970318"/>
          </a:xfrm>
          <a:prstGeom prst="rect">
            <a:avLst/>
          </a:prstGeom>
          <a:noFill/>
          <a:ln w="63500">
            <a:solidFill>
              <a:srgbClr val="29EEF8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err="1">
                <a:solidFill>
                  <a:schemeClr val="bg1"/>
                </a:solidFill>
              </a:rPr>
              <a:t>transformSpec</a:t>
            </a:r>
            <a:r>
              <a:rPr lang="en-US" sz="28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"transforms": [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"type": "expression",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"name": "</a:t>
            </a:r>
            <a:r>
              <a:rPr lang="en-US" sz="2800" dirty="0" err="1">
                <a:solidFill>
                  <a:schemeClr val="bg1"/>
                </a:solidFill>
              </a:rPr>
              <a:t>upperProcessName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"expression": "</a:t>
            </a:r>
            <a:r>
              <a:rPr lang="en-US" sz="2800" dirty="0" err="1">
                <a:solidFill>
                  <a:schemeClr val="bg1"/>
                </a:solidFill>
              </a:rPr>
              <a:t>concat</a:t>
            </a:r>
            <a:r>
              <a:rPr lang="en-US" sz="2800" dirty="0">
                <a:solidFill>
                  <a:schemeClr val="bg1"/>
                </a:solidFill>
              </a:rPr>
              <a:t>(upper(substring(processName,0,1)),substring(processName,1,strlen(</a:t>
            </a:r>
            <a:r>
              <a:rPr lang="en-US" sz="2800" dirty="0" err="1">
                <a:solidFill>
                  <a:schemeClr val="bg1"/>
                </a:solidFill>
              </a:rPr>
              <a:t>processName</a:t>
            </a:r>
            <a:r>
              <a:rPr lang="en-US" sz="2800" dirty="0">
                <a:solidFill>
                  <a:schemeClr val="bg1"/>
                </a:solidFill>
              </a:rPr>
              <a:t>)-1))"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]</a:t>
            </a:r>
          </a:p>
          <a:p>
            <a:r>
              <a:rPr lang="en-US" sz="2800" dirty="0">
                <a:solidFill>
                  <a:schemeClr val="bg1"/>
                </a:solidFill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68812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9673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1 - </a:t>
            </a:r>
            <a:r>
              <a:rPr lang="en-US" sz="2800" i="1" dirty="0">
                <a:solidFill>
                  <a:schemeClr val="bg1"/>
                </a:solidFill>
              </a:rPr>
              <a:t>Create each table </a:t>
            </a:r>
            <a:r>
              <a:rPr lang="en-US" sz="2800" i="1" dirty="0" err="1">
                <a:solidFill>
                  <a:schemeClr val="bg1"/>
                </a:solidFill>
              </a:rPr>
              <a:t>datasource</a:t>
            </a:r>
            <a:r>
              <a:rPr lang="en-US" sz="2800" i="1" dirty="0">
                <a:solidFill>
                  <a:schemeClr val="bg1"/>
                </a:solidFill>
              </a:rPr>
              <a:t> for a specific set of query shapes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820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2 - </a:t>
            </a:r>
            <a:r>
              <a:rPr lang="en-US" sz="2800" i="1" dirty="0">
                <a:solidFill>
                  <a:schemeClr val="bg1"/>
                </a:solidFill>
              </a:rPr>
              <a:t>Transform data, as much as possible, before storage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92BA5-F31F-4D48-9FD4-349CDBB67104}"/>
              </a:ext>
            </a:extLst>
          </p:cNvPr>
          <p:cNvSpPr/>
          <p:nvPr/>
        </p:nvSpPr>
        <p:spPr>
          <a:xfrm>
            <a:off x="696115" y="3353372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3 - </a:t>
            </a:r>
            <a:r>
              <a:rPr lang="en-US" sz="2800" i="1" dirty="0">
                <a:solidFill>
                  <a:schemeClr val="bg1"/>
                </a:solidFill>
              </a:rPr>
              <a:t>Eliminate unused columns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7A63-D129-A44C-894C-A30FB9CFCB74}"/>
              </a:ext>
            </a:extLst>
          </p:cNvPr>
          <p:cNvSpPr/>
          <p:nvPr/>
        </p:nvSpPr>
        <p:spPr>
          <a:xfrm>
            <a:off x="696115" y="3911259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4 - </a:t>
            </a:r>
            <a:r>
              <a:rPr lang="en-US" sz="2800" i="1" dirty="0">
                <a:solidFill>
                  <a:schemeClr val="bg1"/>
                </a:solidFill>
              </a:rPr>
              <a:t>Filter out unnecessary rows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FADA-90B2-A947-92FC-CB2DEC633700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5 - </a:t>
            </a:r>
            <a:r>
              <a:rPr lang="en-US" sz="2800" i="1" dirty="0">
                <a:solidFill>
                  <a:schemeClr val="bg1"/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16B1-391A-9F48-BBB7-5802D2FB5641}"/>
              </a:ext>
            </a:extLst>
          </p:cNvPr>
          <p:cNvSpPr/>
          <p:nvPr/>
        </p:nvSpPr>
        <p:spPr>
          <a:xfrm>
            <a:off x="696114" y="5027034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6 - </a:t>
            </a:r>
            <a:r>
              <a:rPr lang="en-US" sz="2800" i="1" dirty="0">
                <a:solidFill>
                  <a:schemeClr val="bg1"/>
                </a:solidFill>
              </a:rPr>
              <a:t>Organize segments for fast queries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CF4B0-4F38-1748-BE25-361932DE508D}"/>
              </a:ext>
            </a:extLst>
          </p:cNvPr>
          <p:cNvSpPr/>
          <p:nvPr/>
        </p:nvSpPr>
        <p:spPr>
          <a:xfrm>
            <a:off x="2888566" y="1612983"/>
            <a:ext cx="547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Apache Druid® Data Modeling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7051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9673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1 - </a:t>
            </a:r>
            <a:r>
              <a:rPr lang="en-US" sz="2800" i="1" dirty="0">
                <a:solidFill>
                  <a:schemeClr val="bg1"/>
                </a:solidFill>
              </a:rPr>
              <a:t>Create each table </a:t>
            </a:r>
            <a:r>
              <a:rPr lang="en-US" sz="2800" i="1" dirty="0" err="1">
                <a:solidFill>
                  <a:schemeClr val="bg1"/>
                </a:solidFill>
              </a:rPr>
              <a:t>datasource</a:t>
            </a:r>
            <a:r>
              <a:rPr lang="en-US" sz="2800" i="1" dirty="0">
                <a:solidFill>
                  <a:schemeClr val="bg1"/>
                </a:solidFill>
              </a:rPr>
              <a:t> for a specific set of query shapes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820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2 - </a:t>
            </a:r>
            <a:r>
              <a:rPr lang="en-US" sz="2800" i="1" dirty="0">
                <a:solidFill>
                  <a:schemeClr val="bg1"/>
                </a:solidFill>
              </a:rPr>
              <a:t>Transform data, as much as possible, before storage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92BA5-F31F-4D48-9FD4-349CDBB67104}"/>
              </a:ext>
            </a:extLst>
          </p:cNvPr>
          <p:cNvSpPr/>
          <p:nvPr/>
        </p:nvSpPr>
        <p:spPr>
          <a:xfrm>
            <a:off x="696115" y="3353372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3 - </a:t>
            </a:r>
            <a:r>
              <a:rPr lang="en-US" sz="2800" i="1" dirty="0">
                <a:solidFill>
                  <a:schemeClr val="bg1"/>
                </a:solidFill>
              </a:rPr>
              <a:t>Eliminate unused columns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7A63-D129-A44C-894C-A30FB9CFCB74}"/>
              </a:ext>
            </a:extLst>
          </p:cNvPr>
          <p:cNvSpPr/>
          <p:nvPr/>
        </p:nvSpPr>
        <p:spPr>
          <a:xfrm>
            <a:off x="696115" y="3911259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4 - </a:t>
            </a:r>
            <a:r>
              <a:rPr lang="en-US" sz="2800" i="1" dirty="0">
                <a:solidFill>
                  <a:schemeClr val="bg1"/>
                </a:solidFill>
              </a:rPr>
              <a:t>Filter out unnecessary rows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FADA-90B2-A947-92FC-CB2DEC633700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5 - </a:t>
            </a:r>
            <a:r>
              <a:rPr lang="en-US" sz="2800" i="1" dirty="0">
                <a:solidFill>
                  <a:schemeClr val="bg1"/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16B1-391A-9F48-BBB7-5802D2FB5641}"/>
              </a:ext>
            </a:extLst>
          </p:cNvPr>
          <p:cNvSpPr/>
          <p:nvPr/>
        </p:nvSpPr>
        <p:spPr>
          <a:xfrm>
            <a:off x="696114" y="5027034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6 - </a:t>
            </a:r>
            <a:r>
              <a:rPr lang="en-US" sz="2800" i="1" dirty="0">
                <a:solidFill>
                  <a:schemeClr val="bg1"/>
                </a:solidFill>
              </a:rPr>
              <a:t>Organize segments for fast queries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0" name="Picture 2" descr="Druid Forum - Druid Forum">
            <a:extLst>
              <a:ext uri="{FF2B5EF4-FFF2-40B4-BE49-F238E27FC236}">
                <a16:creationId xmlns:a16="http://schemas.microsoft.com/office/drawing/2014/main" id="{04477D78-5D9A-8F46-96E4-480D9184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68" y="52521"/>
            <a:ext cx="3358032" cy="175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1CF4B0-4F38-1748-BE25-361932DE508D}"/>
              </a:ext>
            </a:extLst>
          </p:cNvPr>
          <p:cNvSpPr/>
          <p:nvPr/>
        </p:nvSpPr>
        <p:spPr>
          <a:xfrm>
            <a:off x="1573566" y="1342754"/>
            <a:ext cx="791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Apache Druid® Data Modeling Principles</a:t>
            </a:r>
          </a:p>
        </p:txBody>
      </p:sp>
    </p:spTree>
    <p:extLst>
      <p:ext uri="{BB962C8B-B14F-4D97-AF65-F5344CB8AC3E}">
        <p14:creationId xmlns:p14="http://schemas.microsoft.com/office/powerpoint/2010/main" val="326464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19921-1B58-4642-8B80-080A7E0DB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0A74B-3465-8942-A572-AD7391A051CE}"/>
              </a:ext>
            </a:extLst>
          </p:cNvPr>
          <p:cNvSpPr/>
          <p:nvPr/>
        </p:nvSpPr>
        <p:spPr>
          <a:xfrm>
            <a:off x="696115" y="2237598"/>
            <a:ext cx="9673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1 -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Create each table </a:t>
            </a:r>
            <a:r>
              <a:rPr lang="en-US" sz="2800" i="1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 for a specific set of query shapes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E7250-E6CF-6F44-A24D-C4D1432527E9}"/>
              </a:ext>
            </a:extLst>
          </p:cNvPr>
          <p:cNvSpPr/>
          <p:nvPr/>
        </p:nvSpPr>
        <p:spPr>
          <a:xfrm>
            <a:off x="696115" y="2795485"/>
            <a:ext cx="8201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2 -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Transform data, as much as possible, before storage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92BA5-F31F-4D48-9FD4-349CDBB67104}"/>
              </a:ext>
            </a:extLst>
          </p:cNvPr>
          <p:cNvSpPr/>
          <p:nvPr/>
        </p:nvSpPr>
        <p:spPr>
          <a:xfrm>
            <a:off x="696115" y="3353372"/>
            <a:ext cx="4417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3 -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Eliminate unused columns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7A63-D129-A44C-894C-A30FB9CFCB74}"/>
              </a:ext>
            </a:extLst>
          </p:cNvPr>
          <p:cNvSpPr/>
          <p:nvPr/>
        </p:nvSpPr>
        <p:spPr>
          <a:xfrm>
            <a:off x="696115" y="3911259"/>
            <a:ext cx="65534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4 -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Filter out unnecessary rows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0FADA-90B2-A947-92FC-CB2DEC633700}"/>
              </a:ext>
            </a:extLst>
          </p:cNvPr>
          <p:cNvSpPr/>
          <p:nvPr/>
        </p:nvSpPr>
        <p:spPr>
          <a:xfrm>
            <a:off x="696114" y="4469146"/>
            <a:ext cx="1108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5 -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Combine rows using query time granularity, approximation and rollup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616B1-391A-9F48-BBB7-5802D2FB5641}"/>
              </a:ext>
            </a:extLst>
          </p:cNvPr>
          <p:cNvSpPr/>
          <p:nvPr/>
        </p:nvSpPr>
        <p:spPr>
          <a:xfrm>
            <a:off x="696114" y="5027034"/>
            <a:ext cx="10557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6 -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Organize segments for fast queries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CF4B0-4F38-1748-BE25-361932DE508D}"/>
              </a:ext>
            </a:extLst>
          </p:cNvPr>
          <p:cNvSpPr/>
          <p:nvPr/>
        </p:nvSpPr>
        <p:spPr>
          <a:xfrm>
            <a:off x="2888566" y="1612983"/>
            <a:ext cx="5475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Apache Druid® Data Modeling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70678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AE4F6-3C68-E842-B8A8-64A1B6A40D71}"/>
              </a:ext>
            </a:extLst>
          </p:cNvPr>
          <p:cNvSpPr/>
          <p:nvPr/>
        </p:nvSpPr>
        <p:spPr>
          <a:xfrm>
            <a:off x="4972048" y="1803401"/>
            <a:ext cx="3306977" cy="4782972"/>
          </a:xfrm>
          <a:prstGeom prst="rect">
            <a:avLst/>
          </a:prstGeom>
          <a:solidFill>
            <a:srgbClr val="1D2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81D7BA-A21F-434D-8F57-C1A39EC1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11" y="1803400"/>
            <a:ext cx="3306977" cy="47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7671F-DEB8-4842-AFA7-971C9127788F}"/>
              </a:ext>
            </a:extLst>
          </p:cNvPr>
          <p:cNvSpPr txBox="1"/>
          <p:nvPr/>
        </p:nvSpPr>
        <p:spPr>
          <a:xfrm>
            <a:off x="8674443" y="5721178"/>
            <a:ext cx="20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BEFFB"/>
                </a:solidFill>
              </a:rPr>
              <a:t>Press </a:t>
            </a:r>
            <a:r>
              <a:rPr lang="en-US" i="1" dirty="0">
                <a:solidFill>
                  <a:srgbClr val="2BEFFB"/>
                </a:solidFill>
              </a:rPr>
              <a:t>Start</a:t>
            </a:r>
            <a:r>
              <a:rPr lang="en-US" dirty="0">
                <a:solidFill>
                  <a:srgbClr val="2BEFFB"/>
                </a:solidFill>
              </a:rPr>
              <a:t> to begin</a:t>
            </a:r>
          </a:p>
        </p:txBody>
      </p:sp>
    </p:spTree>
    <p:extLst>
      <p:ext uri="{BB962C8B-B14F-4D97-AF65-F5344CB8AC3E}">
        <p14:creationId xmlns:p14="http://schemas.microsoft.com/office/powerpoint/2010/main" val="399431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1D9C5D-BB30-E54C-B8A7-FCA03D6F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0" y="3302000"/>
            <a:ext cx="1534984" cy="713946"/>
          </a:xfrm>
          <a:prstGeom prst="rect">
            <a:avLst/>
          </a:prstGeom>
          <a:effectLst>
            <a:softEdge rad="190954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738A6-4DB6-4648-9741-CC547E2F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0" y="2004884"/>
            <a:ext cx="1388228" cy="713946"/>
          </a:xfrm>
          <a:prstGeom prst="rect">
            <a:avLst/>
          </a:prstGeom>
          <a:effectLst>
            <a:softEdge rad="157902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76ECF-1A6D-BE49-B7AC-2E0DEA45D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475" y="2004883"/>
            <a:ext cx="2206739" cy="713945"/>
          </a:xfrm>
          <a:prstGeom prst="rect">
            <a:avLst/>
          </a:prstGeom>
          <a:effectLst>
            <a:softEdge rad="190823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D1A96-5CE1-1046-8444-A3C1C0EC4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53" y="1441450"/>
            <a:ext cx="2857500" cy="3721100"/>
          </a:xfrm>
          <a:prstGeom prst="rect">
            <a:avLst/>
          </a:prstGeom>
          <a:effectLst>
            <a:softEdge rad="307687"/>
          </a:effectLst>
        </p:spPr>
      </p:pic>
    </p:spTree>
    <p:extLst>
      <p:ext uri="{BB962C8B-B14F-4D97-AF65-F5344CB8AC3E}">
        <p14:creationId xmlns:p14="http://schemas.microsoft.com/office/powerpoint/2010/main" val="92281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5D6F42-B589-CB4A-95FB-59F7CF43FD34}"/>
              </a:ext>
            </a:extLst>
          </p:cNvPr>
          <p:cNvSpPr/>
          <p:nvPr/>
        </p:nvSpPr>
        <p:spPr>
          <a:xfrm>
            <a:off x="4780086" y="2713833"/>
            <a:ext cx="2146852" cy="93141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7437B-F60A-8B40-8621-3773723B2FBD}"/>
              </a:ext>
            </a:extLst>
          </p:cNvPr>
          <p:cNvSpPr txBox="1"/>
          <p:nvPr/>
        </p:nvSpPr>
        <p:spPr>
          <a:xfrm>
            <a:off x="2029562" y="2624089"/>
            <a:ext cx="2455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historical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AF24B-091C-244E-8587-F2C474ECAE82}"/>
              </a:ext>
            </a:extLst>
          </p:cNvPr>
          <p:cNvSpPr txBox="1"/>
          <p:nvPr/>
        </p:nvSpPr>
        <p:spPr>
          <a:xfrm>
            <a:off x="7496145" y="2764039"/>
            <a:ext cx="3123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HISTORICAL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C226E-70C4-294E-80DE-D3824CE23044}"/>
              </a:ext>
            </a:extLst>
          </p:cNvPr>
          <p:cNvSpPr txBox="1"/>
          <p:nvPr/>
        </p:nvSpPr>
        <p:spPr>
          <a:xfrm>
            <a:off x="1391129" y="4914208"/>
            <a:ext cx="11675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Transforms use Druid Native Query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4A215-11A1-FC4F-A932-61DB57A73DF4}"/>
              </a:ext>
            </a:extLst>
          </p:cNvPr>
          <p:cNvSpPr txBox="1"/>
          <p:nvPr/>
        </p:nvSpPr>
        <p:spPr>
          <a:xfrm>
            <a:off x="3075767" y="5663676"/>
            <a:ext cx="7203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Transforms do </a:t>
            </a:r>
            <a:r>
              <a:rPr lang="en-US" sz="4800" b="1" i="1" dirty="0">
                <a:solidFill>
                  <a:srgbClr val="FF0000"/>
                </a:solidFill>
              </a:rPr>
              <a:t>NOT</a:t>
            </a:r>
            <a:r>
              <a:rPr lang="en-US" sz="4800" b="1" dirty="0">
                <a:solidFill>
                  <a:srgbClr val="FF0000"/>
                </a:solidFill>
              </a:rPr>
              <a:t> use SQL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A2A76F-9F56-A445-9962-1E51494CB920}"/>
              </a:ext>
            </a:extLst>
          </p:cNvPr>
          <p:cNvSpPr/>
          <p:nvPr/>
        </p:nvSpPr>
        <p:spPr>
          <a:xfrm>
            <a:off x="4780086" y="3788917"/>
            <a:ext cx="2146852" cy="93141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Sophisticated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DC467-9005-A046-8889-0768F1D79AF2}"/>
              </a:ext>
            </a:extLst>
          </p:cNvPr>
          <p:cNvSpPr txBox="1"/>
          <p:nvPr/>
        </p:nvSpPr>
        <p:spPr>
          <a:xfrm>
            <a:off x="7496145" y="3860352"/>
            <a:ext cx="2514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Historical</a:t>
            </a:r>
          </a:p>
        </p:txBody>
      </p:sp>
    </p:spTree>
    <p:extLst>
      <p:ext uri="{BB962C8B-B14F-4D97-AF65-F5344CB8AC3E}">
        <p14:creationId xmlns:p14="http://schemas.microsoft.com/office/powerpoint/2010/main" val="57169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AF24B-091C-244E-8587-F2C474ECAE82}"/>
              </a:ext>
            </a:extLst>
          </p:cNvPr>
          <p:cNvSpPr txBox="1"/>
          <p:nvPr/>
        </p:nvSpPr>
        <p:spPr>
          <a:xfrm>
            <a:off x="3267052" y="2442763"/>
            <a:ext cx="5345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strlen</a:t>
            </a:r>
            <a:r>
              <a:rPr lang="en-US" sz="4800" dirty="0">
                <a:solidFill>
                  <a:schemeClr val="bg1"/>
                </a:solidFill>
              </a:rPr>
              <a:t>(“I love Druid”)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CEF1A32A-1B0B-6B4C-A8DB-8EEF06CB716F}"/>
              </a:ext>
            </a:extLst>
          </p:cNvPr>
          <p:cNvSpPr/>
          <p:nvPr/>
        </p:nvSpPr>
        <p:spPr>
          <a:xfrm>
            <a:off x="2174789" y="691978"/>
            <a:ext cx="4077729" cy="1556952"/>
          </a:xfrm>
          <a:prstGeom prst="wedgeRoundRectCallout">
            <a:avLst>
              <a:gd name="adj1" fmla="val 15818"/>
              <a:gd name="adj2" fmla="val 77580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Returns a value of 12 for this string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B4FA4F6-B212-5248-BED2-16F17FE6C33C}"/>
              </a:ext>
            </a:extLst>
          </p:cNvPr>
          <p:cNvSpPr/>
          <p:nvPr/>
        </p:nvSpPr>
        <p:spPr>
          <a:xfrm>
            <a:off x="2685535" y="4847967"/>
            <a:ext cx="3678195" cy="1556952"/>
          </a:xfrm>
          <a:prstGeom prst="wedgeRoundRectCallout">
            <a:avLst>
              <a:gd name="adj1" fmla="val -23824"/>
              <a:gd name="adj2" fmla="val 7837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This is the string argument</a:t>
            </a:r>
          </a:p>
        </p:txBody>
      </p:sp>
    </p:spTree>
    <p:extLst>
      <p:ext uri="{BB962C8B-B14F-4D97-AF65-F5344CB8AC3E}">
        <p14:creationId xmlns:p14="http://schemas.microsoft.com/office/powerpoint/2010/main" val="34775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AF24B-091C-244E-8587-F2C474ECAE82}"/>
              </a:ext>
            </a:extLst>
          </p:cNvPr>
          <p:cNvSpPr txBox="1"/>
          <p:nvPr/>
        </p:nvSpPr>
        <p:spPr>
          <a:xfrm>
            <a:off x="3267052" y="2442763"/>
            <a:ext cx="7377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substring(“I love Druid”, 7, 5)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CEF1A32A-1B0B-6B4C-A8DB-8EEF06CB716F}"/>
              </a:ext>
            </a:extLst>
          </p:cNvPr>
          <p:cNvSpPr/>
          <p:nvPr/>
        </p:nvSpPr>
        <p:spPr>
          <a:xfrm>
            <a:off x="4052078" y="3162550"/>
            <a:ext cx="2903836" cy="1556952"/>
          </a:xfrm>
          <a:prstGeom prst="wedgeRoundRectCallout">
            <a:avLst>
              <a:gd name="adj1" fmla="val 32414"/>
              <a:gd name="adj2" fmla="val 106945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The starting offset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B4FA4F6-B212-5248-BED2-16F17FE6C33C}"/>
              </a:ext>
            </a:extLst>
          </p:cNvPr>
          <p:cNvSpPr/>
          <p:nvPr/>
        </p:nvSpPr>
        <p:spPr>
          <a:xfrm>
            <a:off x="0" y="3273760"/>
            <a:ext cx="3678195" cy="1556952"/>
          </a:xfrm>
          <a:prstGeom prst="wedgeRoundRectCallout">
            <a:avLst>
              <a:gd name="adj1" fmla="val 89390"/>
              <a:gd name="adj2" fmla="val 105358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This is the target string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9C1A00F-3181-F249-9E04-D0A9D53A363C}"/>
              </a:ext>
            </a:extLst>
          </p:cNvPr>
          <p:cNvSpPr/>
          <p:nvPr/>
        </p:nvSpPr>
        <p:spPr>
          <a:xfrm>
            <a:off x="7319129" y="3162550"/>
            <a:ext cx="3480675" cy="1556952"/>
          </a:xfrm>
          <a:prstGeom prst="wedgeRoundRectCallout">
            <a:avLst>
              <a:gd name="adj1" fmla="val -79414"/>
              <a:gd name="adj2" fmla="val 124405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The length of the substring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466AEF3-2800-8441-AF22-13756CE16247}"/>
              </a:ext>
            </a:extLst>
          </p:cNvPr>
          <p:cNvSpPr/>
          <p:nvPr/>
        </p:nvSpPr>
        <p:spPr>
          <a:xfrm>
            <a:off x="6955914" y="670604"/>
            <a:ext cx="2299297" cy="1556952"/>
          </a:xfrm>
          <a:prstGeom prst="wedgeRoundRectCallout">
            <a:avLst>
              <a:gd name="adj1" fmla="val -1203"/>
              <a:gd name="adj2" fmla="val -104960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Returns “Druid”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04705-719B-ED4F-96CA-B46803A4BC77}"/>
              </a:ext>
            </a:extLst>
          </p:cNvPr>
          <p:cNvSpPr txBox="1"/>
          <p:nvPr/>
        </p:nvSpPr>
        <p:spPr>
          <a:xfrm>
            <a:off x="363215" y="707918"/>
            <a:ext cx="3558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“I love Druid”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8FF08A5-0B66-D044-8090-3168BF416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26527"/>
              </p:ext>
            </p:extLst>
          </p:nvPr>
        </p:nvGraphicFramePr>
        <p:xfrm>
          <a:off x="475049" y="1692309"/>
          <a:ext cx="749808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389554394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0157066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58701141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87186845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17263452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33714691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99624253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25010513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4192747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58903232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16895858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4260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</a:t>
                      </a:r>
                      <a:r>
                        <a:rPr lang="en-US" b="1" dirty="0" err="1"/>
                        <a:t>sp</a:t>
                      </a:r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</a:t>
                      </a:r>
                      <a:r>
                        <a:rPr lang="en-US" b="1" dirty="0" err="1"/>
                        <a:t>sp</a:t>
                      </a:r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7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9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6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AF24B-091C-244E-8587-F2C474ECAE82}"/>
              </a:ext>
            </a:extLst>
          </p:cNvPr>
          <p:cNvSpPr txBox="1"/>
          <p:nvPr/>
        </p:nvSpPr>
        <p:spPr>
          <a:xfrm>
            <a:off x="3267052" y="2442763"/>
            <a:ext cx="6187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upper(“you love Druid”)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CEF1A32A-1B0B-6B4C-A8DB-8EEF06CB716F}"/>
              </a:ext>
            </a:extLst>
          </p:cNvPr>
          <p:cNvSpPr/>
          <p:nvPr/>
        </p:nvSpPr>
        <p:spPr>
          <a:xfrm>
            <a:off x="446903" y="515889"/>
            <a:ext cx="3074773" cy="830998"/>
          </a:xfrm>
          <a:prstGeom prst="wedgeRoundRectCallout">
            <a:avLst>
              <a:gd name="adj1" fmla="val -12597"/>
              <a:gd name="adj2" fmla="val 15192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Returns “Y”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B4FA4F6-B212-5248-BED2-16F17FE6C33C}"/>
              </a:ext>
            </a:extLst>
          </p:cNvPr>
          <p:cNvSpPr/>
          <p:nvPr/>
        </p:nvSpPr>
        <p:spPr>
          <a:xfrm>
            <a:off x="2685535" y="4847967"/>
            <a:ext cx="3678195" cy="1556952"/>
          </a:xfrm>
          <a:prstGeom prst="wedgeRoundRectCallout">
            <a:avLst>
              <a:gd name="adj1" fmla="val -23824"/>
              <a:gd name="adj2" fmla="val 7837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This is the string argument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C8EFD-8F25-2841-AF88-D8A53CC4D86D}"/>
              </a:ext>
            </a:extLst>
          </p:cNvPr>
          <p:cNvSpPr txBox="1"/>
          <p:nvPr/>
        </p:nvSpPr>
        <p:spPr>
          <a:xfrm>
            <a:off x="3267052" y="3229866"/>
            <a:ext cx="4323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“you love Druid”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9602F-B302-614C-98D9-0B0C6043F355}"/>
              </a:ext>
            </a:extLst>
          </p:cNvPr>
          <p:cNvSpPr txBox="1"/>
          <p:nvPr/>
        </p:nvSpPr>
        <p:spPr>
          <a:xfrm>
            <a:off x="2522838" y="1718491"/>
            <a:ext cx="8143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substring(“you love Druid”, 0,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8622A-50E4-5C4E-BFA3-D8AED12C4EAE}"/>
              </a:ext>
            </a:extLst>
          </p:cNvPr>
          <p:cNvSpPr txBox="1"/>
          <p:nvPr/>
        </p:nvSpPr>
        <p:spPr>
          <a:xfrm>
            <a:off x="2828655" y="3926109"/>
            <a:ext cx="10007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upper(substring(“you love Druid”, 0, 1))</a:t>
            </a:r>
          </a:p>
        </p:txBody>
      </p:sp>
    </p:spTree>
    <p:extLst>
      <p:ext uri="{BB962C8B-B14F-4D97-AF65-F5344CB8AC3E}">
        <p14:creationId xmlns:p14="http://schemas.microsoft.com/office/powerpoint/2010/main" val="3051285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AF24B-091C-244E-8587-F2C474ECAE82}"/>
              </a:ext>
            </a:extLst>
          </p:cNvPr>
          <p:cNvSpPr txBox="1"/>
          <p:nvPr/>
        </p:nvSpPr>
        <p:spPr>
          <a:xfrm>
            <a:off x="3267052" y="2442763"/>
            <a:ext cx="6187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upper(“you love Druid”)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B4FA4F6-B212-5248-BED2-16F17FE6C33C}"/>
              </a:ext>
            </a:extLst>
          </p:cNvPr>
          <p:cNvSpPr/>
          <p:nvPr/>
        </p:nvSpPr>
        <p:spPr>
          <a:xfrm>
            <a:off x="2685535" y="4847967"/>
            <a:ext cx="3838833" cy="1556952"/>
          </a:xfrm>
          <a:prstGeom prst="wedgeRoundRectCallout">
            <a:avLst>
              <a:gd name="adj1" fmla="val -20283"/>
              <a:gd name="adj2" fmla="val -96229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Returns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“you love Druid”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C8EFD-8F25-2841-AF88-D8A53CC4D86D}"/>
              </a:ext>
            </a:extLst>
          </p:cNvPr>
          <p:cNvSpPr txBox="1"/>
          <p:nvPr/>
        </p:nvSpPr>
        <p:spPr>
          <a:xfrm>
            <a:off x="3267052" y="3229866"/>
            <a:ext cx="4323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“you love Druid”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9602F-B302-614C-98D9-0B0C6043F355}"/>
              </a:ext>
            </a:extLst>
          </p:cNvPr>
          <p:cNvSpPr txBox="1"/>
          <p:nvPr/>
        </p:nvSpPr>
        <p:spPr>
          <a:xfrm>
            <a:off x="2522838" y="1718491"/>
            <a:ext cx="7194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concat</a:t>
            </a:r>
            <a:r>
              <a:rPr lang="en-US" sz="4800" dirty="0">
                <a:solidFill>
                  <a:schemeClr val="bg1"/>
                </a:solidFill>
              </a:rPr>
              <a:t>(“you love ”, “Druid”)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8622A-50E4-5C4E-BFA3-D8AED12C4EAE}"/>
              </a:ext>
            </a:extLst>
          </p:cNvPr>
          <p:cNvSpPr txBox="1"/>
          <p:nvPr/>
        </p:nvSpPr>
        <p:spPr>
          <a:xfrm>
            <a:off x="2828655" y="3926109"/>
            <a:ext cx="10007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upper(substring(“you love Druid”, 0, 1))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8C041E8-1B9C-D347-90FE-FE4F1566DCED}"/>
              </a:ext>
            </a:extLst>
          </p:cNvPr>
          <p:cNvSpPr/>
          <p:nvPr/>
        </p:nvSpPr>
        <p:spPr>
          <a:xfrm>
            <a:off x="766119" y="341869"/>
            <a:ext cx="3212758" cy="1556952"/>
          </a:xfrm>
          <a:prstGeom prst="wedgeRoundRectCallout">
            <a:avLst>
              <a:gd name="adj1" fmla="val 49637"/>
              <a:gd name="adj2" fmla="val 89485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First string argument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809FD4F2-0EE6-BB48-8C2E-19E6CF9BC03A}"/>
              </a:ext>
            </a:extLst>
          </p:cNvPr>
          <p:cNvSpPr/>
          <p:nvPr/>
        </p:nvSpPr>
        <p:spPr>
          <a:xfrm>
            <a:off x="5000367" y="287666"/>
            <a:ext cx="3212758" cy="1556952"/>
          </a:xfrm>
          <a:prstGeom prst="wedgeRoundRectCallout">
            <a:avLst>
              <a:gd name="adj1" fmla="val -57286"/>
              <a:gd name="adj2" fmla="val 87104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Second string argument</a:t>
            </a:r>
          </a:p>
        </p:txBody>
      </p:sp>
    </p:spTree>
    <p:extLst>
      <p:ext uri="{BB962C8B-B14F-4D97-AF65-F5344CB8AC3E}">
        <p14:creationId xmlns:p14="http://schemas.microsoft.com/office/powerpoint/2010/main" val="331861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8622A-50E4-5C4E-BFA3-D8AED12C4EAE}"/>
              </a:ext>
            </a:extLst>
          </p:cNvPr>
          <p:cNvSpPr txBox="1"/>
          <p:nvPr/>
        </p:nvSpPr>
        <p:spPr>
          <a:xfrm>
            <a:off x="888644" y="2208520"/>
            <a:ext cx="2455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historical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69EE1-02A4-F540-BF5A-FCE2F1AB87E4}"/>
              </a:ext>
            </a:extLst>
          </p:cNvPr>
          <p:cNvSpPr txBox="1"/>
          <p:nvPr/>
        </p:nvSpPr>
        <p:spPr>
          <a:xfrm>
            <a:off x="5736611" y="1990218"/>
            <a:ext cx="54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07437-8C5A-354F-8A8C-080C0B3AFF52}"/>
              </a:ext>
            </a:extLst>
          </p:cNvPr>
          <p:cNvSpPr txBox="1"/>
          <p:nvPr/>
        </p:nvSpPr>
        <p:spPr>
          <a:xfrm>
            <a:off x="7619850" y="1990218"/>
            <a:ext cx="2131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istorical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96D95-8423-D545-A8B4-40DFF7FC3A78}"/>
              </a:ext>
            </a:extLst>
          </p:cNvPr>
          <p:cNvSpPr txBox="1"/>
          <p:nvPr/>
        </p:nvSpPr>
        <p:spPr>
          <a:xfrm>
            <a:off x="5945137" y="3205789"/>
            <a:ext cx="54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898BE-029B-FA4C-9B93-B3A3ADAEC942}"/>
              </a:ext>
            </a:extLst>
          </p:cNvPr>
          <p:cNvSpPr txBox="1"/>
          <p:nvPr/>
        </p:nvSpPr>
        <p:spPr>
          <a:xfrm>
            <a:off x="3521675" y="5362832"/>
            <a:ext cx="5062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2BEFFB"/>
                </a:solidFill>
              </a:rPr>
              <a:t>upperProcessName</a:t>
            </a:r>
            <a:endParaRPr lang="en-US" sz="4800" dirty="0">
              <a:solidFill>
                <a:srgbClr val="2BEF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5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3CA32-B8F8-E945-9E02-1BACCF7B27B6}"/>
              </a:ext>
            </a:extLst>
          </p:cNvPr>
          <p:cNvSpPr txBox="1"/>
          <p:nvPr/>
        </p:nvSpPr>
        <p:spPr>
          <a:xfrm>
            <a:off x="518984" y="1865871"/>
            <a:ext cx="14619708" cy="3416320"/>
          </a:xfrm>
          <a:prstGeom prst="rect">
            <a:avLst/>
          </a:prstGeom>
          <a:noFill/>
          <a:ln w="63500">
            <a:solidFill>
              <a:srgbClr val="27EFF8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"</a:t>
            </a:r>
            <a:r>
              <a:rPr lang="en-US" sz="2400" dirty="0" err="1">
                <a:solidFill>
                  <a:schemeClr val="bg1"/>
                </a:solidFill>
              </a:rPr>
              <a:t>transformSpec</a:t>
            </a:r>
            <a:r>
              <a:rPr lang="en-US" sz="2400" dirty="0">
                <a:solidFill>
                  <a:schemeClr val="bg1"/>
                </a:solidFill>
              </a:rPr>
              <a:t>":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"transforms": [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"type": "expression",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"name": ”</a:t>
            </a:r>
            <a:r>
              <a:rPr lang="en-US" sz="2400" dirty="0" err="1">
                <a:solidFill>
                  <a:schemeClr val="bg1"/>
                </a:solidFill>
              </a:rPr>
              <a:t>upperProcessName</a:t>
            </a:r>
            <a:r>
              <a:rPr lang="en-US" sz="2400" dirty="0">
                <a:solidFill>
                  <a:schemeClr val="bg1"/>
                </a:solidFill>
              </a:rPr>
              <a:t>",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"expression": "</a:t>
            </a:r>
            <a:r>
              <a:rPr lang="en-US" sz="2400" dirty="0" err="1">
                <a:solidFill>
                  <a:schemeClr val="bg1"/>
                </a:solidFill>
              </a:rPr>
              <a:t>concat</a:t>
            </a:r>
            <a:r>
              <a:rPr lang="en-US" sz="2400" dirty="0">
                <a:solidFill>
                  <a:schemeClr val="bg1"/>
                </a:solidFill>
              </a:rPr>
              <a:t>(upper(substring(processName,0,1)),substring(processName,1,strlen(</a:t>
            </a:r>
            <a:r>
              <a:rPr lang="en-US" sz="2400" dirty="0" err="1">
                <a:solidFill>
                  <a:schemeClr val="bg1"/>
                </a:solidFill>
              </a:rPr>
              <a:t>processName</a:t>
            </a:r>
            <a:r>
              <a:rPr lang="en-US" sz="2400" dirty="0">
                <a:solidFill>
                  <a:schemeClr val="bg1"/>
                </a:solidFill>
              </a:rPr>
              <a:t>)-1))"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}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]</a:t>
            </a:r>
          </a:p>
          <a:p>
            <a:r>
              <a:rPr lang="en-US" sz="2400" dirty="0">
                <a:solidFill>
                  <a:schemeClr val="bg1"/>
                </a:solidFill>
              </a:rPr>
              <a:t>},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B9C11-56E0-BE4C-8B98-B1A2EFD8C495}"/>
              </a:ext>
            </a:extLst>
          </p:cNvPr>
          <p:cNvSpPr txBox="1"/>
          <p:nvPr/>
        </p:nvSpPr>
        <p:spPr>
          <a:xfrm>
            <a:off x="5597611" y="748270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processName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66B6C8-726D-1A46-BDDD-EE7CFF7F362E}"/>
              </a:ext>
            </a:extLst>
          </p:cNvPr>
          <p:cNvGrpSpPr/>
          <p:nvPr/>
        </p:nvGrpSpPr>
        <p:grpSpPr>
          <a:xfrm>
            <a:off x="1337760" y="1254210"/>
            <a:ext cx="2150076" cy="2150076"/>
            <a:chOff x="1102981" y="2222528"/>
            <a:chExt cx="2150076" cy="2150076"/>
          </a:xfrm>
        </p:grpSpPr>
        <p:pic>
          <p:nvPicPr>
            <p:cNvPr id="5" name="Picture 6" descr="Document, Icon, Computer, Web, Internet, Symbol">
              <a:extLst>
                <a:ext uri="{FF2B5EF4-FFF2-40B4-BE49-F238E27FC236}">
                  <a16:creationId xmlns:a16="http://schemas.microsoft.com/office/drawing/2014/main" id="{A3E32DE1-D9CE-524D-A319-F00B26682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981" y="2222528"/>
              <a:ext cx="2150076" cy="2150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5B9C11-56E0-BE4C-8B98-B1A2EFD8C495}"/>
                </a:ext>
              </a:extLst>
            </p:cNvPr>
            <p:cNvSpPr txBox="1"/>
            <p:nvPr/>
          </p:nvSpPr>
          <p:spPr>
            <a:xfrm>
              <a:off x="1496775" y="2974400"/>
              <a:ext cx="136248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Ingestion</a:t>
              </a: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Spec</a:t>
              </a:r>
              <a:endParaRPr lang="en-US" sz="2400" b="1" dirty="0"/>
            </a:p>
          </p:txBody>
        </p:sp>
      </p:grpSp>
      <p:pic>
        <p:nvPicPr>
          <p:cNvPr id="6150" name="Picture 6" descr="Spanner, Adjustable, Wrench, Tool, Fix, Repair">
            <a:extLst>
              <a:ext uri="{FF2B5EF4-FFF2-40B4-BE49-F238E27FC236}">
                <a16:creationId xmlns:a16="http://schemas.microsoft.com/office/drawing/2014/main" id="{7E016EC0-3E8B-0341-80C9-1CFFDE77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" y="1946190"/>
            <a:ext cx="6051581" cy="1034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F91A4DC8-E747-984F-BDD4-9BBAE243868A}"/>
              </a:ext>
            </a:extLst>
          </p:cNvPr>
          <p:cNvSpPr/>
          <p:nvPr/>
        </p:nvSpPr>
        <p:spPr>
          <a:xfrm>
            <a:off x="7216347" y="-428368"/>
            <a:ext cx="5263978" cy="1556952"/>
          </a:xfrm>
          <a:prstGeom prst="wedgeRoundRectCallout">
            <a:avLst>
              <a:gd name="adj1" fmla="val -72645"/>
              <a:gd name="adj2" fmla="val 96628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Here’s the output field name we’ll change</a:t>
            </a:r>
          </a:p>
        </p:txBody>
      </p:sp>
    </p:spTree>
    <p:extLst>
      <p:ext uri="{BB962C8B-B14F-4D97-AF65-F5344CB8AC3E}">
        <p14:creationId xmlns:p14="http://schemas.microsoft.com/office/powerpoint/2010/main" val="274805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5D6F42-B589-CB4A-95FB-59F7CF43FD34}"/>
              </a:ext>
            </a:extLst>
          </p:cNvPr>
          <p:cNvSpPr/>
          <p:nvPr/>
        </p:nvSpPr>
        <p:spPr>
          <a:xfrm>
            <a:off x="5924030" y="1626438"/>
            <a:ext cx="2146852" cy="93141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7437B-F60A-8B40-8621-3773723B2FBD}"/>
              </a:ext>
            </a:extLst>
          </p:cNvPr>
          <p:cNvSpPr txBox="1"/>
          <p:nvPr/>
        </p:nvSpPr>
        <p:spPr>
          <a:xfrm>
            <a:off x="-738371" y="2911186"/>
            <a:ext cx="6662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2022-02-11T23:41:33.666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AF24B-091C-244E-8587-F2C474ECAE82}"/>
              </a:ext>
            </a:extLst>
          </p:cNvPr>
          <p:cNvSpPr txBox="1"/>
          <p:nvPr/>
        </p:nvSpPr>
        <p:spPr>
          <a:xfrm>
            <a:off x="8599611" y="2080189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2022-02-11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BC4F5-D7F9-F448-A126-3C647097DC51}"/>
              </a:ext>
            </a:extLst>
          </p:cNvPr>
          <p:cNvSpPr txBox="1"/>
          <p:nvPr/>
        </p:nvSpPr>
        <p:spPr>
          <a:xfrm>
            <a:off x="3292077" y="1040095"/>
            <a:ext cx="1330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7EFF8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E6AB9-9CE3-2941-A2BC-2184F3D02972}"/>
              </a:ext>
            </a:extLst>
          </p:cNvPr>
          <p:cNvSpPr txBox="1"/>
          <p:nvPr/>
        </p:nvSpPr>
        <p:spPr>
          <a:xfrm>
            <a:off x="8719983" y="1079859"/>
            <a:ext cx="13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7EFF8"/>
                </a:solidFill>
              </a:rPr>
              <a:t>date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1A6D1F-C5A1-044C-A855-27313C4AD47C}"/>
              </a:ext>
            </a:extLst>
          </p:cNvPr>
          <p:cNvSpPr/>
          <p:nvPr/>
        </p:nvSpPr>
        <p:spPr>
          <a:xfrm>
            <a:off x="6879619" y="4846731"/>
            <a:ext cx="2146852" cy="93141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substring()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DCDC4-87D1-AF40-8896-1766B08C7028}"/>
              </a:ext>
            </a:extLst>
          </p:cNvPr>
          <p:cNvSpPr txBox="1"/>
          <p:nvPr/>
        </p:nvSpPr>
        <p:spPr>
          <a:xfrm>
            <a:off x="7055708" y="-59312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1644689576877</a:t>
            </a:r>
          </a:p>
        </p:txBody>
      </p:sp>
    </p:spTree>
    <p:extLst>
      <p:ext uri="{BB962C8B-B14F-4D97-AF65-F5344CB8AC3E}">
        <p14:creationId xmlns:p14="http://schemas.microsoft.com/office/powerpoint/2010/main" val="427218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ach, Fruit, Cartoon, Character, Summer, Cool, Cute">
            <a:extLst>
              <a:ext uri="{FF2B5EF4-FFF2-40B4-BE49-F238E27FC236}">
                <a16:creationId xmlns:a16="http://schemas.microsoft.com/office/drawing/2014/main" id="{7A1DC87A-9BE8-204A-AADF-14F25395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12" y="877328"/>
            <a:ext cx="534162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e, Fruit, Cartoon, Character, Fun, Friendly">
            <a:extLst>
              <a:ext uri="{FF2B5EF4-FFF2-40B4-BE49-F238E27FC236}">
                <a16:creationId xmlns:a16="http://schemas.microsoft.com/office/drawing/2014/main" id="{A94E6284-4310-6E48-B3DA-BDFE53A70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8" y="685800"/>
            <a:ext cx="48539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0A9890C7-525A-7641-A524-324E88CBEE80}"/>
              </a:ext>
            </a:extLst>
          </p:cNvPr>
          <p:cNvSpPr/>
          <p:nvPr/>
        </p:nvSpPr>
        <p:spPr>
          <a:xfrm>
            <a:off x="5368251" y="3620528"/>
            <a:ext cx="1455497" cy="531340"/>
          </a:xfrm>
          <a:prstGeom prst="notched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BE5F1-653F-A847-8CF5-F03DEC896B03}"/>
              </a:ext>
            </a:extLst>
          </p:cNvPr>
          <p:cNvSpPr/>
          <p:nvPr/>
        </p:nvSpPr>
        <p:spPr>
          <a:xfrm>
            <a:off x="1120346" y="197346"/>
            <a:ext cx="4736757" cy="5909310"/>
          </a:xfrm>
          <a:prstGeom prst="rect">
            <a:avLst/>
          </a:prstGeom>
          <a:ln w="63500">
            <a:solidFill>
              <a:srgbClr val="27EFF8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transformSpec</a:t>
            </a:r>
            <a:r>
              <a:rPr lang="en-US" dirty="0">
                <a:solidFill>
                  <a:schemeClr val="bg1"/>
                </a:solidFill>
              </a:rPr>
              <a:t>": {</a:t>
            </a:r>
          </a:p>
          <a:p>
            <a:r>
              <a:rPr lang="en-US" dirty="0">
                <a:solidFill>
                  <a:schemeClr val="bg1"/>
                </a:solidFill>
              </a:rPr>
              <a:t>    "transforms": [</a:t>
            </a:r>
          </a:p>
          <a:p>
            <a:r>
              <a:rPr lang="en-US" dirty="0">
                <a:solidFill>
                  <a:schemeClr val="bg1"/>
                </a:solidFill>
              </a:rPr>
              <a:t>    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"type": "expression",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"name": "</a:t>
            </a:r>
            <a:r>
              <a:rPr lang="en-US" dirty="0" err="1">
                <a:solidFill>
                  <a:schemeClr val="bg1"/>
                </a:solidFill>
              </a:rPr>
              <a:t>processName</a:t>
            </a:r>
            <a:r>
              <a:rPr lang="en-US" dirty="0">
                <a:solidFill>
                  <a:schemeClr val="bg1"/>
                </a:solidFill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"expression": "</a:t>
            </a:r>
            <a:r>
              <a:rPr lang="en-US" dirty="0" err="1">
                <a:solidFill>
                  <a:schemeClr val="bg1"/>
                </a:solidFill>
              </a:rPr>
              <a:t>concat</a:t>
            </a:r>
            <a:r>
              <a:rPr lang="en-US" dirty="0">
                <a:solidFill>
                  <a:schemeClr val="bg1"/>
                </a:solidFill>
              </a:rPr>
              <a:t>(…)"</a:t>
            </a:r>
          </a:p>
          <a:p>
            <a:r>
              <a:rPr lang="en-US" dirty="0">
                <a:solidFill>
                  <a:schemeClr val="bg1"/>
                </a:solidFill>
              </a:rPr>
              <a:t>        },</a:t>
            </a:r>
          </a:p>
          <a:p>
            <a:r>
              <a:rPr lang="en-US" dirty="0">
                <a:solidFill>
                  <a:schemeClr val="bg1"/>
                </a:solidFill>
              </a:rPr>
              <a:t>    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"type": "expression",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"name": "date",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"expression": "substring(time,0,10)"</a:t>
            </a:r>
          </a:p>
          <a:p>
            <a:r>
              <a:rPr lang="en-US" dirty="0">
                <a:solidFill>
                  <a:schemeClr val="bg1"/>
                </a:solidFill>
              </a:rPr>
              <a:t>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]</a:t>
            </a:r>
          </a:p>
          <a:p>
            <a:r>
              <a:rPr lang="en-US" dirty="0">
                <a:solidFill>
                  <a:schemeClr val="bg1"/>
                </a:solidFill>
              </a:rPr>
              <a:t>},</a:t>
            </a:r>
          </a:p>
          <a:p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dimensionsSpec</a:t>
            </a:r>
            <a:r>
              <a:rPr lang="en-US" dirty="0">
                <a:solidFill>
                  <a:schemeClr val="bg1"/>
                </a:solidFill>
              </a:rPr>
              <a:t>": {</a:t>
            </a:r>
          </a:p>
          <a:p>
            <a:r>
              <a:rPr lang="en-US" dirty="0">
                <a:solidFill>
                  <a:schemeClr val="bg1"/>
                </a:solidFill>
              </a:rPr>
              <a:t>     "dimensions": [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pid</a:t>
            </a:r>
            <a:r>
              <a:rPr lang="en-US" dirty="0">
                <a:solidFill>
                  <a:schemeClr val="bg1"/>
                </a:solidFill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</a:rPr>
              <a:t>        "</a:t>
            </a:r>
            <a:r>
              <a:rPr lang="en-US" dirty="0" err="1">
                <a:solidFill>
                  <a:schemeClr val="bg1"/>
                </a:solidFill>
              </a:rPr>
              <a:t>processName</a:t>
            </a:r>
            <a:r>
              <a:rPr lang="en-US" dirty="0">
                <a:solidFill>
                  <a:schemeClr val="bg1"/>
                </a:solidFill>
              </a:rPr>
              <a:t>",</a:t>
            </a:r>
          </a:p>
          <a:p>
            <a:r>
              <a:rPr lang="en-US" dirty="0">
                <a:solidFill>
                  <a:schemeClr val="bg1"/>
                </a:solidFill>
              </a:rPr>
              <a:t>        "date"</a:t>
            </a:r>
          </a:p>
          <a:p>
            <a:r>
              <a:rPr lang="en-US" dirty="0">
                <a:solidFill>
                  <a:schemeClr val="bg1"/>
                </a:solidFill>
              </a:rPr>
              <a:t>    ]</a:t>
            </a:r>
          </a:p>
          <a:p>
            <a:r>
              <a:rPr lang="en-US" dirty="0">
                <a:solidFill>
                  <a:schemeClr val="bg1"/>
                </a:solidFill>
              </a:rPr>
              <a:t>},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A578A71-FF5D-1447-A068-04D52FBCE6CE}"/>
              </a:ext>
            </a:extLst>
          </p:cNvPr>
          <p:cNvSpPr/>
          <p:nvPr/>
        </p:nvSpPr>
        <p:spPr>
          <a:xfrm>
            <a:off x="1223319" y="2199503"/>
            <a:ext cx="407773" cy="1322173"/>
          </a:xfrm>
          <a:prstGeom prst="leftBrace">
            <a:avLst/>
          </a:prstGeom>
          <a:ln w="63500">
            <a:solidFill>
              <a:srgbClr val="03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BEA4B2-4CC0-1541-AEC5-992A576C9974}"/>
              </a:ext>
            </a:extLst>
          </p:cNvPr>
          <p:cNvSpPr/>
          <p:nvPr/>
        </p:nvSpPr>
        <p:spPr>
          <a:xfrm>
            <a:off x="2323070" y="1846556"/>
            <a:ext cx="4429591" cy="3466849"/>
          </a:xfrm>
          <a:custGeom>
            <a:avLst/>
            <a:gdLst>
              <a:gd name="connsiteX0" fmla="*/ 1272746 w 4429591"/>
              <a:gd name="connsiteY0" fmla="*/ 995498 h 3466849"/>
              <a:gd name="connsiteX1" fmla="*/ 4411362 w 4429591"/>
              <a:gd name="connsiteY1" fmla="*/ 130525 h 3466849"/>
              <a:gd name="connsiteX2" fmla="*/ 0 w 4429591"/>
              <a:gd name="connsiteY2" fmla="*/ 3466849 h 346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9591" h="3466849">
                <a:moveTo>
                  <a:pt x="1272746" y="995498"/>
                </a:moveTo>
                <a:cubicBezTo>
                  <a:pt x="2948116" y="357065"/>
                  <a:pt x="4623486" y="-281367"/>
                  <a:pt x="4411362" y="130525"/>
                </a:cubicBezTo>
                <a:cubicBezTo>
                  <a:pt x="4199238" y="542417"/>
                  <a:pt x="2099619" y="2004633"/>
                  <a:pt x="0" y="3466849"/>
                </a:cubicBezTo>
              </a:path>
            </a:pathLst>
          </a:custGeom>
          <a:noFill/>
          <a:ln w="63500">
            <a:solidFill>
              <a:srgbClr val="03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5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5D6F42-B589-CB4A-95FB-59F7CF43FD34}"/>
              </a:ext>
            </a:extLst>
          </p:cNvPr>
          <p:cNvSpPr/>
          <p:nvPr/>
        </p:nvSpPr>
        <p:spPr>
          <a:xfrm>
            <a:off x="5924030" y="1626438"/>
            <a:ext cx="2146852" cy="93141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7437B-F60A-8B40-8621-3773723B2FBD}"/>
              </a:ext>
            </a:extLst>
          </p:cNvPr>
          <p:cNvSpPr txBox="1"/>
          <p:nvPr/>
        </p:nvSpPr>
        <p:spPr>
          <a:xfrm>
            <a:off x="-738371" y="2911186"/>
            <a:ext cx="6662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2022-02-11T23:41:33.666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AF24B-091C-244E-8587-F2C474ECAE82}"/>
              </a:ext>
            </a:extLst>
          </p:cNvPr>
          <p:cNvSpPr txBox="1"/>
          <p:nvPr/>
        </p:nvSpPr>
        <p:spPr>
          <a:xfrm>
            <a:off x="8599611" y="2080189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2022-02-11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BC4F5-D7F9-F448-A126-3C647097DC51}"/>
              </a:ext>
            </a:extLst>
          </p:cNvPr>
          <p:cNvSpPr txBox="1"/>
          <p:nvPr/>
        </p:nvSpPr>
        <p:spPr>
          <a:xfrm>
            <a:off x="3292077" y="1040095"/>
            <a:ext cx="1330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7EFF8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E6AB9-9CE3-2941-A2BC-2184F3D02972}"/>
              </a:ext>
            </a:extLst>
          </p:cNvPr>
          <p:cNvSpPr txBox="1"/>
          <p:nvPr/>
        </p:nvSpPr>
        <p:spPr>
          <a:xfrm>
            <a:off x="8719983" y="1079859"/>
            <a:ext cx="13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7EFF8"/>
                </a:solidFill>
              </a:rPr>
              <a:t>date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1A6D1F-C5A1-044C-A855-27313C4AD47C}"/>
              </a:ext>
            </a:extLst>
          </p:cNvPr>
          <p:cNvSpPr/>
          <p:nvPr/>
        </p:nvSpPr>
        <p:spPr>
          <a:xfrm>
            <a:off x="6879618" y="4846731"/>
            <a:ext cx="2523873" cy="93141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timestampSpec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DCDC4-87D1-AF40-8896-1766B08C7028}"/>
              </a:ext>
            </a:extLst>
          </p:cNvPr>
          <p:cNvSpPr txBox="1"/>
          <p:nvPr/>
        </p:nvSpPr>
        <p:spPr>
          <a:xfrm>
            <a:off x="7055708" y="-59312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1644689576877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519629-9A28-004C-9FBA-8D31F35C3AFF}"/>
              </a:ext>
            </a:extLst>
          </p:cNvPr>
          <p:cNvSpPr txBox="1"/>
          <p:nvPr/>
        </p:nvSpPr>
        <p:spPr>
          <a:xfrm>
            <a:off x="108609" y="4469094"/>
            <a:ext cx="4248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1644689576877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7DC28-62F8-044F-B3CD-898450FE4A04}"/>
              </a:ext>
            </a:extLst>
          </p:cNvPr>
          <p:cNvSpPr txBox="1"/>
          <p:nvPr/>
        </p:nvSpPr>
        <p:spPr>
          <a:xfrm>
            <a:off x="458728" y="937778"/>
            <a:ext cx="1943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7EFF8"/>
                </a:solidFill>
              </a:rPr>
              <a:t>__time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A7C1B-45E6-694F-A286-D41370851912}"/>
              </a:ext>
            </a:extLst>
          </p:cNvPr>
          <p:cNvSpPr txBox="1"/>
          <p:nvPr/>
        </p:nvSpPr>
        <p:spPr>
          <a:xfrm>
            <a:off x="2165917" y="1924482"/>
            <a:ext cx="3255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7EFF8"/>
                </a:solidFill>
              </a:rPr>
              <a:t>milliseconds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2739A-B76E-1145-8A90-C4F708B5D736}"/>
              </a:ext>
            </a:extLst>
          </p:cNvPr>
          <p:cNvSpPr txBox="1"/>
          <p:nvPr/>
        </p:nvSpPr>
        <p:spPr>
          <a:xfrm>
            <a:off x="1064104" y="5504723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877</a:t>
            </a:r>
          </a:p>
        </p:txBody>
      </p:sp>
    </p:spTree>
    <p:extLst>
      <p:ext uri="{BB962C8B-B14F-4D97-AF65-F5344CB8AC3E}">
        <p14:creationId xmlns:p14="http://schemas.microsoft.com/office/powerpoint/2010/main" val="178229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51C416-1BEA-4747-A4AF-D2F47E056526}"/>
              </a:ext>
            </a:extLst>
          </p:cNvPr>
          <p:cNvSpPr/>
          <p:nvPr/>
        </p:nvSpPr>
        <p:spPr>
          <a:xfrm>
            <a:off x="5645059" y="1885931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Flattening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E54FE5-4DFC-3F4F-AC39-5D5F68528104}"/>
              </a:ext>
            </a:extLst>
          </p:cNvPr>
          <p:cNvSpPr/>
          <p:nvPr/>
        </p:nvSpPr>
        <p:spPr>
          <a:xfrm>
            <a:off x="5645059" y="2763888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Timestamp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EE38AF-8BD7-1E40-A953-186E95A74041}"/>
              </a:ext>
            </a:extLst>
          </p:cNvPr>
          <p:cNvSpPr/>
          <p:nvPr/>
        </p:nvSpPr>
        <p:spPr>
          <a:xfrm>
            <a:off x="5645058" y="3641845"/>
            <a:ext cx="2146853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12E1F6-39D3-C945-9E4C-EE4EC5B55654}"/>
              </a:ext>
            </a:extLst>
          </p:cNvPr>
          <p:cNvSpPr/>
          <p:nvPr/>
        </p:nvSpPr>
        <p:spPr>
          <a:xfrm>
            <a:off x="5645058" y="4519802"/>
            <a:ext cx="2146853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Dimensions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7691B88-4D5A-3D4E-A147-28F7894FC4B2}"/>
              </a:ext>
            </a:extLst>
          </p:cNvPr>
          <p:cNvSpPr/>
          <p:nvPr/>
        </p:nvSpPr>
        <p:spPr>
          <a:xfrm>
            <a:off x="5645058" y="5397759"/>
            <a:ext cx="2146854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Metrics/Rollup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7C4ABD-E3B4-E048-94A6-BE8DBE67A05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718485" y="2514601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DB09E-BDB3-B740-B1BF-3183652B35C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18485" y="3392558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D28D3E-B967-6E46-8268-3FC43A202F8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718485" y="4270515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27867C-5082-0C49-A8FB-1E3C9643D0D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718485" y="5148472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2D4401-4A46-004A-8DA5-C8273C532748}"/>
              </a:ext>
            </a:extLst>
          </p:cNvPr>
          <p:cNvSpPr txBox="1"/>
          <p:nvPr/>
        </p:nvSpPr>
        <p:spPr>
          <a:xfrm>
            <a:off x="4559977" y="1137993"/>
            <a:ext cx="4317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Ingestion Process Phases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7BAA1BA8-40B3-7B46-BE42-8895E4309FA6}"/>
              </a:ext>
            </a:extLst>
          </p:cNvPr>
          <p:cNvSpPr/>
          <p:nvPr/>
        </p:nvSpPr>
        <p:spPr>
          <a:xfrm>
            <a:off x="-152400" y="-879846"/>
            <a:ext cx="6870884" cy="1556952"/>
          </a:xfrm>
          <a:prstGeom prst="wedgeRoundRectCallout">
            <a:avLst>
              <a:gd name="adj1" fmla="val 21412"/>
              <a:gd name="adj2" fmla="val -151785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The number of milliseconds since January 1, 1970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ACD92B2-11A7-DE4D-9313-4DEF2EDB17CE}"/>
              </a:ext>
            </a:extLst>
          </p:cNvPr>
          <p:cNvSpPr/>
          <p:nvPr/>
        </p:nvSpPr>
        <p:spPr>
          <a:xfrm>
            <a:off x="495109" y="4245448"/>
            <a:ext cx="4613236" cy="1083006"/>
          </a:xfrm>
          <a:prstGeom prst="wedgeRoundRectCallout">
            <a:avLst>
              <a:gd name="adj1" fmla="val 99"/>
              <a:gd name="adj2" fmla="val 10588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When does truncation happen?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CBCB8E4F-B7BD-3C4F-9B10-F44FF3EAC1E0}"/>
              </a:ext>
            </a:extLst>
          </p:cNvPr>
          <p:cNvSpPr/>
          <p:nvPr/>
        </p:nvSpPr>
        <p:spPr>
          <a:xfrm>
            <a:off x="7791911" y="-642873"/>
            <a:ext cx="4613236" cy="1083006"/>
          </a:xfrm>
          <a:prstGeom prst="wedgeRoundRectCallout">
            <a:avLst>
              <a:gd name="adj1" fmla="val -60168"/>
              <a:gd name="adj2" fmla="val 10588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Truncation doesn’t happen here…</a:t>
            </a:r>
          </a:p>
        </p:txBody>
      </p:sp>
    </p:spTree>
    <p:extLst>
      <p:ext uri="{BB962C8B-B14F-4D97-AF65-F5344CB8AC3E}">
        <p14:creationId xmlns:p14="http://schemas.microsoft.com/office/powerpoint/2010/main" val="3742743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B8AED-86F8-A642-9226-4C039D5C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9" y="-27955"/>
            <a:ext cx="2785140" cy="2603500"/>
          </a:xfrm>
          <a:prstGeom prst="rect">
            <a:avLst/>
          </a:prstGeom>
        </p:spPr>
      </p:pic>
      <p:pic>
        <p:nvPicPr>
          <p:cNvPr id="8194" name="Picture 2" descr="Cartoon, Smiley, Ask, Puzzle, Think, Consideration">
            <a:extLst>
              <a:ext uri="{FF2B5EF4-FFF2-40B4-BE49-F238E27FC236}">
                <a16:creationId xmlns:a16="http://schemas.microsoft.com/office/drawing/2014/main" id="{904EEEC9-2545-1C4E-9BA8-6E6DC56A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65" y="-36021"/>
            <a:ext cx="5683250" cy="422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10E79D0-CC64-994E-84A4-6D4DBD4FDE73}"/>
              </a:ext>
            </a:extLst>
          </p:cNvPr>
          <p:cNvSpPr/>
          <p:nvPr/>
        </p:nvSpPr>
        <p:spPr>
          <a:xfrm>
            <a:off x="1392667" y="3199450"/>
            <a:ext cx="6688652" cy="1083006"/>
          </a:xfrm>
          <a:prstGeom prst="wedgeRoundRectCallout">
            <a:avLst>
              <a:gd name="adj1" fmla="val -60168"/>
              <a:gd name="adj2" fmla="val 10588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__time = 1644689576877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89D8E48-C574-AE45-A4A1-DF2B6DA48826}"/>
              </a:ext>
            </a:extLst>
          </p:cNvPr>
          <p:cNvSpPr/>
          <p:nvPr/>
        </p:nvSpPr>
        <p:spPr>
          <a:xfrm>
            <a:off x="1392667" y="4906361"/>
            <a:ext cx="6688652" cy="1083006"/>
          </a:xfrm>
          <a:prstGeom prst="wedgeRoundRectCallout">
            <a:avLst>
              <a:gd name="adj1" fmla="val -60168"/>
              <a:gd name="adj2" fmla="val 10588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__time = 1644689000000</a:t>
            </a:r>
          </a:p>
        </p:txBody>
      </p:sp>
    </p:spTree>
    <p:extLst>
      <p:ext uri="{BB962C8B-B14F-4D97-AF65-F5344CB8AC3E}">
        <p14:creationId xmlns:p14="http://schemas.microsoft.com/office/powerpoint/2010/main" val="2353382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E84ECD-6655-0240-9E9B-70AD5A61E0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839FE-4E7A-6543-B6C1-BDB9AE14EECB}"/>
              </a:ext>
            </a:extLst>
          </p:cNvPr>
          <p:cNvSpPr txBox="1"/>
          <p:nvPr/>
        </p:nvSpPr>
        <p:spPr>
          <a:xfrm>
            <a:off x="267635" y="1149424"/>
            <a:ext cx="1071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are two things we can do with the </a:t>
            </a:r>
            <a:r>
              <a:rPr lang="en-US" sz="3600" dirty="0" err="1">
                <a:solidFill>
                  <a:schemeClr val="bg1"/>
                </a:solidFill>
              </a:rPr>
              <a:t>transformSpec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B0762-0883-B94D-BEBC-168D8D68C58A}"/>
              </a:ext>
            </a:extLst>
          </p:cNvPr>
          <p:cNvSpPr txBox="1"/>
          <p:nvPr/>
        </p:nvSpPr>
        <p:spPr>
          <a:xfrm>
            <a:off x="267635" y="2077076"/>
            <a:ext cx="487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Transform data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97E5B-2251-7F4F-BF91-FD19D0204638}"/>
              </a:ext>
            </a:extLst>
          </p:cNvPr>
          <p:cNvSpPr txBox="1"/>
          <p:nvPr/>
        </p:nvSpPr>
        <p:spPr>
          <a:xfrm>
            <a:off x="237358" y="3047681"/>
            <a:ext cx="54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Filter out unwanted 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64CC7-8329-834C-9FD7-1CEE46C476F9}"/>
              </a:ext>
            </a:extLst>
          </p:cNvPr>
          <p:cNvSpPr txBox="1"/>
          <p:nvPr/>
        </p:nvSpPr>
        <p:spPr>
          <a:xfrm>
            <a:off x="876775" y="4520270"/>
            <a:ext cx="8677825" cy="2031325"/>
          </a:xfrm>
          <a:prstGeom prst="rect">
            <a:avLst/>
          </a:prstGeom>
          <a:solidFill>
            <a:srgbClr val="3B3B4E"/>
          </a:solidFill>
          <a:ln w="63500">
            <a:solidFill>
              <a:srgbClr val="27EFF8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Filter [fil-</a:t>
            </a:r>
            <a:r>
              <a:rPr lang="en-US" sz="3600" dirty="0" err="1">
                <a:solidFill>
                  <a:schemeClr val="bg1"/>
                </a:solidFill>
              </a:rPr>
              <a:t>ter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</a:p>
          <a:p>
            <a:r>
              <a:rPr lang="en-US" sz="3600" i="1" dirty="0">
                <a:solidFill>
                  <a:schemeClr val="bg1"/>
                </a:solidFill>
              </a:rPr>
              <a:t>verb (used with object)</a:t>
            </a:r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to remove by the action of a filter.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Computers</a:t>
            </a:r>
            <a:r>
              <a:rPr lang="en-US" dirty="0">
                <a:solidFill>
                  <a:schemeClr val="bg1"/>
                </a:solidFill>
              </a:rPr>
              <a:t>. to subject (data) to an algorithmic filter: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The search engine will filter your query results based on your location and user profile.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15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E84ECD-6655-0240-9E9B-70AD5A61E0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1FE065-436E-D84C-8A27-D1045C5E0AE2}"/>
              </a:ext>
            </a:extLst>
          </p:cNvPr>
          <p:cNvSpPr/>
          <p:nvPr/>
        </p:nvSpPr>
        <p:spPr>
          <a:xfrm>
            <a:off x="3949148" y="2963295"/>
            <a:ext cx="2146852" cy="93141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Predicate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F165F81-EDD0-CC47-8F9F-525355D25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51104"/>
              </p:ext>
            </p:extLst>
          </p:nvPr>
        </p:nvGraphicFramePr>
        <p:xfrm>
          <a:off x="5896114" y="507059"/>
          <a:ext cx="375257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15">
                  <a:extLst>
                    <a:ext uri="{9D8B030D-6E8A-4147-A177-3AD203B41FA5}">
                      <a16:colId xmlns:a16="http://schemas.microsoft.com/office/drawing/2014/main" val="3374432611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983419094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750639213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1403022979"/>
                    </a:ext>
                  </a:extLst>
                </a:gridCol>
                <a:gridCol w="750515">
                  <a:extLst>
                    <a:ext uri="{9D8B030D-6E8A-4147-A177-3AD203B41FA5}">
                      <a16:colId xmlns:a16="http://schemas.microsoft.com/office/drawing/2014/main" val="4002348257"/>
                    </a:ext>
                  </a:extLst>
                </a:gridCol>
              </a:tblGrid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1400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27435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64204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16770"/>
                  </a:ext>
                </a:extLst>
              </a:tr>
            </a:tbl>
          </a:graphicData>
        </a:graphic>
      </p:graphicFrame>
      <p:pic>
        <p:nvPicPr>
          <p:cNvPr id="1026" name="Picture 2" descr="Flat, Icon, Material Design, Misc Boutique, Recycle Bin">
            <a:extLst>
              <a:ext uri="{FF2B5EF4-FFF2-40B4-BE49-F238E27FC236}">
                <a16:creationId xmlns:a16="http://schemas.microsoft.com/office/drawing/2014/main" id="{4330D39C-9EFF-5545-9164-0403E488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31" y="4839639"/>
            <a:ext cx="1073426" cy="107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F8F33-1EFD-D346-9251-58882B8A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8" y="2557105"/>
            <a:ext cx="3749039" cy="385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43D19-FC8B-FC46-8728-03527C432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077" y="2942890"/>
            <a:ext cx="3749039" cy="393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A6ABC-61ED-424C-BA18-8B527966A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077" y="3336232"/>
            <a:ext cx="3749039" cy="405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A9D536-D144-A04B-8217-2D1D3E5D9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077" y="3741866"/>
            <a:ext cx="3749039" cy="3933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7BC21-A5E3-3649-9E25-8E0D3486D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077" y="4129751"/>
            <a:ext cx="3749039" cy="405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0B205A-063C-874D-925A-6DDAD46700C5}"/>
              </a:ext>
            </a:extLst>
          </p:cNvPr>
          <p:cNvSpPr txBox="1"/>
          <p:nvPr/>
        </p:nvSpPr>
        <p:spPr>
          <a:xfrm>
            <a:off x="494271" y="3169717"/>
            <a:ext cx="27184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 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77428-CCE0-0F40-AD26-E51BF3812E80}"/>
              </a:ext>
            </a:extLst>
          </p:cNvPr>
          <p:cNvSpPr txBox="1"/>
          <p:nvPr/>
        </p:nvSpPr>
        <p:spPr>
          <a:xfrm>
            <a:off x="267635" y="1149424"/>
            <a:ext cx="12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1459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E84ECD-6655-0240-9E9B-70AD5A61E0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5A158-D9B2-9B48-B99A-30AD26CF3CBF}"/>
              </a:ext>
            </a:extLst>
          </p:cNvPr>
          <p:cNvSpPr txBox="1"/>
          <p:nvPr/>
        </p:nvSpPr>
        <p:spPr>
          <a:xfrm>
            <a:off x="267633" y="-8789"/>
            <a:ext cx="49541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SELECT * FROM </a:t>
            </a:r>
            <a:r>
              <a:rPr lang="en-US" sz="3600" dirty="0" err="1">
                <a:solidFill>
                  <a:schemeClr val="bg1"/>
                </a:solidFill>
              </a:rPr>
              <a:t>my_table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WHERE a = b</a:t>
            </a:r>
          </a:p>
          <a:p>
            <a:r>
              <a:rPr lang="en-US" sz="3600" dirty="0">
                <a:solidFill>
                  <a:schemeClr val="bg1"/>
                </a:solidFill>
              </a:rPr>
              <a:t>	AND c = d</a:t>
            </a:r>
          </a:p>
          <a:p>
            <a:r>
              <a:rPr lang="en-US" sz="3600" dirty="0">
                <a:solidFill>
                  <a:schemeClr val="bg1"/>
                </a:solidFill>
              </a:rPr>
              <a:t>	AND e =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D74D6-D074-A340-BB46-3B3E745FF47E}"/>
              </a:ext>
            </a:extLst>
          </p:cNvPr>
          <p:cNvSpPr txBox="1"/>
          <p:nvPr/>
        </p:nvSpPr>
        <p:spPr>
          <a:xfrm>
            <a:off x="7761838" y="3674322"/>
            <a:ext cx="352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SELECT * FROM …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590DA85-19BA-4841-A3BE-A6B626F0B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66" y="3072846"/>
            <a:ext cx="2434750" cy="26397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9864BD-6161-3746-A835-060C52F80BD7}"/>
              </a:ext>
            </a:extLst>
          </p:cNvPr>
          <p:cNvSpPr txBox="1"/>
          <p:nvPr/>
        </p:nvSpPr>
        <p:spPr>
          <a:xfrm>
            <a:off x="1501850" y="2783896"/>
            <a:ext cx="2485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7EFF8"/>
                </a:solidFill>
              </a:rPr>
              <a:t>Ingestion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3AFB3-9056-AB40-BD5D-79C7FA0FE211}"/>
              </a:ext>
            </a:extLst>
          </p:cNvPr>
          <p:cNvSpPr txBox="1"/>
          <p:nvPr/>
        </p:nvSpPr>
        <p:spPr>
          <a:xfrm>
            <a:off x="8570287" y="2783896"/>
            <a:ext cx="1724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27EFF8"/>
                </a:solidFill>
              </a:rPr>
              <a:t>Query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97E6A-6B5A-4C46-B8B4-6774AFB2B835}"/>
              </a:ext>
            </a:extLst>
          </p:cNvPr>
          <p:cNvSpPr txBox="1"/>
          <p:nvPr/>
        </p:nvSpPr>
        <p:spPr>
          <a:xfrm>
            <a:off x="7761838" y="4214805"/>
            <a:ext cx="293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	WHERE …</a:t>
            </a:r>
          </a:p>
        </p:txBody>
      </p:sp>
    </p:spTree>
    <p:extLst>
      <p:ext uri="{BB962C8B-B14F-4D97-AF65-F5344CB8AC3E}">
        <p14:creationId xmlns:p14="http://schemas.microsoft.com/office/powerpoint/2010/main" val="869237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851C416-1BEA-4747-A4AF-D2F47E056526}"/>
              </a:ext>
            </a:extLst>
          </p:cNvPr>
          <p:cNvSpPr/>
          <p:nvPr/>
        </p:nvSpPr>
        <p:spPr>
          <a:xfrm>
            <a:off x="5645059" y="1885931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Flattening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0E54FE5-4DFC-3F4F-AC39-5D5F68528104}"/>
              </a:ext>
            </a:extLst>
          </p:cNvPr>
          <p:cNvSpPr/>
          <p:nvPr/>
        </p:nvSpPr>
        <p:spPr>
          <a:xfrm>
            <a:off x="5645059" y="2763888"/>
            <a:ext cx="2146852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Timestamp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EE38AF-8BD7-1E40-A953-186E95A74041}"/>
              </a:ext>
            </a:extLst>
          </p:cNvPr>
          <p:cNvSpPr/>
          <p:nvPr/>
        </p:nvSpPr>
        <p:spPr>
          <a:xfrm>
            <a:off x="5645058" y="3641845"/>
            <a:ext cx="2146853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D12E1F6-39D3-C945-9E4C-EE4EC5B55654}"/>
              </a:ext>
            </a:extLst>
          </p:cNvPr>
          <p:cNvSpPr/>
          <p:nvPr/>
        </p:nvSpPr>
        <p:spPr>
          <a:xfrm>
            <a:off x="5645058" y="4519802"/>
            <a:ext cx="2146853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Dimensions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7691B88-4D5A-3D4E-A147-28F7894FC4B2}"/>
              </a:ext>
            </a:extLst>
          </p:cNvPr>
          <p:cNvSpPr/>
          <p:nvPr/>
        </p:nvSpPr>
        <p:spPr>
          <a:xfrm>
            <a:off x="5645058" y="5397759"/>
            <a:ext cx="2146854" cy="628670"/>
          </a:xfrm>
          <a:prstGeom prst="roundRect">
            <a:avLst/>
          </a:prstGeom>
          <a:solidFill>
            <a:srgbClr val="2BE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Metrics/Rollup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7C4ABD-E3B4-E048-94A6-BE8DBE67A05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718485" y="2514601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7DB09E-BDB3-B740-B1BF-3183652B35C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18485" y="3392558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D28D3E-B967-6E46-8268-3FC43A202F8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718485" y="4270515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27867C-5082-0C49-A8FB-1E3C9643D0D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718485" y="5148472"/>
            <a:ext cx="0" cy="2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2D4401-4A46-004A-8DA5-C8273C532748}"/>
              </a:ext>
            </a:extLst>
          </p:cNvPr>
          <p:cNvSpPr txBox="1"/>
          <p:nvPr/>
        </p:nvSpPr>
        <p:spPr>
          <a:xfrm>
            <a:off x="4559977" y="1137993"/>
            <a:ext cx="4317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Ingestion Process Phases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CBCB8E4F-B7BD-3C4F-9B10-F44FF3EAC1E0}"/>
              </a:ext>
            </a:extLst>
          </p:cNvPr>
          <p:cNvSpPr/>
          <p:nvPr/>
        </p:nvSpPr>
        <p:spPr>
          <a:xfrm>
            <a:off x="8876993" y="3063095"/>
            <a:ext cx="1684482" cy="1719619"/>
          </a:xfrm>
          <a:prstGeom prst="wedgeRoundRectCallout">
            <a:avLst>
              <a:gd name="adj1" fmla="val -114365"/>
              <a:gd name="adj2" fmla="val 2540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Filtering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happens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here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AAE3E4D8-47D7-864F-8F07-83B64AE4A7C1}"/>
              </a:ext>
            </a:extLst>
          </p:cNvPr>
          <p:cNvSpPr/>
          <p:nvPr/>
        </p:nvSpPr>
        <p:spPr>
          <a:xfrm>
            <a:off x="2235876" y="3392558"/>
            <a:ext cx="2335757" cy="1719619"/>
          </a:xfrm>
          <a:prstGeom prst="wedgeRoundRectCallout">
            <a:avLst>
              <a:gd name="adj1" fmla="val 94071"/>
              <a:gd name="adj2" fmla="val 10311"/>
              <a:gd name="adj3" fmla="val 16667"/>
            </a:avLst>
          </a:prstGeom>
          <a:solidFill>
            <a:srgbClr val="29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Transformed columns are available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1EBE3DC8-3C2D-094B-AF34-E08F1116C6F7}"/>
              </a:ext>
            </a:extLst>
          </p:cNvPr>
          <p:cNvSpPr/>
          <p:nvPr/>
        </p:nvSpPr>
        <p:spPr>
          <a:xfrm>
            <a:off x="11108724" y="753762"/>
            <a:ext cx="730660" cy="4188941"/>
          </a:xfrm>
          <a:prstGeom prst="leftBrace">
            <a:avLst/>
          </a:prstGeom>
          <a:ln w="63500">
            <a:solidFill>
              <a:srgbClr val="03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4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AC1C40-5F76-3044-B039-28F26FAD17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D4401-4A46-004A-8DA5-C8273C532748}"/>
              </a:ext>
            </a:extLst>
          </p:cNvPr>
          <p:cNvSpPr txBox="1"/>
          <p:nvPr/>
        </p:nvSpPr>
        <p:spPr>
          <a:xfrm>
            <a:off x="4559977" y="1137993"/>
            <a:ext cx="5530488" cy="2554545"/>
          </a:xfrm>
          <a:prstGeom prst="rect">
            <a:avLst/>
          </a:prstGeom>
          <a:noFill/>
          <a:ln w="63500">
            <a:solidFill>
              <a:srgbClr val="27EFF8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"filter": {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"type": "regex",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"dimension": "</a:t>
            </a:r>
            <a:r>
              <a:rPr lang="en-US" sz="3200" dirty="0" err="1">
                <a:solidFill>
                  <a:schemeClr val="bg1"/>
                </a:solidFill>
              </a:rPr>
              <a:t>processName</a:t>
            </a:r>
            <a:r>
              <a:rPr lang="en-US" sz="3200" dirty="0">
                <a:solidFill>
                  <a:schemeClr val="bg1"/>
                </a:solidFill>
              </a:rPr>
              <a:t>",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"pattern": ".+er”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91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rain, Think, Human, Idea, Intelligence, Mind, Creative">
            <a:extLst>
              <a:ext uri="{FF2B5EF4-FFF2-40B4-BE49-F238E27FC236}">
                <a16:creationId xmlns:a16="http://schemas.microsoft.com/office/drawing/2014/main" id="{DA3C80C7-7EB0-304B-AC43-8A8A7430D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9" y="0"/>
            <a:ext cx="9143485" cy="66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3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91D7D-558D-F140-838B-09BF56DBE6CB}"/>
              </a:ext>
            </a:extLst>
          </p:cNvPr>
          <p:cNvSpPr txBox="1"/>
          <p:nvPr/>
        </p:nvSpPr>
        <p:spPr>
          <a:xfrm>
            <a:off x="2273643" y="840260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404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E28D7-EA17-6644-9A9A-B49C3CCE9E32}"/>
              </a:ext>
            </a:extLst>
          </p:cNvPr>
          <p:cNvSpPr txBox="1"/>
          <p:nvPr/>
        </p:nvSpPr>
        <p:spPr>
          <a:xfrm>
            <a:off x="5419372" y="1017373"/>
            <a:ext cx="3588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Not Found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A2C76-3DA3-2941-B265-56D5620D92CF}"/>
              </a:ext>
            </a:extLst>
          </p:cNvPr>
          <p:cNvSpPr txBox="1"/>
          <p:nvPr/>
        </p:nvSpPr>
        <p:spPr>
          <a:xfrm>
            <a:off x="876204" y="2921168"/>
            <a:ext cx="1521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53F9-9548-1549-91E7-490BAFBB836C}"/>
              </a:ext>
            </a:extLst>
          </p:cNvPr>
          <p:cNvSpPr txBox="1"/>
          <p:nvPr/>
        </p:nvSpPr>
        <p:spPr>
          <a:xfrm>
            <a:off x="3273415" y="3428999"/>
            <a:ext cx="358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Default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1A5B0-E66E-5448-BD07-DEFC8C70796D}"/>
              </a:ext>
            </a:extLst>
          </p:cNvPr>
          <p:cNvSpPr txBox="1"/>
          <p:nvPr/>
        </p:nvSpPr>
        <p:spPr>
          <a:xfrm>
            <a:off x="5900542" y="1855923"/>
            <a:ext cx="2258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Druid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C4AC8-919C-2248-BB6C-4FF2A5F3E0BD}"/>
              </a:ext>
            </a:extLst>
          </p:cNvPr>
          <p:cNvSpPr txBox="1"/>
          <p:nvPr/>
        </p:nvSpPr>
        <p:spPr>
          <a:xfrm>
            <a:off x="7878929" y="3710136"/>
            <a:ext cx="298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Data-in</a:t>
            </a:r>
          </a:p>
        </p:txBody>
      </p:sp>
    </p:spTree>
    <p:extLst>
      <p:ext uri="{BB962C8B-B14F-4D97-AF65-F5344CB8AC3E}">
        <p14:creationId xmlns:p14="http://schemas.microsoft.com/office/powerpoint/2010/main" val="254657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2034C3-27C8-4C42-A18E-9A365CA33F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8639101-6408-1C4D-B653-AAD28598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04" y="2109109"/>
            <a:ext cx="2434750" cy="2639781"/>
          </a:xfrm>
          <a:prstGeom prst="rect">
            <a:avLst/>
          </a:prstGeom>
        </p:spPr>
      </p:pic>
      <p:pic>
        <p:nvPicPr>
          <p:cNvPr id="11" name="Picture 6" descr="Document, Icon, Computer, Web, Internet, Symbol">
            <a:extLst>
              <a:ext uri="{FF2B5EF4-FFF2-40B4-BE49-F238E27FC236}">
                <a16:creationId xmlns:a16="http://schemas.microsoft.com/office/drawing/2014/main" id="{53B9FC0D-1E68-784D-9E46-A4BE1974E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75" y="1678831"/>
            <a:ext cx="2150076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8CF26C-F4D5-AC4D-9017-19C785A2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610" y="1787825"/>
            <a:ext cx="1978983" cy="19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8639101-6408-1C4D-B653-AAD28598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644" y="2294460"/>
            <a:ext cx="2434750" cy="2639781"/>
          </a:xfrm>
          <a:prstGeom prst="rect">
            <a:avLst/>
          </a:prstGeom>
        </p:spPr>
      </p:pic>
      <p:pic>
        <p:nvPicPr>
          <p:cNvPr id="11" name="Picture 6" descr="Document, Icon, Computer, Web, Internet, Symbol">
            <a:extLst>
              <a:ext uri="{FF2B5EF4-FFF2-40B4-BE49-F238E27FC236}">
                <a16:creationId xmlns:a16="http://schemas.microsoft.com/office/drawing/2014/main" id="{53B9FC0D-1E68-784D-9E46-A4BE1974E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62" y="-55011"/>
            <a:ext cx="2150076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tro Cartoon People, Funny, People, Happy, Cartoon">
            <a:extLst>
              <a:ext uri="{FF2B5EF4-FFF2-40B4-BE49-F238E27FC236}">
                <a16:creationId xmlns:a16="http://schemas.microsoft.com/office/drawing/2014/main" id="{81089FF1-187C-C74B-93C6-C4CAEF9A1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2" y="0"/>
            <a:ext cx="6715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981C90-AC8D-BC43-948B-76B48C880DA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117491" y="98076"/>
            <a:ext cx="2420101" cy="18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49B54-6917-8A47-A1F5-B6290A15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67" y="3429000"/>
            <a:ext cx="2636279" cy="2018712"/>
          </a:xfrm>
          <a:prstGeom prst="rect">
            <a:avLst/>
          </a:prstGeom>
        </p:spPr>
      </p:pic>
      <p:pic>
        <p:nvPicPr>
          <p:cNvPr id="3" name="Picture 6" descr="Document, Icon, Computer, Web, Internet, Symbol">
            <a:extLst>
              <a:ext uri="{FF2B5EF4-FFF2-40B4-BE49-F238E27FC236}">
                <a16:creationId xmlns:a16="http://schemas.microsoft.com/office/drawing/2014/main" id="{036D45A0-2590-C441-9810-CB2FD179F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1510">
            <a:off x="2744309" y="3434554"/>
            <a:ext cx="1513584" cy="151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FD58B81-13CE-F244-B886-6D889C634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74081"/>
            <a:ext cx="2434750" cy="2639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0F96E8-A8E8-0247-A07C-259ED0FBCC2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4829" y="2974081"/>
            <a:ext cx="1653576" cy="2229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B84AF-A232-9C44-9DD3-B2E5C081CCD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51560" y="556483"/>
            <a:ext cx="2067957" cy="19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DDC9B-2F4E-1B46-A9A1-506A9E3D1E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C5AE0F-784E-8D4C-9536-C91B8474C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29249"/>
              </p:ext>
            </p:extLst>
          </p:nvPr>
        </p:nvGraphicFramePr>
        <p:xfrm>
          <a:off x="4832180" y="1574800"/>
          <a:ext cx="25276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528">
                  <a:extLst>
                    <a:ext uri="{9D8B030D-6E8A-4147-A177-3AD203B41FA5}">
                      <a16:colId xmlns:a16="http://schemas.microsoft.com/office/drawing/2014/main" val="508836162"/>
                    </a:ext>
                  </a:extLst>
                </a:gridCol>
                <a:gridCol w="505528">
                  <a:extLst>
                    <a:ext uri="{9D8B030D-6E8A-4147-A177-3AD203B41FA5}">
                      <a16:colId xmlns:a16="http://schemas.microsoft.com/office/drawing/2014/main" val="2509608223"/>
                    </a:ext>
                  </a:extLst>
                </a:gridCol>
                <a:gridCol w="505528">
                  <a:extLst>
                    <a:ext uri="{9D8B030D-6E8A-4147-A177-3AD203B41FA5}">
                      <a16:colId xmlns:a16="http://schemas.microsoft.com/office/drawing/2014/main" val="781393542"/>
                    </a:ext>
                  </a:extLst>
                </a:gridCol>
                <a:gridCol w="505528">
                  <a:extLst>
                    <a:ext uri="{9D8B030D-6E8A-4147-A177-3AD203B41FA5}">
                      <a16:colId xmlns:a16="http://schemas.microsoft.com/office/drawing/2014/main" val="3011349307"/>
                    </a:ext>
                  </a:extLst>
                </a:gridCol>
                <a:gridCol w="505528">
                  <a:extLst>
                    <a:ext uri="{9D8B030D-6E8A-4147-A177-3AD203B41FA5}">
                      <a16:colId xmlns:a16="http://schemas.microsoft.com/office/drawing/2014/main" val="1221870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7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9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3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4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7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38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5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3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2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569462"/>
                  </a:ext>
                </a:extLst>
              </a:tr>
            </a:tbl>
          </a:graphicData>
        </a:graphic>
      </p:graphicFrame>
      <p:pic>
        <p:nvPicPr>
          <p:cNvPr id="3" name="Picture 6" descr="Document, Icon, Computer, Web, Internet, Symbol">
            <a:extLst>
              <a:ext uri="{FF2B5EF4-FFF2-40B4-BE49-F238E27FC236}">
                <a16:creationId xmlns:a16="http://schemas.microsoft.com/office/drawing/2014/main" id="{422748C4-B709-A044-9EC7-3C00B812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81" y="2222528"/>
            <a:ext cx="2150076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ocument, Icon, Computer, Web, Internet, Symbol">
            <a:extLst>
              <a:ext uri="{FF2B5EF4-FFF2-40B4-BE49-F238E27FC236}">
                <a16:creationId xmlns:a16="http://schemas.microsoft.com/office/drawing/2014/main" id="{975C7462-00F7-1940-8FD0-B744F673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549" y="2222528"/>
            <a:ext cx="2150076" cy="215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4DDF65D0-1C6D-6242-8516-C576B6CF4AE3}"/>
              </a:ext>
            </a:extLst>
          </p:cNvPr>
          <p:cNvSpPr/>
          <p:nvPr/>
        </p:nvSpPr>
        <p:spPr>
          <a:xfrm>
            <a:off x="3143500" y="3163330"/>
            <a:ext cx="1455497" cy="531340"/>
          </a:xfrm>
          <a:prstGeom prst="notch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3F2FE5F1-044E-0A4A-987D-85405C8E4030}"/>
              </a:ext>
            </a:extLst>
          </p:cNvPr>
          <p:cNvSpPr/>
          <p:nvPr/>
        </p:nvSpPr>
        <p:spPr>
          <a:xfrm>
            <a:off x="7605101" y="3163330"/>
            <a:ext cx="1455497" cy="531340"/>
          </a:xfrm>
          <a:prstGeom prst="notched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FD839-918B-F047-9F36-5AF35036A8C9}"/>
              </a:ext>
            </a:extLst>
          </p:cNvPr>
          <p:cNvSpPr txBox="1"/>
          <p:nvPr/>
        </p:nvSpPr>
        <p:spPr>
          <a:xfrm>
            <a:off x="2379918" y="2455444"/>
            <a:ext cx="2982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Data-in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11B9E-EE4F-BB4C-8E92-72B1E9BFDA5B}"/>
              </a:ext>
            </a:extLst>
          </p:cNvPr>
          <p:cNvSpPr txBox="1"/>
          <p:nvPr/>
        </p:nvSpPr>
        <p:spPr>
          <a:xfrm>
            <a:off x="6941701" y="2455444"/>
            <a:ext cx="2982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Data-out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9A69B-6ED8-EB45-AF23-B53DE20899E3}"/>
              </a:ext>
            </a:extLst>
          </p:cNvPr>
          <p:cNvSpPr txBox="1"/>
          <p:nvPr/>
        </p:nvSpPr>
        <p:spPr>
          <a:xfrm>
            <a:off x="4598997" y="335574"/>
            <a:ext cx="2982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Looks Like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04E442F9-A9A2-F747-928E-B7C5E3C98D05}"/>
              </a:ext>
            </a:extLst>
          </p:cNvPr>
          <p:cNvSpPr/>
          <p:nvPr/>
        </p:nvSpPr>
        <p:spPr>
          <a:xfrm>
            <a:off x="3945671" y="1099830"/>
            <a:ext cx="4392546" cy="135561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4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0DDC9B-2F4E-1B46-A9A1-506A9E3D1E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9A69B-6ED8-EB45-AF23-B53DE20899E3}"/>
              </a:ext>
            </a:extLst>
          </p:cNvPr>
          <p:cNvSpPr txBox="1"/>
          <p:nvPr/>
        </p:nvSpPr>
        <p:spPr>
          <a:xfrm>
            <a:off x="595407" y="0"/>
            <a:ext cx="6707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What are the benefits of transforming data?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35150-3D62-6740-B5BC-4EC271136F0E}"/>
              </a:ext>
            </a:extLst>
          </p:cNvPr>
          <p:cNvSpPr txBox="1"/>
          <p:nvPr/>
        </p:nvSpPr>
        <p:spPr>
          <a:xfrm>
            <a:off x="1340932" y="2487827"/>
            <a:ext cx="4491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Simpler queries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DEB5E-FD99-9B47-BDDF-31E85D71CE4D}"/>
              </a:ext>
            </a:extLst>
          </p:cNvPr>
          <p:cNvSpPr txBox="1"/>
          <p:nvPr/>
        </p:nvSpPr>
        <p:spPr>
          <a:xfrm>
            <a:off x="1143223" y="3195713"/>
            <a:ext cx="4491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Faster queries</a:t>
            </a:r>
          </a:p>
        </p:txBody>
      </p:sp>
    </p:spTree>
    <p:extLst>
      <p:ext uri="{BB962C8B-B14F-4D97-AF65-F5344CB8AC3E}">
        <p14:creationId xmlns:p14="http://schemas.microsoft.com/office/powerpoint/2010/main" val="377432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28150</TotalTime>
  <Words>1014</Words>
  <Application>Microsoft Macintosh PowerPoint</Application>
  <PresentationFormat>Widescreen</PresentationFormat>
  <Paragraphs>249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Halladay</dc:creator>
  <cp:lastModifiedBy>Steve Halladay</cp:lastModifiedBy>
  <cp:revision>9</cp:revision>
  <dcterms:created xsi:type="dcterms:W3CDTF">2022-02-09T17:05:49Z</dcterms:created>
  <dcterms:modified xsi:type="dcterms:W3CDTF">2022-03-09T23:49:42Z</dcterms:modified>
</cp:coreProperties>
</file>