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53f1f6c5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53f1f6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ae2020a7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ae2020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ae2020a7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ae2020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2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" name="Google Shape;52;p13"/>
          <p:cNvCxnSpPr/>
          <p:nvPr/>
        </p:nvCxnSpPr>
        <p:spPr>
          <a:xfrm>
            <a:off x="831620" y="820433"/>
            <a:ext cx="59487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13"/>
          <p:cNvSpPr txBox="1"/>
          <p:nvPr>
            <p:ph type="title"/>
          </p:nvPr>
        </p:nvSpPr>
        <p:spPr>
          <a:xfrm>
            <a:off x="832600" y="1125333"/>
            <a:ext cx="5810400" cy="2067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832600" y="3497441"/>
            <a:ext cx="5810400" cy="23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832600" y="1125333"/>
            <a:ext cx="5810400" cy="20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Campeonato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Fútbol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832600" y="3497441"/>
            <a:ext cx="5810400" cy="23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desea una BBDD para un campeonato oficial de fútbol federado, con árbitros y todo.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Hay que tener en cuenta que la acumulación de tarjetas puede sancionarse con partidos.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Piensa primero en la fase de inscripción, luego en el desarrollo del campeonato.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5400" y="152400"/>
            <a:ext cx="2196200" cy="21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76450" y="5742992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Estrategia</a:t>
            </a:r>
            <a:endParaRPr sz="1500"/>
          </a:p>
        </p:txBody>
      </p:sp>
      <p:sp>
        <p:nvSpPr>
          <p:cNvPr id="68" name="Google Shape;68;p15"/>
          <p:cNvSpPr txBox="1"/>
          <p:nvPr/>
        </p:nvSpPr>
        <p:spPr>
          <a:xfrm>
            <a:off x="486650" y="797125"/>
            <a:ext cx="8280900" cy="46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Objetos e Individuos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Jugadores, Equipos, Árbitros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	1b.   </a:t>
            </a:r>
            <a:r>
              <a:rPr b="1" lang="en" sz="1100">
                <a:solidFill>
                  <a:schemeClr val="dk1"/>
                </a:solidFill>
              </a:rPr>
              <a:t>Relaciones Directas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Jugadores -&gt; Equipos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Hechos, sucesos, etc.</a:t>
            </a:r>
            <a:r>
              <a:rPr lang="en" sz="1100">
                <a:solidFill>
                  <a:schemeClr val="dk1"/>
                </a:solidFill>
              </a:rPr>
              <a:t> (</a:t>
            </a:r>
            <a:r>
              <a:rPr lang="en" sz="1100">
                <a:solidFill>
                  <a:srgbClr val="FF0000"/>
                </a:solidFill>
              </a:rPr>
              <a:t>nombrar y enunciar</a:t>
            </a:r>
            <a:r>
              <a:rPr lang="en" sz="11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Sucesos: Accion que realiza un jugadores durante un partido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PARTIDO:  dos equipos SE ENFRENTAN bajo el control de los </a:t>
            </a:r>
            <a:r>
              <a:rPr lang="en" sz="1100">
                <a:solidFill>
                  <a:schemeClr val="dk1"/>
                </a:solidFill>
              </a:rPr>
              <a:t>árbitros</a:t>
            </a:r>
            <a:r>
              <a:rPr lang="en" sz="1100">
                <a:solidFill>
                  <a:schemeClr val="dk1"/>
                </a:solidFill>
              </a:rPr>
              <a:t>..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Cardinalidades</a:t>
            </a:r>
            <a:r>
              <a:rPr lang="en" sz="1100">
                <a:solidFill>
                  <a:schemeClr val="dk1"/>
                </a:solidFill>
              </a:rPr>
              <a:t> (en el diagrama)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ER</a:t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1246925" y="1757925"/>
            <a:ext cx="1512600" cy="63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Jugadores</a:t>
            </a:r>
            <a:endParaRPr sz="1200"/>
          </a:p>
        </p:txBody>
      </p:sp>
      <p:sp>
        <p:nvSpPr>
          <p:cNvPr id="75" name="Google Shape;75;p16"/>
          <p:cNvSpPr/>
          <p:nvPr/>
        </p:nvSpPr>
        <p:spPr>
          <a:xfrm>
            <a:off x="3392325" y="1757925"/>
            <a:ext cx="1512600" cy="63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Equipos</a:t>
            </a:r>
            <a:endParaRPr sz="1200"/>
          </a:p>
        </p:txBody>
      </p:sp>
      <p:cxnSp>
        <p:nvCxnSpPr>
          <p:cNvPr id="76" name="Google Shape;76;p16"/>
          <p:cNvCxnSpPr>
            <a:stCxn id="74" idx="3"/>
            <a:endCxn id="75" idx="1"/>
          </p:cNvCxnSpPr>
          <p:nvPr/>
        </p:nvCxnSpPr>
        <p:spPr>
          <a:xfrm>
            <a:off x="2759525" y="2074725"/>
            <a:ext cx="632700" cy="6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6"/>
          <p:cNvSpPr txBox="1"/>
          <p:nvPr/>
        </p:nvSpPr>
        <p:spPr>
          <a:xfrm>
            <a:off x="3177650" y="1757925"/>
            <a:ext cx="2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2677800" y="1757925"/>
            <a:ext cx="2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6508713" y="4249500"/>
            <a:ext cx="1512600" cy="63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Arbitros</a:t>
            </a:r>
            <a:endParaRPr sz="1200"/>
          </a:p>
        </p:txBody>
      </p:sp>
      <p:sp>
        <p:nvSpPr>
          <p:cNvPr id="80" name="Google Shape;80;p16"/>
          <p:cNvSpPr/>
          <p:nvPr/>
        </p:nvSpPr>
        <p:spPr>
          <a:xfrm>
            <a:off x="5752350" y="1757925"/>
            <a:ext cx="1512600" cy="63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Partidos</a:t>
            </a:r>
            <a:endParaRPr sz="1200"/>
          </a:p>
        </p:txBody>
      </p:sp>
      <p:cxnSp>
        <p:nvCxnSpPr>
          <p:cNvPr id="81" name="Google Shape;81;p16"/>
          <p:cNvCxnSpPr>
            <a:stCxn id="75" idx="0"/>
            <a:endCxn id="80" idx="0"/>
          </p:cNvCxnSpPr>
          <p:nvPr/>
        </p:nvCxnSpPr>
        <p:spPr>
          <a:xfrm flipH="1" rot="-5400000">
            <a:off x="5328375" y="578175"/>
            <a:ext cx="600" cy="23601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6"/>
          <p:cNvSpPr txBox="1"/>
          <p:nvPr/>
        </p:nvSpPr>
        <p:spPr>
          <a:xfrm>
            <a:off x="6232725" y="1443600"/>
            <a:ext cx="2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5552550" y="2016225"/>
            <a:ext cx="2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4082263" y="1443600"/>
            <a:ext cx="2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7204550" y="3932700"/>
            <a:ext cx="2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7226925" y="1757913"/>
            <a:ext cx="2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cxnSp>
        <p:nvCxnSpPr>
          <p:cNvPr id="87" name="Google Shape;87;p16"/>
          <p:cNvCxnSpPr>
            <a:stCxn id="75" idx="3"/>
            <a:endCxn id="80" idx="1"/>
          </p:cNvCxnSpPr>
          <p:nvPr/>
        </p:nvCxnSpPr>
        <p:spPr>
          <a:xfrm>
            <a:off x="4904925" y="2074725"/>
            <a:ext cx="847500" cy="6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6"/>
          <p:cNvSpPr txBox="1"/>
          <p:nvPr/>
        </p:nvSpPr>
        <p:spPr>
          <a:xfrm>
            <a:off x="4856160" y="2016225"/>
            <a:ext cx="2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6724250" y="2882188"/>
            <a:ext cx="1512600" cy="5029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arb_part</a:t>
            </a:r>
            <a:endParaRPr sz="1200"/>
          </a:p>
        </p:txBody>
      </p:sp>
      <p:sp>
        <p:nvSpPr>
          <p:cNvPr id="90" name="Google Shape;90;p16"/>
          <p:cNvSpPr/>
          <p:nvPr/>
        </p:nvSpPr>
        <p:spPr>
          <a:xfrm>
            <a:off x="3392325" y="3615900"/>
            <a:ext cx="1512600" cy="63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Sucesos</a:t>
            </a:r>
            <a:endParaRPr sz="1200"/>
          </a:p>
        </p:txBody>
      </p:sp>
      <p:sp>
        <p:nvSpPr>
          <p:cNvPr id="91" name="Google Shape;91;p16"/>
          <p:cNvSpPr/>
          <p:nvPr/>
        </p:nvSpPr>
        <p:spPr>
          <a:xfrm>
            <a:off x="1246925" y="3615900"/>
            <a:ext cx="1512600" cy="63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Tipo_s</a:t>
            </a:r>
            <a:r>
              <a:rPr lang="en" sz="1200"/>
              <a:t>ucesos</a:t>
            </a:r>
            <a:endParaRPr sz="1200"/>
          </a:p>
        </p:txBody>
      </p:sp>
      <p:cxnSp>
        <p:nvCxnSpPr>
          <p:cNvPr id="92" name="Google Shape;92;p16"/>
          <p:cNvCxnSpPr>
            <a:stCxn id="74" idx="2"/>
            <a:endCxn id="90" idx="0"/>
          </p:cNvCxnSpPr>
          <p:nvPr/>
        </p:nvCxnSpPr>
        <p:spPr>
          <a:xfrm flipH="1" rot="-5400000">
            <a:off x="2463725" y="1931025"/>
            <a:ext cx="1224300" cy="21453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6"/>
          <p:cNvCxnSpPr>
            <a:stCxn id="91" idx="3"/>
            <a:endCxn id="90" idx="1"/>
          </p:cNvCxnSpPr>
          <p:nvPr/>
        </p:nvCxnSpPr>
        <p:spPr>
          <a:xfrm>
            <a:off x="2759525" y="3932700"/>
            <a:ext cx="632700" cy="6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6"/>
          <p:cNvCxnSpPr>
            <a:stCxn id="80" idx="3"/>
            <a:endCxn id="89" idx="0"/>
          </p:cNvCxnSpPr>
          <p:nvPr/>
        </p:nvCxnSpPr>
        <p:spPr>
          <a:xfrm>
            <a:off x="7264950" y="2074725"/>
            <a:ext cx="215700" cy="807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6"/>
          <p:cNvCxnSpPr>
            <a:stCxn id="89" idx="2"/>
            <a:endCxn id="79" idx="0"/>
          </p:cNvCxnSpPr>
          <p:nvPr/>
        </p:nvCxnSpPr>
        <p:spPr>
          <a:xfrm rot="5400000">
            <a:off x="6940700" y="3709538"/>
            <a:ext cx="864300" cy="2154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6"/>
          <p:cNvCxnSpPr>
            <a:stCxn id="90" idx="3"/>
            <a:endCxn id="80" idx="2"/>
          </p:cNvCxnSpPr>
          <p:nvPr/>
        </p:nvCxnSpPr>
        <p:spPr>
          <a:xfrm flipH="1" rot="10800000">
            <a:off x="4904925" y="2391600"/>
            <a:ext cx="1603800" cy="1541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6"/>
          <p:cNvSpPr txBox="1"/>
          <p:nvPr/>
        </p:nvSpPr>
        <p:spPr>
          <a:xfrm>
            <a:off x="6248950" y="2340225"/>
            <a:ext cx="2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4874347" y="3632387"/>
            <a:ext cx="2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3177650" y="3632388"/>
            <a:ext cx="2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2696550" y="3632388"/>
            <a:ext cx="2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2003225" y="2340225"/>
            <a:ext cx="2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4107775" y="3290100"/>
            <a:ext cx="2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Tablas con datos de ejemplo</a:t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 b="32367" l="3537" r="5751" t="21661"/>
          <a:stretch/>
        </p:blipFill>
        <p:spPr>
          <a:xfrm>
            <a:off x="0" y="1022050"/>
            <a:ext cx="9144000" cy="3707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