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Lst>
  <p:sldSz cy="6858000" cx="9144000"/>
  <p:notesSz cx="6858000" cy="9144000"/>
  <p:embeddedFontLst>
    <p:embeddedFont>
      <p:font typeface="Ubuntu"/>
      <p:regular r:id="rId10"/>
      <p:bold r:id="rId11"/>
      <p:italic r:id="rId12"/>
      <p:boldItalic r:id="rId13"/>
    </p:embeddedFont>
    <p:embeddedFont>
      <p:font typeface="Raleway"/>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Ubuntu-bold.fntdata"/><Relationship Id="rId10" Type="http://schemas.openxmlformats.org/officeDocument/2006/relationships/font" Target="fonts/Ubuntu-regular.fntdata"/><Relationship Id="rId13" Type="http://schemas.openxmlformats.org/officeDocument/2006/relationships/font" Target="fonts/Ubuntu-boldItalic.fntdata"/><Relationship Id="rId12" Type="http://schemas.openxmlformats.org/officeDocument/2006/relationships/font" Target="fonts/Ubuntu-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7a67be61b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7a67be61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53f1f6c5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53f1f6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803cb745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803cb7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803cb745_0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803cb7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7a67be61b_1_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7a67be61b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1"/>
          <p:cNvSpPr txBox="1"/>
          <p:nvPr/>
        </p:nvSpPr>
        <p:spPr>
          <a:xfrm>
            <a:off x="0" y="6550200"/>
            <a:ext cx="1100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C78D8"/>
                </a:solidFill>
                <a:latin typeface="Courier New"/>
                <a:ea typeface="Courier New"/>
                <a:cs typeface="Courier New"/>
                <a:sym typeface="Courier New"/>
              </a:rPr>
              <a:t>002ExDsgnB</a:t>
            </a:r>
            <a:endParaRPr sz="800">
              <a:solidFill>
                <a:srgbClr val="3C78D8"/>
              </a:solidFill>
              <a:latin typeface="Courier New"/>
              <a:ea typeface="Courier New"/>
              <a:cs typeface="Courier New"/>
              <a:sym typeface="Courier Ne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2"/>
          <p:cNvSpPr txBox="1"/>
          <p:nvPr/>
        </p:nvSpPr>
        <p:spPr>
          <a:xfrm>
            <a:off x="0" y="6550200"/>
            <a:ext cx="1100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C78D8"/>
                </a:solidFill>
                <a:latin typeface="Courier New"/>
                <a:ea typeface="Courier New"/>
                <a:cs typeface="Courier New"/>
                <a:sym typeface="Courier New"/>
              </a:rPr>
              <a:t>002ExDsgnB</a:t>
            </a:r>
            <a:endParaRPr sz="800">
              <a:solidFill>
                <a:srgbClr val="3C78D8"/>
              </a:solidFill>
              <a:latin typeface="Courier New"/>
              <a:ea typeface="Courier New"/>
              <a:cs typeface="Courier New"/>
              <a:sym typeface="Courier New"/>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2">
    <p:bg>
      <p:bgPr>
        <a:solidFill>
          <a:srgbClr val="FFFFFF"/>
        </a:solidFill>
      </p:bgPr>
    </p:bg>
    <p:spTree>
      <p:nvGrpSpPr>
        <p:cNvPr id="57" name="Shape 57"/>
        <p:cNvGrpSpPr/>
        <p:nvPr/>
      </p:nvGrpSpPr>
      <p:grpSpPr>
        <a:xfrm>
          <a:off x="0" y="0"/>
          <a:ext cx="0" cy="0"/>
          <a:chOff x="0" y="0"/>
          <a:chExt cx="0" cy="0"/>
        </a:xfrm>
      </p:grpSpPr>
      <p:sp>
        <p:nvSpPr>
          <p:cNvPr id="58" name="Google Shape;58;p13"/>
          <p:cNvSpPr/>
          <p:nvPr/>
        </p:nvSpPr>
        <p:spPr>
          <a:xfrm>
            <a:off x="0" y="0"/>
            <a:ext cx="9144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3"/>
          <p:cNvCxnSpPr/>
          <p:nvPr/>
        </p:nvCxnSpPr>
        <p:spPr>
          <a:xfrm>
            <a:off x="831620" y="820433"/>
            <a:ext cx="5948700" cy="0"/>
          </a:xfrm>
          <a:prstGeom prst="straightConnector1">
            <a:avLst/>
          </a:prstGeom>
          <a:noFill/>
          <a:ln cap="flat" cmpd="sng" w="76200">
            <a:solidFill>
              <a:schemeClr val="lt1"/>
            </a:solidFill>
            <a:prstDash val="solid"/>
            <a:round/>
            <a:headEnd len="sm" w="sm" type="none"/>
            <a:tailEnd len="sm" w="sm" type="none"/>
          </a:ln>
        </p:spPr>
      </p:cxnSp>
      <p:sp>
        <p:nvSpPr>
          <p:cNvPr id="60" name="Google Shape;60;p13"/>
          <p:cNvSpPr txBox="1"/>
          <p:nvPr>
            <p:ph type="title"/>
          </p:nvPr>
        </p:nvSpPr>
        <p:spPr>
          <a:xfrm>
            <a:off x="832600" y="1125333"/>
            <a:ext cx="5810400" cy="20673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1" name="Google Shape;61;p13"/>
          <p:cNvSpPr txBox="1"/>
          <p:nvPr>
            <p:ph idx="1" type="body"/>
          </p:nvPr>
        </p:nvSpPr>
        <p:spPr>
          <a:xfrm>
            <a:off x="832600" y="3497441"/>
            <a:ext cx="5810400" cy="23184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lt1"/>
              </a:buClr>
              <a:buSzPts val="1600"/>
              <a:buChar char="●"/>
              <a:defRPr sz="1600">
                <a:solidFill>
                  <a:schemeClr val="lt1"/>
                </a:solidFill>
              </a:defRPr>
            </a:lvl1pPr>
            <a:lvl2pPr indent="-317500" lvl="1" marL="914400" algn="l">
              <a:lnSpc>
                <a:spcPct val="115000"/>
              </a:lnSpc>
              <a:spcBef>
                <a:spcPts val="1600"/>
              </a:spcBef>
              <a:spcAft>
                <a:spcPts val="0"/>
              </a:spcAft>
              <a:buClr>
                <a:schemeClr val="lt1"/>
              </a:buClr>
              <a:buSzPts val="1400"/>
              <a:buChar char="○"/>
              <a:defRPr sz="1400">
                <a:solidFill>
                  <a:schemeClr val="lt1"/>
                </a:solidFill>
              </a:defRPr>
            </a:lvl2pPr>
            <a:lvl3pPr indent="-317500" lvl="2" marL="1371600" algn="l">
              <a:lnSpc>
                <a:spcPct val="115000"/>
              </a:lnSpc>
              <a:spcBef>
                <a:spcPts val="1600"/>
              </a:spcBef>
              <a:spcAft>
                <a:spcPts val="0"/>
              </a:spcAft>
              <a:buClr>
                <a:schemeClr val="lt1"/>
              </a:buClr>
              <a:buSzPts val="1400"/>
              <a:buChar char="■"/>
              <a:defRPr sz="1400">
                <a:solidFill>
                  <a:schemeClr val="lt1"/>
                </a:solidFill>
              </a:defRPr>
            </a:lvl3pPr>
            <a:lvl4pPr indent="-317500" lvl="3" marL="1828800" algn="l">
              <a:lnSpc>
                <a:spcPct val="115000"/>
              </a:lnSpc>
              <a:spcBef>
                <a:spcPts val="1600"/>
              </a:spcBef>
              <a:spcAft>
                <a:spcPts val="0"/>
              </a:spcAft>
              <a:buClr>
                <a:schemeClr val="lt1"/>
              </a:buClr>
              <a:buSzPts val="1400"/>
              <a:buChar char="●"/>
              <a:defRPr sz="1400">
                <a:solidFill>
                  <a:schemeClr val="lt1"/>
                </a:solidFill>
              </a:defRPr>
            </a:lvl4pPr>
            <a:lvl5pPr indent="-317500" lvl="4" marL="2286000" algn="l">
              <a:lnSpc>
                <a:spcPct val="115000"/>
              </a:lnSpc>
              <a:spcBef>
                <a:spcPts val="1600"/>
              </a:spcBef>
              <a:spcAft>
                <a:spcPts val="0"/>
              </a:spcAft>
              <a:buClr>
                <a:schemeClr val="lt1"/>
              </a:buClr>
              <a:buSzPts val="1400"/>
              <a:buChar char="○"/>
              <a:defRPr sz="1400">
                <a:solidFill>
                  <a:schemeClr val="lt1"/>
                </a:solidFill>
              </a:defRPr>
            </a:lvl5pPr>
            <a:lvl6pPr indent="-317500" lvl="5" marL="2743200" algn="l">
              <a:lnSpc>
                <a:spcPct val="115000"/>
              </a:lnSpc>
              <a:spcBef>
                <a:spcPts val="1600"/>
              </a:spcBef>
              <a:spcAft>
                <a:spcPts val="0"/>
              </a:spcAft>
              <a:buClr>
                <a:schemeClr val="lt1"/>
              </a:buClr>
              <a:buSzPts val="1400"/>
              <a:buChar char="■"/>
              <a:defRPr sz="1400">
                <a:solidFill>
                  <a:schemeClr val="lt1"/>
                </a:solidFill>
              </a:defRPr>
            </a:lvl6pPr>
            <a:lvl7pPr indent="-317500" lvl="6" marL="3200400" algn="l">
              <a:lnSpc>
                <a:spcPct val="115000"/>
              </a:lnSpc>
              <a:spcBef>
                <a:spcPts val="1600"/>
              </a:spcBef>
              <a:spcAft>
                <a:spcPts val="0"/>
              </a:spcAft>
              <a:buClr>
                <a:schemeClr val="lt1"/>
              </a:buClr>
              <a:buSzPts val="1400"/>
              <a:buChar char="●"/>
              <a:defRPr sz="1400">
                <a:solidFill>
                  <a:schemeClr val="lt1"/>
                </a:solidFill>
              </a:defRPr>
            </a:lvl7pPr>
            <a:lvl8pPr indent="-317500" lvl="7" marL="3657600" algn="l">
              <a:lnSpc>
                <a:spcPct val="115000"/>
              </a:lnSpc>
              <a:spcBef>
                <a:spcPts val="1600"/>
              </a:spcBef>
              <a:spcAft>
                <a:spcPts val="0"/>
              </a:spcAft>
              <a:buClr>
                <a:schemeClr val="lt1"/>
              </a:buClr>
              <a:buSzPts val="1400"/>
              <a:buChar char="○"/>
              <a:defRPr sz="1400">
                <a:solidFill>
                  <a:schemeClr val="lt1"/>
                </a:solidFill>
              </a:defRPr>
            </a:lvl8pPr>
            <a:lvl9pPr indent="-317500" lvl="8" marL="4114800" algn="l">
              <a:lnSpc>
                <a:spcPct val="115000"/>
              </a:lnSpc>
              <a:spcBef>
                <a:spcPts val="1600"/>
              </a:spcBef>
              <a:spcAft>
                <a:spcPts val="1600"/>
              </a:spcAft>
              <a:buClr>
                <a:schemeClr val="lt1"/>
              </a:buClr>
              <a:buSzPts val="1400"/>
              <a:buChar char="■"/>
              <a:defRPr sz="1400">
                <a:solidFill>
                  <a:schemeClr val="lt1"/>
                </a:solidFill>
              </a:defRPr>
            </a:lvl9pPr>
          </a:lstStyle>
          <a:p/>
        </p:txBody>
      </p:sp>
      <p:pic>
        <p:nvPicPr>
          <p:cNvPr descr="LDicon.png" id="62" name="Google Shape;62;p13"/>
          <p:cNvPicPr preferRelativeResize="0"/>
          <p:nvPr/>
        </p:nvPicPr>
        <p:blipFill>
          <a:blip r:embed="rId2">
            <a:alphaModFix/>
          </a:blip>
          <a:stretch>
            <a:fillRect/>
          </a:stretch>
        </p:blipFill>
        <p:spPr>
          <a:xfrm>
            <a:off x="8776450" y="6226325"/>
            <a:ext cx="267710" cy="524700"/>
          </a:xfrm>
          <a:prstGeom prst="rect">
            <a:avLst/>
          </a:prstGeom>
          <a:noFill/>
          <a:ln>
            <a:noFill/>
          </a:ln>
        </p:spPr>
      </p:pic>
      <p:sp>
        <p:nvSpPr>
          <p:cNvPr id="63" name="Google Shape;63;p13"/>
          <p:cNvSpPr txBox="1"/>
          <p:nvPr/>
        </p:nvSpPr>
        <p:spPr>
          <a:xfrm>
            <a:off x="0" y="6550200"/>
            <a:ext cx="1100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EEEEEE"/>
                </a:solidFill>
                <a:latin typeface="Courier New"/>
                <a:ea typeface="Courier New"/>
                <a:cs typeface="Courier New"/>
                <a:sym typeface="Courier New"/>
              </a:rPr>
              <a:t>002ExDsgnB</a:t>
            </a:r>
            <a:endParaRPr sz="800">
              <a:solidFill>
                <a:srgbClr val="EEEEEE"/>
              </a:solidFill>
              <a:latin typeface="Courier New"/>
              <a:ea typeface="Courier New"/>
              <a:cs typeface="Courier New"/>
              <a:sym typeface="Courier New"/>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pic>
        <p:nvPicPr>
          <p:cNvPr descr="LDicon.png" id="24" name="Google Shape;24;p5"/>
          <p:cNvPicPr preferRelativeResize="0"/>
          <p:nvPr/>
        </p:nvPicPr>
        <p:blipFill>
          <a:blip r:embed="rId2">
            <a:alphaModFix/>
          </a:blip>
          <a:stretch>
            <a:fillRect/>
          </a:stretch>
        </p:blipFill>
        <p:spPr>
          <a:xfrm>
            <a:off x="8776450" y="6226325"/>
            <a:ext cx="267710" cy="5247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6"/>
          <p:cNvSpPr txBox="1"/>
          <p:nvPr/>
        </p:nvSpPr>
        <p:spPr>
          <a:xfrm>
            <a:off x="0" y="6550200"/>
            <a:ext cx="1100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C78D8"/>
                </a:solidFill>
                <a:latin typeface="Courier New"/>
                <a:ea typeface="Courier New"/>
                <a:cs typeface="Courier New"/>
                <a:sym typeface="Courier New"/>
              </a:rPr>
              <a:t>002ExDsgnB</a:t>
            </a:r>
            <a:endParaRPr sz="800">
              <a:solidFill>
                <a:srgbClr val="3C78D8"/>
              </a:solidFill>
              <a:latin typeface="Courier New"/>
              <a:ea typeface="Courier New"/>
              <a:cs typeface="Courier New"/>
              <a:sym typeface="Courier New"/>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3" name="Google Shape;33;p7"/>
          <p:cNvSpPr txBox="1"/>
          <p:nvPr/>
        </p:nvSpPr>
        <p:spPr>
          <a:xfrm>
            <a:off x="0" y="6550200"/>
            <a:ext cx="1100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C78D8"/>
                </a:solidFill>
                <a:latin typeface="Courier New"/>
                <a:ea typeface="Courier New"/>
                <a:cs typeface="Courier New"/>
                <a:sym typeface="Courier New"/>
              </a:rPr>
              <a:t>002ExDsgnB</a:t>
            </a:r>
            <a:endParaRPr sz="800">
              <a:solidFill>
                <a:srgbClr val="3C78D8"/>
              </a:solidFill>
              <a:latin typeface="Courier New"/>
              <a:ea typeface="Courier New"/>
              <a:cs typeface="Courier New"/>
              <a:sym typeface="Courier New"/>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8"/>
          <p:cNvSpPr txBox="1"/>
          <p:nvPr/>
        </p:nvSpPr>
        <p:spPr>
          <a:xfrm>
            <a:off x="0" y="6550200"/>
            <a:ext cx="1100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C78D8"/>
                </a:solidFill>
                <a:latin typeface="Courier New"/>
                <a:ea typeface="Courier New"/>
                <a:cs typeface="Courier New"/>
                <a:sym typeface="Courier New"/>
              </a:rPr>
              <a:t>002ExDsgnB</a:t>
            </a:r>
            <a:endParaRPr sz="800">
              <a:solidFill>
                <a:srgbClr val="3C78D8"/>
              </a:solidFill>
              <a:latin typeface="Courier New"/>
              <a:ea typeface="Courier New"/>
              <a:cs typeface="Courier New"/>
              <a:sym typeface="Courier New"/>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9"/>
          <p:cNvSpPr txBox="1"/>
          <p:nvPr/>
        </p:nvSpPr>
        <p:spPr>
          <a:xfrm>
            <a:off x="0" y="6550200"/>
            <a:ext cx="1100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C78D8"/>
                </a:solidFill>
                <a:latin typeface="Courier New"/>
                <a:ea typeface="Courier New"/>
                <a:cs typeface="Courier New"/>
                <a:sym typeface="Courier New"/>
              </a:rPr>
              <a:t>002ExDsgnB</a:t>
            </a:r>
            <a:endParaRPr sz="800">
              <a:solidFill>
                <a:srgbClr val="3C78D8"/>
              </a:solidFill>
              <a:latin typeface="Courier New"/>
              <a:ea typeface="Courier New"/>
              <a:cs typeface="Courier New"/>
              <a:sym typeface="Courier New"/>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6266496"/>
            <a:ext cx="5998800" cy="409500"/>
          </a:xfrm>
          <a:prstGeom prst="rect">
            <a:avLst/>
          </a:prstGeom>
          <a:solidFill>
            <a:srgbClr val="F3F3F3"/>
          </a:solidFill>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pic>
        <p:nvPicPr>
          <p:cNvPr descr="LDicon.png" id="47" name="Google Shape;47;p10"/>
          <p:cNvPicPr preferRelativeResize="0"/>
          <p:nvPr/>
        </p:nvPicPr>
        <p:blipFill>
          <a:blip r:embed="rId2">
            <a:alphaModFix/>
          </a:blip>
          <a:stretch>
            <a:fillRect/>
          </a:stretch>
        </p:blipFill>
        <p:spPr>
          <a:xfrm>
            <a:off x="8776450" y="6226325"/>
            <a:ext cx="267710" cy="524700"/>
          </a:xfrm>
          <a:prstGeom prst="rect">
            <a:avLst/>
          </a:prstGeom>
          <a:noFill/>
          <a:ln>
            <a:noFill/>
          </a:ln>
        </p:spPr>
      </p:pic>
      <p:sp>
        <p:nvSpPr>
          <p:cNvPr id="48" name="Google Shape;48;p10"/>
          <p:cNvSpPr txBox="1"/>
          <p:nvPr/>
        </p:nvSpPr>
        <p:spPr>
          <a:xfrm>
            <a:off x="0" y="6550200"/>
            <a:ext cx="1100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C78D8"/>
                </a:solidFill>
                <a:latin typeface="Courier New"/>
                <a:ea typeface="Courier New"/>
                <a:cs typeface="Courier New"/>
                <a:sym typeface="Courier New"/>
              </a:rPr>
              <a:t>002ExDsgnB</a:t>
            </a:r>
            <a:endParaRPr sz="800">
              <a:solidFill>
                <a:srgbClr val="3C78D8"/>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832600" y="1125330"/>
            <a:ext cx="5810400" cy="9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PassingDogs™ </a:t>
            </a:r>
            <a:endParaRPr>
              <a:latin typeface="Raleway"/>
              <a:ea typeface="Raleway"/>
              <a:cs typeface="Raleway"/>
              <a:sym typeface="Raleway"/>
            </a:endParaRPr>
          </a:p>
        </p:txBody>
      </p:sp>
      <p:sp>
        <p:nvSpPr>
          <p:cNvPr id="69" name="Google Shape;69;p14"/>
          <p:cNvSpPr txBox="1"/>
          <p:nvPr>
            <p:ph idx="1" type="body"/>
          </p:nvPr>
        </p:nvSpPr>
        <p:spPr>
          <a:xfrm>
            <a:off x="832600" y="2060425"/>
            <a:ext cx="6755700" cy="37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Un estudiante de CSI, harto de estar en casa en el confinamiento, decidió montar un servicio de paseo de perros. Hizo una web donde la gente daba de alta sus perros (no era necesario que estos firmasen ni que fueran mayores de edad). El alumno, por su parte, registraba los huecos -días y horas- en los que podía pasear perros.</a:t>
            </a:r>
            <a:endParaRPr>
              <a:latin typeface="Raleway"/>
              <a:ea typeface="Raleway"/>
              <a:cs typeface="Raleway"/>
              <a:sym typeface="Raleway"/>
            </a:endParaRPr>
          </a:p>
          <a:p>
            <a:pPr indent="0" lvl="0" marL="0" rtl="0" algn="l">
              <a:spcBef>
                <a:spcPts val="1600"/>
              </a:spcBef>
              <a:spcAft>
                <a:spcPts val="0"/>
              </a:spcAft>
              <a:buNone/>
            </a:pPr>
            <a:r>
              <a:rPr lang="en">
                <a:latin typeface="Raleway"/>
                <a:ea typeface="Raleway"/>
                <a:cs typeface="Raleway"/>
                <a:sym typeface="Raleway"/>
              </a:rPr>
              <a:t>A partir de ahí, accede -el dueño- a una página donde están sus perros, y todos los días y horas en los que se presta el servicio. El usuario puede elegir un día y ver qué horas están libres ese día. Lo puede reservar para uno de sus perros haciendo click. Los que están ocupados se indican con un color gris y no le deja clickearlos.</a:t>
            </a:r>
            <a:endParaRPr>
              <a:latin typeface="Raleway"/>
              <a:ea typeface="Raleway"/>
              <a:cs typeface="Raleway"/>
              <a:sym typeface="Raleway"/>
            </a:endParaRPr>
          </a:p>
          <a:p>
            <a:pPr indent="0" lvl="0" marL="0" rtl="0" algn="l">
              <a:spcBef>
                <a:spcPts val="1600"/>
              </a:spcBef>
              <a:spcAft>
                <a:spcPts val="1600"/>
              </a:spcAft>
              <a:buNone/>
            </a:pPr>
            <a:r>
              <a:t/>
            </a:r>
            <a:endParaRPr sz="1800">
              <a:latin typeface="Raleway"/>
              <a:ea typeface="Raleway"/>
              <a:cs typeface="Raleway"/>
              <a:sym typeface="Raleway"/>
            </a:endParaRPr>
          </a:p>
        </p:txBody>
      </p:sp>
      <p:pic>
        <p:nvPicPr>
          <p:cNvPr id="70" name="Google Shape;70;p14"/>
          <p:cNvPicPr preferRelativeResize="0"/>
          <p:nvPr/>
        </p:nvPicPr>
        <p:blipFill>
          <a:blip r:embed="rId3">
            <a:alphaModFix/>
          </a:blip>
          <a:stretch>
            <a:fillRect/>
          </a:stretch>
        </p:blipFill>
        <p:spPr>
          <a:xfrm>
            <a:off x="7474575" y="370900"/>
            <a:ext cx="1095175" cy="1451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1" type="body"/>
          </p:nvPr>
        </p:nvSpPr>
        <p:spPr>
          <a:xfrm>
            <a:off x="311700" y="1237500"/>
            <a:ext cx="3999900" cy="52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I Objetos e Individuos</a:t>
            </a:r>
            <a:endParaRPr b="1" sz="1200">
              <a:latin typeface="Raleway"/>
              <a:ea typeface="Raleway"/>
              <a:cs typeface="Raleway"/>
              <a:sym typeface="Raleway"/>
            </a:endParaRPr>
          </a:p>
          <a:p>
            <a:pPr indent="-304800" lvl="0" marL="457200" rtl="0" algn="l">
              <a:spcBef>
                <a:spcPts val="1600"/>
              </a:spcBef>
              <a:spcAft>
                <a:spcPts val="0"/>
              </a:spcAft>
              <a:buSzPts val="1200"/>
              <a:buFont typeface="Raleway"/>
              <a:buChar char="➢"/>
            </a:pPr>
            <a:r>
              <a:rPr lang="en" sz="1200">
                <a:latin typeface="Raleway"/>
                <a:ea typeface="Raleway"/>
                <a:cs typeface="Raleway"/>
                <a:sym typeface="Raleway"/>
              </a:rPr>
              <a:t>Dueño, Perros, Alumno, Disponibilidad</a:t>
            </a:r>
            <a:endParaRPr sz="1200">
              <a:latin typeface="Raleway"/>
              <a:ea typeface="Raleway"/>
              <a:cs typeface="Raleway"/>
              <a:sym typeface="Raleway"/>
            </a:endParaRPr>
          </a:p>
          <a:p>
            <a:pPr indent="0" lvl="0" marL="0" rtl="0" algn="l">
              <a:spcBef>
                <a:spcPts val="1600"/>
              </a:spcBef>
              <a:spcAft>
                <a:spcPts val="0"/>
              </a:spcAft>
              <a:buNone/>
            </a:pPr>
            <a:r>
              <a:rPr b="1" lang="en" sz="1200">
                <a:latin typeface="Raleway"/>
                <a:ea typeface="Raleway"/>
                <a:cs typeface="Raleway"/>
                <a:sym typeface="Raleway"/>
              </a:rPr>
              <a:t>Ib Relaciones directas</a:t>
            </a:r>
            <a:endParaRPr b="1" sz="1200">
              <a:latin typeface="Raleway"/>
              <a:ea typeface="Raleway"/>
              <a:cs typeface="Raleway"/>
              <a:sym typeface="Raleway"/>
            </a:endParaRPr>
          </a:p>
          <a:p>
            <a:pPr indent="-304800" lvl="0" marL="457200" rtl="0" algn="l">
              <a:spcBef>
                <a:spcPts val="1600"/>
              </a:spcBef>
              <a:spcAft>
                <a:spcPts val="0"/>
              </a:spcAft>
              <a:buSzPts val="1200"/>
              <a:buFont typeface="Raleway"/>
              <a:buChar char="➢"/>
            </a:pPr>
            <a:r>
              <a:rPr lang="en" sz="1200">
                <a:latin typeface="Raleway"/>
                <a:ea typeface="Raleway"/>
                <a:cs typeface="Raleway"/>
                <a:sym typeface="Raleway"/>
              </a:rPr>
              <a:t>Dueño -&gt; Perros</a:t>
            </a:r>
            <a:endParaRPr sz="1200">
              <a:latin typeface="Raleway"/>
              <a:ea typeface="Raleway"/>
              <a:cs typeface="Raleway"/>
              <a:sym typeface="Raleway"/>
            </a:endParaRPr>
          </a:p>
          <a:p>
            <a:pPr indent="0" lvl="0" marL="457200" rtl="0" algn="l">
              <a:spcBef>
                <a:spcPts val="1600"/>
              </a:spcBef>
              <a:spcAft>
                <a:spcPts val="0"/>
              </a:spcAft>
              <a:buNone/>
            </a:pPr>
            <a:r>
              <a:t/>
            </a:r>
            <a:endParaRPr sz="1200">
              <a:latin typeface="Raleway"/>
              <a:ea typeface="Raleway"/>
              <a:cs typeface="Raleway"/>
              <a:sym typeface="Raleway"/>
            </a:endParaRPr>
          </a:p>
          <a:p>
            <a:pPr indent="0" lvl="0" marL="457200" rtl="0" algn="l">
              <a:spcBef>
                <a:spcPts val="1600"/>
              </a:spcBef>
              <a:spcAft>
                <a:spcPts val="1600"/>
              </a:spcAft>
              <a:buNone/>
            </a:pPr>
            <a:r>
              <a:t/>
            </a:r>
            <a:endParaRPr sz="1200">
              <a:latin typeface="Raleway"/>
              <a:ea typeface="Raleway"/>
              <a:cs typeface="Raleway"/>
              <a:sym typeface="Raleway"/>
            </a:endParaRPr>
          </a:p>
        </p:txBody>
      </p:sp>
      <p:sp>
        <p:nvSpPr>
          <p:cNvPr id="76" name="Google Shape;76;p15"/>
          <p:cNvSpPr txBox="1"/>
          <p:nvPr>
            <p:ph type="title"/>
          </p:nvPr>
        </p:nvSpPr>
        <p:spPr>
          <a:xfrm>
            <a:off x="311700" y="473992"/>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Estrategia de Diseño</a:t>
            </a:r>
            <a:endParaRPr b="1">
              <a:latin typeface="Raleway"/>
              <a:ea typeface="Raleway"/>
              <a:cs typeface="Raleway"/>
              <a:sym typeface="Raleway"/>
            </a:endParaRPr>
          </a:p>
        </p:txBody>
      </p:sp>
      <p:sp>
        <p:nvSpPr>
          <p:cNvPr id="77" name="Google Shape;77;p15"/>
          <p:cNvSpPr txBox="1"/>
          <p:nvPr>
            <p:ph idx="2" type="body"/>
          </p:nvPr>
        </p:nvSpPr>
        <p:spPr>
          <a:xfrm>
            <a:off x="4832400" y="1237500"/>
            <a:ext cx="3999900" cy="482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latin typeface="Raleway"/>
                <a:ea typeface="Raleway"/>
                <a:cs typeface="Raleway"/>
                <a:sym typeface="Raleway"/>
              </a:rPr>
              <a:t>II Hechos, acciones, sucesos…</a:t>
            </a:r>
            <a:br>
              <a:rPr b="1" lang="en" sz="1200">
                <a:latin typeface="Raleway"/>
                <a:ea typeface="Raleway"/>
                <a:cs typeface="Raleway"/>
                <a:sym typeface="Raleway"/>
              </a:rPr>
            </a:br>
            <a:r>
              <a:rPr b="1" i="1" lang="en" sz="1000">
                <a:solidFill>
                  <a:srgbClr val="999999"/>
                </a:solidFill>
                <a:latin typeface="Raleway"/>
                <a:ea typeface="Raleway"/>
                <a:cs typeface="Raleway"/>
                <a:sym typeface="Raleway"/>
              </a:rPr>
              <a:t>(Nombre -&gt; Enunciado)</a:t>
            </a:r>
            <a:endParaRPr b="1" i="1" sz="1000">
              <a:solidFill>
                <a:srgbClr val="999999"/>
              </a:solidFill>
              <a:latin typeface="Raleway"/>
              <a:ea typeface="Raleway"/>
              <a:cs typeface="Raleway"/>
              <a:sym typeface="Raleway"/>
            </a:endParaRPr>
          </a:p>
          <a:p>
            <a:pPr indent="-317500" lvl="0" marL="457200" rtl="0" algn="l">
              <a:lnSpc>
                <a:spcPct val="100000"/>
              </a:lnSpc>
              <a:spcBef>
                <a:spcPts val="1600"/>
              </a:spcBef>
              <a:spcAft>
                <a:spcPts val="0"/>
              </a:spcAft>
              <a:buSzPts val="1400"/>
              <a:buFont typeface="Raleway"/>
              <a:buChar char="➢"/>
            </a:pPr>
            <a:r>
              <a:rPr lang="en">
                <a:latin typeface="Raleway"/>
                <a:ea typeface="Raleway"/>
                <a:cs typeface="Raleway"/>
                <a:sym typeface="Raleway"/>
              </a:rPr>
              <a:t>Cita = El dueño del perro establece un día y una hora para que el alumno pasee a su perro.</a:t>
            </a:r>
            <a:endParaRPr>
              <a:latin typeface="Raleway"/>
              <a:ea typeface="Raleway"/>
              <a:cs typeface="Raleway"/>
              <a:sym typeface="Raleway"/>
            </a:endParaRPr>
          </a:p>
          <a:p>
            <a:pPr indent="0" lvl="0" marL="457200" rtl="0" algn="l">
              <a:lnSpc>
                <a:spcPct val="100000"/>
              </a:lnSpc>
              <a:spcBef>
                <a:spcPts val="1600"/>
              </a:spcBef>
              <a:spcAft>
                <a:spcPts val="0"/>
              </a:spcAft>
              <a:buNone/>
            </a:pPr>
            <a:r>
              <a:t/>
            </a:r>
            <a:endParaRPr b="1" sz="1600">
              <a:latin typeface="Raleway"/>
              <a:ea typeface="Raleway"/>
              <a:cs typeface="Raleway"/>
              <a:sym typeface="Raleway"/>
            </a:endParaRPr>
          </a:p>
          <a:p>
            <a:pPr indent="0" lvl="0" marL="0" rtl="0" algn="l">
              <a:lnSpc>
                <a:spcPct val="100000"/>
              </a:lnSpc>
              <a:spcBef>
                <a:spcPts val="1600"/>
              </a:spcBef>
              <a:spcAft>
                <a:spcPts val="1600"/>
              </a:spcAft>
              <a:buNone/>
            </a:pPr>
            <a:r>
              <a:t/>
            </a:r>
            <a:endParaRPr b="1" sz="1600">
              <a:latin typeface="Raleway"/>
              <a:ea typeface="Raleway"/>
              <a:cs typeface="Raleway"/>
              <a:sym typeface="Raleway"/>
            </a:endParaRPr>
          </a:p>
        </p:txBody>
      </p:sp>
      <p:sp>
        <p:nvSpPr>
          <p:cNvPr id="78" name="Google Shape;78;p15"/>
          <p:cNvSpPr txBox="1"/>
          <p:nvPr/>
        </p:nvSpPr>
        <p:spPr>
          <a:xfrm>
            <a:off x="8615125" y="0"/>
            <a:ext cx="528900" cy="474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3F3F3"/>
                </a:solidFill>
                <a:latin typeface="Ubuntu"/>
                <a:ea typeface="Ubuntu"/>
                <a:cs typeface="Ubuntu"/>
                <a:sym typeface="Ubuntu"/>
              </a:rPr>
              <a:t>1</a:t>
            </a:r>
            <a:endParaRPr sz="2400">
              <a:solidFill>
                <a:srgbClr val="F3F3F3"/>
              </a:solidFill>
              <a:latin typeface="Ubuntu"/>
              <a:ea typeface="Ubuntu"/>
              <a:cs typeface="Ubuntu"/>
              <a:sym typeface="Ubuntu"/>
            </a:endParaRPr>
          </a:p>
        </p:txBody>
      </p:sp>
      <p:cxnSp>
        <p:nvCxnSpPr>
          <p:cNvPr id="79" name="Google Shape;79;p15"/>
          <p:cNvCxnSpPr>
            <a:stCxn id="76" idx="2"/>
          </p:cNvCxnSpPr>
          <p:nvPr/>
        </p:nvCxnSpPr>
        <p:spPr>
          <a:xfrm>
            <a:off x="4572000" y="1237492"/>
            <a:ext cx="0" cy="5250000"/>
          </a:xfrm>
          <a:prstGeom prst="straightConnector1">
            <a:avLst/>
          </a:prstGeom>
          <a:noFill/>
          <a:ln cap="flat" cmpd="sng" w="38100">
            <a:solidFill>
              <a:srgbClr val="FF0000"/>
            </a:solidFill>
            <a:prstDash val="solid"/>
            <a:round/>
            <a:headEnd len="med" w="med" type="none"/>
            <a:tailEnd len="med" w="med" type="none"/>
          </a:ln>
        </p:spPr>
      </p:cxnSp>
      <p:cxnSp>
        <p:nvCxnSpPr>
          <p:cNvPr id="80" name="Google Shape;80;p15"/>
          <p:cNvCxnSpPr/>
          <p:nvPr/>
        </p:nvCxnSpPr>
        <p:spPr>
          <a:xfrm rot="10800000">
            <a:off x="391550" y="813325"/>
            <a:ext cx="2239200" cy="0"/>
          </a:xfrm>
          <a:prstGeom prst="straightConnector1">
            <a:avLst/>
          </a:prstGeom>
          <a:noFill/>
          <a:ln cap="flat" cmpd="sng" w="19050">
            <a:solidFill>
              <a:srgbClr val="1C4587"/>
            </a:solidFill>
            <a:prstDash val="solid"/>
            <a:round/>
            <a:headEnd len="med" w="med" type="none"/>
            <a:tailEnd len="med" w="med" type="none"/>
          </a:ln>
        </p:spPr>
      </p:cxnSp>
      <p:cxnSp>
        <p:nvCxnSpPr>
          <p:cNvPr id="81" name="Google Shape;81;p15"/>
          <p:cNvCxnSpPr/>
          <p:nvPr/>
        </p:nvCxnSpPr>
        <p:spPr>
          <a:xfrm rot="10800000">
            <a:off x="6440700" y="813325"/>
            <a:ext cx="2239200" cy="0"/>
          </a:xfrm>
          <a:prstGeom prst="straightConnector1">
            <a:avLst/>
          </a:prstGeom>
          <a:noFill/>
          <a:ln cap="flat" cmpd="sng" w="19050">
            <a:solidFill>
              <a:srgbClr val="1C4587"/>
            </a:solidFill>
            <a:prstDash val="solid"/>
            <a:round/>
            <a:headEnd len="med" w="med" type="none"/>
            <a:tailEnd len="med" w="med" type="none"/>
          </a:ln>
        </p:spPr>
      </p:cxnSp>
      <p:sp>
        <p:nvSpPr>
          <p:cNvPr id="82" name="Google Shape;82;p15"/>
          <p:cNvSpPr txBox="1"/>
          <p:nvPr/>
        </p:nvSpPr>
        <p:spPr>
          <a:xfrm>
            <a:off x="4832400" y="6118200"/>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i="1" lang="en" sz="1200">
                <a:solidFill>
                  <a:schemeClr val="dk2"/>
                </a:solidFill>
                <a:latin typeface="Raleway"/>
                <a:ea typeface="Raleway"/>
                <a:cs typeface="Raleway"/>
                <a:sym typeface="Raleway"/>
              </a:rPr>
              <a:t>III Cardinalidades - en el diagrama</a:t>
            </a:r>
            <a:endParaRPr b="1" i="1" sz="1200">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idx="1" type="body"/>
          </p:nvPr>
        </p:nvSpPr>
        <p:spPr>
          <a:xfrm>
            <a:off x="311700" y="6184300"/>
            <a:ext cx="5998800" cy="406500"/>
          </a:xfrm>
          <a:prstGeom prst="rect">
            <a:avLst/>
          </a:prstGeom>
          <a:solidFill>
            <a:srgbClr val="EFEFEF"/>
          </a:solidFill>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Diagrama ER </a:t>
            </a:r>
            <a:endParaRPr b="1">
              <a:latin typeface="Raleway"/>
              <a:ea typeface="Raleway"/>
              <a:cs typeface="Raleway"/>
              <a:sym typeface="Raleway"/>
            </a:endParaRPr>
          </a:p>
        </p:txBody>
      </p:sp>
      <p:sp>
        <p:nvSpPr>
          <p:cNvPr id="88" name="Google Shape;88;p16"/>
          <p:cNvSpPr txBox="1"/>
          <p:nvPr/>
        </p:nvSpPr>
        <p:spPr>
          <a:xfrm>
            <a:off x="8615125" y="0"/>
            <a:ext cx="528900" cy="474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3F3F3"/>
                </a:solidFill>
                <a:latin typeface="Ubuntu"/>
                <a:ea typeface="Ubuntu"/>
                <a:cs typeface="Ubuntu"/>
                <a:sym typeface="Ubuntu"/>
              </a:rPr>
              <a:t>2</a:t>
            </a:r>
            <a:endParaRPr sz="2400">
              <a:solidFill>
                <a:srgbClr val="F3F3F3"/>
              </a:solidFill>
              <a:latin typeface="Ubuntu"/>
              <a:ea typeface="Ubuntu"/>
              <a:cs typeface="Ubuntu"/>
              <a:sym typeface="Ubuntu"/>
            </a:endParaRPr>
          </a:p>
        </p:txBody>
      </p:sp>
      <p:sp>
        <p:nvSpPr>
          <p:cNvPr id="89" name="Google Shape;89;p16"/>
          <p:cNvSpPr/>
          <p:nvPr/>
        </p:nvSpPr>
        <p:spPr>
          <a:xfrm>
            <a:off x="3256400" y="3015075"/>
            <a:ext cx="1553400" cy="58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Disponibilidad</a:t>
            </a:r>
            <a:endParaRPr/>
          </a:p>
        </p:txBody>
      </p:sp>
      <p:cxnSp>
        <p:nvCxnSpPr>
          <p:cNvPr id="90" name="Google Shape;90;p16"/>
          <p:cNvCxnSpPr>
            <a:stCxn id="89" idx="3"/>
            <a:endCxn id="91" idx="1"/>
          </p:cNvCxnSpPr>
          <p:nvPr/>
        </p:nvCxnSpPr>
        <p:spPr>
          <a:xfrm>
            <a:off x="4809800" y="3306375"/>
            <a:ext cx="1265700" cy="6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92" name="Google Shape;92;p16"/>
          <p:cNvSpPr txBox="1"/>
          <p:nvPr/>
        </p:nvSpPr>
        <p:spPr>
          <a:xfrm>
            <a:off x="5830175" y="3015075"/>
            <a:ext cx="24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a:t>
            </a:r>
            <a:endParaRPr/>
          </a:p>
        </p:txBody>
      </p:sp>
      <p:sp>
        <p:nvSpPr>
          <p:cNvPr id="93" name="Google Shape;93;p16"/>
          <p:cNvSpPr txBox="1"/>
          <p:nvPr/>
        </p:nvSpPr>
        <p:spPr>
          <a:xfrm>
            <a:off x="4735675" y="3015075"/>
            <a:ext cx="24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sp>
        <p:nvSpPr>
          <p:cNvPr id="94" name="Google Shape;94;p16"/>
          <p:cNvSpPr/>
          <p:nvPr/>
        </p:nvSpPr>
        <p:spPr>
          <a:xfrm>
            <a:off x="534375" y="561250"/>
            <a:ext cx="1553400" cy="58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Dueño</a:t>
            </a:r>
            <a:endParaRPr/>
          </a:p>
        </p:txBody>
      </p:sp>
      <p:sp>
        <p:nvSpPr>
          <p:cNvPr id="95" name="Google Shape;95;p16"/>
          <p:cNvSpPr/>
          <p:nvPr/>
        </p:nvSpPr>
        <p:spPr>
          <a:xfrm>
            <a:off x="3427675" y="561250"/>
            <a:ext cx="1553400" cy="58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Perros</a:t>
            </a:r>
            <a:endParaRPr/>
          </a:p>
        </p:txBody>
      </p:sp>
      <p:cxnSp>
        <p:nvCxnSpPr>
          <p:cNvPr id="96" name="Google Shape;96;p16"/>
          <p:cNvCxnSpPr>
            <a:stCxn id="94" idx="3"/>
            <a:endCxn id="95" idx="1"/>
          </p:cNvCxnSpPr>
          <p:nvPr/>
        </p:nvCxnSpPr>
        <p:spPr>
          <a:xfrm>
            <a:off x="2087775" y="852550"/>
            <a:ext cx="1339800" cy="600"/>
          </a:xfrm>
          <a:prstGeom prst="bentConnector3">
            <a:avLst>
              <a:gd fmla="val 50004" name="adj1"/>
            </a:avLst>
          </a:prstGeom>
          <a:noFill/>
          <a:ln cap="flat" cmpd="sng" w="9525">
            <a:solidFill>
              <a:schemeClr val="dk2"/>
            </a:solidFill>
            <a:prstDash val="solid"/>
            <a:round/>
            <a:headEnd len="med" w="med" type="none"/>
            <a:tailEnd len="med" w="med" type="none"/>
          </a:ln>
        </p:spPr>
      </p:cxnSp>
      <p:sp>
        <p:nvSpPr>
          <p:cNvPr id="97" name="Google Shape;97;p16"/>
          <p:cNvSpPr txBox="1"/>
          <p:nvPr/>
        </p:nvSpPr>
        <p:spPr>
          <a:xfrm>
            <a:off x="3182275" y="561250"/>
            <a:ext cx="24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sp>
        <p:nvSpPr>
          <p:cNvPr id="98" name="Google Shape;98;p16"/>
          <p:cNvSpPr txBox="1"/>
          <p:nvPr/>
        </p:nvSpPr>
        <p:spPr>
          <a:xfrm>
            <a:off x="2087775" y="561250"/>
            <a:ext cx="24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a:t>
            </a:r>
            <a:endParaRPr/>
          </a:p>
        </p:txBody>
      </p:sp>
      <p:sp>
        <p:nvSpPr>
          <p:cNvPr id="99" name="Google Shape;99;p16"/>
          <p:cNvSpPr/>
          <p:nvPr/>
        </p:nvSpPr>
        <p:spPr>
          <a:xfrm>
            <a:off x="1403900" y="1982800"/>
            <a:ext cx="1778375" cy="8892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Cita</a:t>
            </a:r>
            <a:endParaRPr/>
          </a:p>
        </p:txBody>
      </p:sp>
      <p:cxnSp>
        <p:nvCxnSpPr>
          <p:cNvPr id="100" name="Google Shape;100;p16"/>
          <p:cNvCxnSpPr>
            <a:stCxn id="94" idx="2"/>
            <a:endCxn id="99" idx="0"/>
          </p:cNvCxnSpPr>
          <p:nvPr/>
        </p:nvCxnSpPr>
        <p:spPr>
          <a:xfrm flipH="1" rot="-5400000">
            <a:off x="1382475" y="1072450"/>
            <a:ext cx="839100" cy="9819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101" name="Google Shape;101;p16"/>
          <p:cNvCxnSpPr>
            <a:stCxn id="99" idx="2"/>
            <a:endCxn id="89" idx="1"/>
          </p:cNvCxnSpPr>
          <p:nvPr/>
        </p:nvCxnSpPr>
        <p:spPr>
          <a:xfrm flipH="1" rot="-5400000">
            <a:off x="2557538" y="2607550"/>
            <a:ext cx="434400" cy="963300"/>
          </a:xfrm>
          <a:prstGeom prst="bentConnector2">
            <a:avLst/>
          </a:prstGeom>
          <a:noFill/>
          <a:ln cap="flat" cmpd="sng" w="9525">
            <a:solidFill>
              <a:schemeClr val="dk2"/>
            </a:solidFill>
            <a:prstDash val="solid"/>
            <a:round/>
            <a:headEnd len="med" w="med" type="none"/>
            <a:tailEnd len="med" w="med" type="none"/>
          </a:ln>
        </p:spPr>
      </p:cxnSp>
      <p:sp>
        <p:nvSpPr>
          <p:cNvPr id="102" name="Google Shape;102;p16"/>
          <p:cNvSpPr txBox="1"/>
          <p:nvPr/>
        </p:nvSpPr>
        <p:spPr>
          <a:xfrm>
            <a:off x="2228100" y="1716625"/>
            <a:ext cx="24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t>
            </a:r>
            <a:endParaRPr/>
          </a:p>
        </p:txBody>
      </p:sp>
      <p:sp>
        <p:nvSpPr>
          <p:cNvPr id="103" name="Google Shape;103;p16"/>
          <p:cNvSpPr txBox="1"/>
          <p:nvPr/>
        </p:nvSpPr>
        <p:spPr>
          <a:xfrm>
            <a:off x="2228100" y="2748000"/>
            <a:ext cx="24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endParaRPr/>
          </a:p>
        </p:txBody>
      </p:sp>
      <p:sp>
        <p:nvSpPr>
          <p:cNvPr id="104" name="Google Shape;104;p16"/>
          <p:cNvSpPr/>
          <p:nvPr/>
        </p:nvSpPr>
        <p:spPr>
          <a:xfrm>
            <a:off x="6075575" y="3015075"/>
            <a:ext cx="1553400" cy="58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Alumno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311700" y="6184300"/>
            <a:ext cx="5998800" cy="406500"/>
          </a:xfrm>
          <a:prstGeom prst="rect">
            <a:avLst/>
          </a:prstGeom>
          <a:solidFill>
            <a:srgbClr val="EFEFEF"/>
          </a:solidFill>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Tablas y datos ejemplo</a:t>
            </a:r>
            <a:endParaRPr b="1">
              <a:latin typeface="Raleway"/>
              <a:ea typeface="Raleway"/>
              <a:cs typeface="Raleway"/>
              <a:sym typeface="Raleway"/>
            </a:endParaRPr>
          </a:p>
        </p:txBody>
      </p:sp>
      <p:sp>
        <p:nvSpPr>
          <p:cNvPr id="110" name="Google Shape;110;p17"/>
          <p:cNvSpPr txBox="1"/>
          <p:nvPr/>
        </p:nvSpPr>
        <p:spPr>
          <a:xfrm>
            <a:off x="8615125" y="0"/>
            <a:ext cx="528900" cy="474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3F3F3"/>
                </a:solidFill>
                <a:latin typeface="Ubuntu"/>
                <a:ea typeface="Ubuntu"/>
                <a:cs typeface="Ubuntu"/>
                <a:sym typeface="Ubuntu"/>
              </a:rPr>
              <a:t>3</a:t>
            </a:r>
            <a:endParaRPr b="1" sz="2400">
              <a:solidFill>
                <a:srgbClr val="F3F3F3"/>
              </a:solidFill>
              <a:latin typeface="Ubuntu"/>
              <a:ea typeface="Ubuntu"/>
              <a:cs typeface="Ubuntu"/>
              <a:sym typeface="Ubuntu"/>
            </a:endParaRPr>
          </a:p>
        </p:txBody>
      </p:sp>
      <p:pic>
        <p:nvPicPr>
          <p:cNvPr id="111" name="Google Shape;111;p17"/>
          <p:cNvPicPr preferRelativeResize="0"/>
          <p:nvPr/>
        </p:nvPicPr>
        <p:blipFill rotWithShape="1">
          <a:blip r:embed="rId3">
            <a:alphaModFix/>
          </a:blip>
          <a:srcRect b="26101" l="2725" r="22384" t="23137"/>
          <a:stretch/>
        </p:blipFill>
        <p:spPr>
          <a:xfrm>
            <a:off x="56175" y="674575"/>
            <a:ext cx="8708026" cy="4721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2600" y="1125330"/>
            <a:ext cx="5810400" cy="9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PassingDogs™ </a:t>
            </a:r>
            <a:r>
              <a:rPr b="1" lang="en">
                <a:solidFill>
                  <a:srgbClr val="FF0000"/>
                </a:solidFill>
                <a:latin typeface="Raleway"/>
                <a:ea typeface="Raleway"/>
                <a:cs typeface="Raleway"/>
                <a:sym typeface="Raleway"/>
              </a:rPr>
              <a:t>2.0</a:t>
            </a:r>
            <a:r>
              <a:rPr lang="en">
                <a:latin typeface="Raleway"/>
                <a:ea typeface="Raleway"/>
                <a:cs typeface="Raleway"/>
                <a:sym typeface="Raleway"/>
              </a:rPr>
              <a:t>  (35%)</a:t>
            </a:r>
            <a:endParaRPr>
              <a:latin typeface="Raleway"/>
              <a:ea typeface="Raleway"/>
              <a:cs typeface="Raleway"/>
              <a:sym typeface="Raleway"/>
            </a:endParaRPr>
          </a:p>
        </p:txBody>
      </p:sp>
      <p:sp>
        <p:nvSpPr>
          <p:cNvPr id="117" name="Google Shape;117;p18"/>
          <p:cNvSpPr txBox="1"/>
          <p:nvPr>
            <p:ph idx="1" type="body"/>
          </p:nvPr>
        </p:nvSpPr>
        <p:spPr>
          <a:xfrm>
            <a:off x="832600" y="2060430"/>
            <a:ext cx="5810400" cy="37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La versión 1 ha sido todo un éxito, por lo que se ha lanzado a una nueva idea que, la verdad, sería para nota: usar la plataforma para que más paseadores puedan ofrecer sus servicios.</a:t>
            </a:r>
            <a:endParaRPr>
              <a:latin typeface="Raleway"/>
              <a:ea typeface="Raleway"/>
              <a:cs typeface="Raleway"/>
              <a:sym typeface="Raleway"/>
            </a:endParaRPr>
          </a:p>
          <a:p>
            <a:pPr indent="0" lvl="0" marL="0" rtl="0" algn="l">
              <a:spcBef>
                <a:spcPts val="1600"/>
              </a:spcBef>
              <a:spcAft>
                <a:spcPts val="0"/>
              </a:spcAft>
              <a:buNone/>
            </a:pPr>
            <a:r>
              <a:rPr lang="en">
                <a:latin typeface="Raleway"/>
                <a:ea typeface="Raleway"/>
                <a:cs typeface="Raleway"/>
                <a:sym typeface="Raleway"/>
              </a:rPr>
              <a:t>De este modo, los paseadores se registran y cada uno registra los días y horas que está disponible. Los dueños de perros eligen y contratan un hueco de tiempo para que un paseador se lleve a su perro.</a:t>
            </a:r>
            <a:endParaRPr>
              <a:latin typeface="Raleway"/>
              <a:ea typeface="Raleway"/>
              <a:cs typeface="Raleway"/>
              <a:sym typeface="Raleway"/>
            </a:endParaRPr>
          </a:p>
          <a:p>
            <a:pPr indent="0" lvl="0" marL="0" rtl="0" algn="l">
              <a:spcBef>
                <a:spcPts val="1600"/>
              </a:spcBef>
              <a:spcAft>
                <a:spcPts val="1600"/>
              </a:spcAft>
              <a:buNone/>
            </a:pPr>
            <a:r>
              <a:rPr lang="en">
                <a:latin typeface="Raleway"/>
                <a:ea typeface="Raleway"/>
                <a:cs typeface="Raleway"/>
                <a:sym typeface="Raleway"/>
              </a:rPr>
              <a:t>Añade lo que veas conveniente </a:t>
            </a:r>
            <a:r>
              <a:rPr b="1" lang="en">
                <a:solidFill>
                  <a:srgbClr val="FF0000"/>
                </a:solidFill>
                <a:latin typeface="Raleway"/>
                <a:ea typeface="Raleway"/>
                <a:cs typeface="Raleway"/>
                <a:sym typeface="Raleway"/>
              </a:rPr>
              <a:t>usando el color rojo,</a:t>
            </a:r>
            <a:r>
              <a:rPr lang="en">
                <a:latin typeface="Raleway"/>
                <a:ea typeface="Raleway"/>
                <a:cs typeface="Raleway"/>
                <a:sym typeface="Raleway"/>
              </a:rPr>
              <a:t> tanto en la estrategia como en el diagrama.</a:t>
            </a:r>
            <a:endParaRPr>
              <a:latin typeface="Raleway"/>
              <a:ea typeface="Raleway"/>
              <a:cs typeface="Raleway"/>
              <a:sym typeface="Raleway"/>
            </a:endParaRPr>
          </a:p>
        </p:txBody>
      </p:sp>
      <p:pic>
        <p:nvPicPr>
          <p:cNvPr id="118" name="Google Shape;118;p18"/>
          <p:cNvPicPr preferRelativeResize="0"/>
          <p:nvPr/>
        </p:nvPicPr>
        <p:blipFill>
          <a:blip r:embed="rId3">
            <a:alphaModFix/>
          </a:blip>
          <a:stretch>
            <a:fillRect/>
          </a:stretch>
        </p:blipFill>
        <p:spPr>
          <a:xfrm>
            <a:off x="7474575" y="370900"/>
            <a:ext cx="1095175" cy="1451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