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62" r:id="rId8"/>
    <p:sldId id="260" r:id="rId9"/>
    <p:sldId id="272" r:id="rId10"/>
    <p:sldId id="277" r:id="rId11"/>
    <p:sldId id="261" r:id="rId12"/>
    <p:sldId id="276" r:id="rId13"/>
    <p:sldId id="278" r:id="rId14"/>
    <p:sldId id="279" r:id="rId15"/>
    <p:sldId id="281" r:id="rId16"/>
    <p:sldId id="280" r:id="rId17"/>
    <p:sldId id="282" r:id="rId18"/>
    <p:sldId id="283" r:id="rId19"/>
    <p:sldId id="285" r:id="rId20"/>
    <p:sldId id="286" r:id="rId21"/>
    <p:sldId id="287" r:id="rId22"/>
    <p:sldId id="288" r:id="rId23"/>
    <p:sldId id="290" r:id="rId24"/>
    <p:sldId id="289" r:id="rId25"/>
    <p:sldId id="294" r:id="rId26"/>
    <p:sldId id="292" r:id="rId27"/>
    <p:sldId id="291" r:id="rId28"/>
    <p:sldId id="295" r:id="rId29"/>
    <p:sldId id="296" r:id="rId30"/>
    <p:sldId id="271" r:id="rId31"/>
  </p:sldIdLst>
  <p:sldSz cx="12192000" cy="6858000"/>
  <p:notesSz cx="6858000" cy="9144000"/>
  <p:custShowLst>
    <p:custShow name="First presentation" id="0">
      <p:sldLst>
        <p:sld r:id="rId5"/>
        <p:sld r:id="rId6"/>
        <p:sld r:id="rId7"/>
        <p:sld r:id="rId8"/>
        <p:sld r:id="rId9"/>
        <p:sld r:id="rId1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455CF-3E94-41BD-9AB4-7AB2DC3B8755}" v="949" dt="2022-12-08T17:11:46.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0704"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Prediction of water levels using machine learning with lag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Sergio Villamarin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A2DA73B5-000D-CE1D-42D5-1D2FEDF95845}"/>
              </a:ext>
            </a:extLst>
          </p:cNvPr>
          <p:cNvSpPr>
            <a:spLocks noGrp="1"/>
          </p:cNvSpPr>
          <p:nvPr>
            <p:ph type="ctrTitle"/>
          </p:nvPr>
        </p:nvSpPr>
        <p:spPr>
          <a:xfrm>
            <a:off x="1405034" y="346652"/>
            <a:ext cx="7498702" cy="807818"/>
          </a:xfrm>
        </p:spPr>
        <p:txBody>
          <a:bodyPr/>
          <a:lstStyle/>
          <a:p>
            <a:pPr algn="ctr"/>
            <a:r>
              <a:rPr lang="en-US" dirty="0"/>
              <a:t>Change of scope</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4267200" y="6356350"/>
            <a:ext cx="1774371" cy="365125"/>
          </a:xfrm>
        </p:spPr>
        <p:txBody>
          <a:bodyPr anchor="ctr">
            <a:normAutofit/>
          </a:bodyPr>
          <a:lstStyle/>
          <a:p>
            <a:pPr>
              <a:spcAft>
                <a:spcPts val="600"/>
              </a:spcAft>
            </a:pPr>
            <a:r>
              <a:rPr lang="en-US"/>
              <a:t>20XX</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6479721" y="6356350"/>
            <a:ext cx="2661557" cy="365125"/>
          </a:xfrm>
        </p:spPr>
        <p:txBody>
          <a:bodyPr anchor="ctr">
            <a:normAutofit/>
          </a:bodyPr>
          <a:lstStyle/>
          <a:p>
            <a:pPr>
              <a:spcAft>
                <a:spcPts val="600"/>
              </a:spcAft>
            </a:pPr>
            <a:r>
              <a:rPr lang="en-US"/>
              <a:t>PRESENTATION TITLE</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pic>
        <p:nvPicPr>
          <p:cNvPr id="27" name="Picture 26">
            <a:extLst>
              <a:ext uri="{FF2B5EF4-FFF2-40B4-BE49-F238E27FC236}">
                <a16:creationId xmlns:a16="http://schemas.microsoft.com/office/drawing/2014/main" id="{77BEF447-1431-356E-982B-82FBAC26A896}"/>
              </a:ext>
            </a:extLst>
          </p:cNvPr>
          <p:cNvPicPr>
            <a:picLocks noChangeAspect="1"/>
          </p:cNvPicPr>
          <p:nvPr/>
        </p:nvPicPr>
        <p:blipFill>
          <a:blip r:embed="rId2"/>
          <a:stretch>
            <a:fillRect/>
          </a:stretch>
        </p:blipFill>
        <p:spPr>
          <a:xfrm>
            <a:off x="764599" y="1907724"/>
            <a:ext cx="4389786" cy="3749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Subtitle 2">
            <a:extLst>
              <a:ext uri="{FF2B5EF4-FFF2-40B4-BE49-F238E27FC236}">
                <a16:creationId xmlns:a16="http://schemas.microsoft.com/office/drawing/2014/main" id="{3D2FB527-D7E0-09BA-8FBF-B0208B41DE0D}"/>
              </a:ext>
            </a:extLst>
          </p:cNvPr>
          <p:cNvSpPr>
            <a:spLocks noGrp="1"/>
          </p:cNvSpPr>
          <p:nvPr>
            <p:ph type="subTitle" idx="1"/>
          </p:nvPr>
        </p:nvSpPr>
        <p:spPr>
          <a:xfrm>
            <a:off x="6479721" y="1907725"/>
            <a:ext cx="4947680" cy="3547144"/>
          </a:xfrm>
        </p:spPr>
        <p:txBody>
          <a:bodyPr>
            <a:normAutofit fontScale="92500"/>
          </a:bodyPr>
          <a:lstStyle/>
          <a:p>
            <a:r>
              <a:rPr lang="en-US" sz="1800" dirty="0"/>
              <a:t>Due to time constraints, collecting data from USGS by hand for each station is not feasible</a:t>
            </a:r>
          </a:p>
          <a:p>
            <a:pPr marL="285750" indent="-285750">
              <a:buFont typeface="Arial" panose="020B0604020202020204" pitchFamily="34" charset="0"/>
              <a:buChar char="•"/>
            </a:pPr>
            <a:r>
              <a:rPr lang="en-US" sz="1800" dirty="0"/>
              <a:t>Which tributaries should be included</a:t>
            </a:r>
          </a:p>
          <a:p>
            <a:pPr marL="285750" indent="-285750">
              <a:buFont typeface="Arial" panose="020B0604020202020204" pitchFamily="34" charset="0"/>
              <a:buChar char="•"/>
            </a:pPr>
            <a:r>
              <a:rPr lang="en-US" sz="1800" dirty="0"/>
              <a:t>Availability of data in the same time ranges</a:t>
            </a:r>
          </a:p>
          <a:p>
            <a:pPr marL="285750" indent="-285750">
              <a:buFont typeface="Arial" panose="020B0604020202020204" pitchFamily="34" charset="0"/>
              <a:buChar char="•"/>
            </a:pPr>
            <a:r>
              <a:rPr lang="en-US" sz="1800" dirty="0" err="1"/>
              <a:t>Timezones</a:t>
            </a:r>
            <a:endParaRPr lang="en-US" sz="1800" dirty="0"/>
          </a:p>
          <a:p>
            <a:pPr marL="285750" indent="-285750">
              <a:buFont typeface="Arial" panose="020B0604020202020204" pitchFamily="34" charset="0"/>
              <a:buChar char="•"/>
            </a:pPr>
            <a:r>
              <a:rPr lang="en-US" sz="1800" dirty="0"/>
              <a:t>Context for the analysis</a:t>
            </a:r>
          </a:p>
          <a:p>
            <a:pPr marL="285750" indent="-285750">
              <a:buFont typeface="Arial" panose="020B0604020202020204" pitchFamily="34" charset="0"/>
              <a:buChar char="•"/>
            </a:pPr>
            <a:r>
              <a:rPr lang="en-US" sz="1800" dirty="0"/>
              <a:t>Hydraulic parameter data format</a:t>
            </a:r>
          </a:p>
        </p:txBody>
      </p:sp>
    </p:spTree>
    <p:extLst>
      <p:ext uri="{BB962C8B-B14F-4D97-AF65-F5344CB8AC3E}">
        <p14:creationId xmlns:p14="http://schemas.microsoft.com/office/powerpoint/2010/main" val="211303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fade">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fade">
                                      <p:cBhvr>
                                        <p:cTn id="22" dur="500"/>
                                        <p:tgtEl>
                                          <p:spTgt spid="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fade">
                                      <p:cBhvr>
                                        <p:cTn id="27" dur="500"/>
                                        <p:tgtEl>
                                          <p:spTgt spid="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xEl>
                                              <p:pRg st="4" end="4"/>
                                            </p:txEl>
                                          </p:spTgt>
                                        </p:tgtEl>
                                        <p:attrNameLst>
                                          <p:attrName>style.visibility</p:attrName>
                                        </p:attrNameLst>
                                      </p:cBhvr>
                                      <p:to>
                                        <p:strVal val="visible"/>
                                      </p:to>
                                    </p:set>
                                    <p:animEffect transition="in" filter="fade">
                                      <p:cBhvr>
                                        <p:cTn id="32" dur="500"/>
                                        <p:tgtEl>
                                          <p:spTgt spid="3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xEl>
                                              <p:pRg st="5" end="5"/>
                                            </p:txEl>
                                          </p:spTgt>
                                        </p:tgtEl>
                                        <p:attrNameLst>
                                          <p:attrName>style.visibility</p:attrName>
                                        </p:attrNameLst>
                                      </p:cBhvr>
                                      <p:to>
                                        <p:strVal val="visible"/>
                                      </p:to>
                                    </p:set>
                                    <p:animEffect transition="in" filter="fade">
                                      <p:cBhvr>
                                        <p:cTn id="37" dur="5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Approach</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strike="sngStrike" dirty="0">
                <a:highlight>
                  <a:srgbClr val="C0C0C0"/>
                </a:highlight>
              </a:rPr>
              <a:t>Determining…</a:t>
            </a:r>
          </a:p>
          <a:p>
            <a:r>
              <a:rPr lang="en-US" dirty="0"/>
              <a:t>Fix a context and find the lags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lnSpcReduction="10000"/>
          </a:bodyPr>
          <a:lstStyle/>
          <a:p>
            <a:r>
              <a:rPr lang="en-US" strike="sngStrike" dirty="0">
                <a:highlight>
                  <a:srgbClr val="C0C0C0"/>
                </a:highlight>
              </a:rPr>
              <a:t>Choosing meaningful hydraulic parameters…</a:t>
            </a:r>
          </a:p>
          <a:p>
            <a:r>
              <a:rPr lang="en-US" dirty="0"/>
              <a:t>Use of </a:t>
            </a:r>
            <a:r>
              <a:rPr lang="en-US" strike="sngStrike" dirty="0">
                <a:highlight>
                  <a:srgbClr val="C0C0C0"/>
                </a:highlight>
              </a:rPr>
              <a:t>partial autocorrelation</a:t>
            </a:r>
            <a:r>
              <a:rPr lang="en-US" strike="sngStrike" dirty="0"/>
              <a:t> and</a:t>
            </a:r>
            <a:r>
              <a:rPr lang="en-US" dirty="0"/>
              <a:t> cross correlation for the estimation of lags</a:t>
            </a:r>
            <a:r>
              <a:rPr lang="en-US" strike="sngStrike" dirty="0">
                <a:highlight>
                  <a:srgbClr val="C0C0C0"/>
                </a:highlight>
              </a:rPr>
              <a:t> for the different hydraulic parameters</a:t>
            </a:r>
          </a:p>
          <a:p>
            <a:r>
              <a:rPr lang="en-US" dirty="0"/>
              <a:t>Use data from the mainstream Mississippi</a:t>
            </a:r>
            <a:endParaRPr lang="en-US" strike="sngStrike" dirty="0">
              <a:highlight>
                <a:srgbClr val="C0C0C0"/>
              </a:highlight>
            </a:endParaRP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Application of Linear and SVM models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Use </a:t>
            </a:r>
            <a:r>
              <a:rPr lang="en-US" strike="sngStrike" dirty="0">
                <a:highlight>
                  <a:srgbClr val="C0C0C0"/>
                </a:highlight>
              </a:rPr>
              <a:t>different combinations</a:t>
            </a:r>
            <a:r>
              <a:rPr lang="en-US" dirty="0"/>
              <a:t> of obtained lags </a:t>
            </a:r>
            <a:r>
              <a:rPr lang="en-US" strike="sngStrike" dirty="0">
                <a:highlight>
                  <a:srgbClr val="C0C0C0"/>
                </a:highlight>
              </a:rPr>
              <a:t>and hydraulic parameters</a:t>
            </a:r>
          </a:p>
          <a:p>
            <a:r>
              <a:rPr lang="en-US" dirty="0"/>
              <a:t>A first exploration using a linear models.</a:t>
            </a:r>
          </a:p>
          <a:p>
            <a:r>
              <a:rPr lang="en-US" dirty="0"/>
              <a:t>Application of a support vector machine. (tunning parameters) </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Testing and evaluation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fontScale="92500"/>
          </a:bodyPr>
          <a:lstStyle/>
          <a:p>
            <a:r>
              <a:rPr lang="en-US" strike="sngStrike" dirty="0">
                <a:highlight>
                  <a:srgbClr val="C0C0C0"/>
                </a:highlight>
              </a:rPr>
              <a:t>Designing a baseline model using only local parameters on the input</a:t>
            </a:r>
          </a:p>
          <a:p>
            <a:r>
              <a:rPr lang="en-US" dirty="0"/>
              <a:t>Define appropriate regularization terms to mitigate overfitting from aggregation of parameters</a:t>
            </a:r>
          </a:p>
          <a:p>
            <a:r>
              <a:rPr lang="en-US" dirty="0"/>
              <a:t>Define metrics to evaluate effectiveness of the model </a:t>
            </a:r>
            <a:r>
              <a:rPr lang="en-US" strike="sngStrike" dirty="0">
                <a:highlight>
                  <a:srgbClr val="C0C0C0"/>
                </a:highlight>
              </a:rPr>
              <a:t>compared to the baseline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Approach</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43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animEffect transition="in" filter="fade">
                                      <p:cBhvr>
                                        <p:cTn id="57" dur="500"/>
                                        <p:tgtEl>
                                          <p:spTgt spid="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1" end="1"/>
                                            </p:txEl>
                                          </p:spTgt>
                                        </p:tgtEl>
                                        <p:attrNameLst>
                                          <p:attrName>style.visibility</p:attrName>
                                        </p:attrNameLst>
                                      </p:cBhvr>
                                      <p:to>
                                        <p:strVal val="visible"/>
                                      </p:to>
                                    </p:set>
                                    <p:animEffect transition="in" filter="fade">
                                      <p:cBhvr>
                                        <p:cTn id="62" dur="500"/>
                                        <p:tgtEl>
                                          <p:spTgt spid="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The Mississippi River basin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(Mayor tributaries and sub-basins are shown)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Mississippi</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12</a:t>
            </a:fld>
            <a:endParaRPr lang="en-US" dirty="0"/>
          </a:p>
        </p:txBody>
      </p:sp>
      <p:pic>
        <p:nvPicPr>
          <p:cNvPr id="8" name="Picture 7" descr="Map&#10;&#10;Description automatically generated">
            <a:extLst>
              <a:ext uri="{FF2B5EF4-FFF2-40B4-BE49-F238E27FC236}">
                <a16:creationId xmlns:a16="http://schemas.microsoft.com/office/drawing/2014/main" id="{3D40CFFF-9C15-AC6C-EF7A-35000D304DFD}"/>
              </a:ext>
            </a:extLst>
          </p:cNvPr>
          <p:cNvPicPr>
            <a:picLocks noChangeAspect="1"/>
          </p:cNvPicPr>
          <p:nvPr/>
        </p:nvPicPr>
        <p:blipFill>
          <a:blip r:embed="rId2"/>
          <a:stretch>
            <a:fillRect/>
          </a:stretch>
        </p:blipFill>
        <p:spPr>
          <a:xfrm>
            <a:off x="4229100" y="1068355"/>
            <a:ext cx="7723992" cy="4721289"/>
          </a:xfrm>
          <a:prstGeom prst="rect">
            <a:avLst/>
          </a:prstGeom>
        </p:spPr>
      </p:pic>
    </p:spTree>
    <p:extLst>
      <p:ext uri="{BB962C8B-B14F-4D97-AF65-F5344CB8AC3E}">
        <p14:creationId xmlns:p14="http://schemas.microsoft.com/office/powerpoint/2010/main" val="58707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903028" y="1962831"/>
            <a:ext cx="3833262" cy="1204912"/>
          </a:xfrm>
        </p:spPr>
        <p:txBody>
          <a:bodyPr/>
          <a:lstStyle/>
          <a:p>
            <a:r>
              <a:rPr lang="en-US" dirty="0"/>
              <a:t>NLDI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903028" y="3999252"/>
            <a:ext cx="3833262" cy="1525588"/>
          </a:xfrm>
        </p:spPr>
        <p:txBody>
          <a:bodyPr/>
          <a:lstStyle/>
          <a:p>
            <a:r>
              <a:rPr lang="en-US" dirty="0"/>
              <a:t>Navigation upstream can be done using the </a:t>
            </a:r>
            <a:r>
              <a:rPr lang="en-US" b="1" dirty="0"/>
              <a:t>Hydro-Network Linked Data </a:t>
            </a:r>
            <a:r>
              <a:rPr lang="en-US" b="1" dirty="0" err="1"/>
              <a:t>Index.</a:t>
            </a:r>
            <a:r>
              <a:rPr lang="en-US" dirty="0" err="1"/>
              <a:t>I</a:t>
            </a:r>
            <a:r>
              <a:rPr lang="en-US" dirty="0"/>
              <a:t> used their API to make </a:t>
            </a:r>
            <a:r>
              <a:rPr lang="en-US" dirty="0" err="1"/>
              <a:t>url</a:t>
            </a:r>
            <a:r>
              <a:rPr lang="en-US" dirty="0"/>
              <a:t> queries for the mainstream Mississippi River</a:t>
            </a:r>
            <a:endParaRPr lang="en-US" b="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NLDI</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8" name="Picture 7" descr="Timeline&#10;&#10;Description automatically generated">
            <a:extLst>
              <a:ext uri="{FF2B5EF4-FFF2-40B4-BE49-F238E27FC236}">
                <a16:creationId xmlns:a16="http://schemas.microsoft.com/office/drawing/2014/main" id="{64777175-B605-0A4A-E08B-5843B4F5336D}"/>
              </a:ext>
            </a:extLst>
          </p:cNvPr>
          <p:cNvPicPr>
            <a:picLocks noChangeAspect="1"/>
          </p:cNvPicPr>
          <p:nvPr/>
        </p:nvPicPr>
        <p:blipFill>
          <a:blip r:embed="rId2"/>
          <a:stretch>
            <a:fillRect/>
          </a:stretch>
        </p:blipFill>
        <p:spPr>
          <a:xfrm>
            <a:off x="230886" y="531844"/>
            <a:ext cx="7498521" cy="5794311"/>
          </a:xfrm>
          <a:prstGeom prst="rect">
            <a:avLst/>
          </a:prstGeom>
        </p:spPr>
      </p:pic>
    </p:spTree>
    <p:extLst>
      <p:ext uri="{BB962C8B-B14F-4D97-AF65-F5344CB8AC3E}">
        <p14:creationId xmlns:p14="http://schemas.microsoft.com/office/powerpoint/2010/main" val="273293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7987004" y="2666632"/>
            <a:ext cx="3366795" cy="1524735"/>
          </a:xfrm>
        </p:spPr>
        <p:txBody>
          <a:bodyPr/>
          <a:lstStyle/>
          <a:p>
            <a:r>
              <a:rPr lang="en-US" dirty="0"/>
              <a:t>Cross correlation lags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Done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pic>
        <p:nvPicPr>
          <p:cNvPr id="10" name="Picture 9" descr="A screenshot of a phone&#10;&#10;Description automatically generated with low confidence">
            <a:extLst>
              <a:ext uri="{FF2B5EF4-FFF2-40B4-BE49-F238E27FC236}">
                <a16:creationId xmlns:a16="http://schemas.microsoft.com/office/drawing/2014/main" id="{1018C15B-6A1C-CD66-9CDC-24B0A0889760}"/>
              </a:ext>
            </a:extLst>
          </p:cNvPr>
          <p:cNvPicPr>
            <a:picLocks noChangeAspect="1"/>
          </p:cNvPicPr>
          <p:nvPr/>
        </p:nvPicPr>
        <p:blipFill>
          <a:blip r:embed="rId2"/>
          <a:stretch>
            <a:fillRect/>
          </a:stretch>
        </p:blipFill>
        <p:spPr>
          <a:xfrm>
            <a:off x="884214" y="784427"/>
            <a:ext cx="2496579" cy="5301922"/>
          </a:xfrm>
          <a:prstGeom prst="rect">
            <a:avLst/>
          </a:prstGeom>
        </p:spPr>
      </p:pic>
      <p:pic>
        <p:nvPicPr>
          <p:cNvPr id="12" name="Picture 11" descr="A picture containing text, road, scoreboard, several&#10;&#10;Description automatically generated">
            <a:extLst>
              <a:ext uri="{FF2B5EF4-FFF2-40B4-BE49-F238E27FC236}">
                <a16:creationId xmlns:a16="http://schemas.microsoft.com/office/drawing/2014/main" id="{282BB907-B689-F41D-39E1-221A1501BCC1}"/>
              </a:ext>
            </a:extLst>
          </p:cNvPr>
          <p:cNvPicPr>
            <a:picLocks noChangeAspect="1"/>
          </p:cNvPicPr>
          <p:nvPr/>
        </p:nvPicPr>
        <p:blipFill>
          <a:blip r:embed="rId3"/>
          <a:stretch>
            <a:fillRect/>
          </a:stretch>
        </p:blipFill>
        <p:spPr>
          <a:xfrm>
            <a:off x="4057009" y="784427"/>
            <a:ext cx="2496579" cy="4828454"/>
          </a:xfrm>
          <a:prstGeom prst="rect">
            <a:avLst/>
          </a:prstGeom>
        </p:spPr>
      </p:pic>
    </p:spTree>
    <p:extLst>
      <p:ext uri="{BB962C8B-B14F-4D97-AF65-F5344CB8AC3E}">
        <p14:creationId xmlns:p14="http://schemas.microsoft.com/office/powerpoint/2010/main" val="374310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351515" y="318473"/>
            <a:ext cx="7374170"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57673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444665" y="318473"/>
            <a:ext cx="7187869"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46031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494930" y="318473"/>
            <a:ext cx="7087340"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30505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614309" y="281151"/>
            <a:ext cx="6848582"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41269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614309" y="318473"/>
            <a:ext cx="6848582"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69142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The Problem</a:t>
            </a:r>
          </a:p>
          <a:p>
            <a:r>
              <a:rPr lang="en-US" dirty="0"/>
              <a:t>State of the art</a:t>
            </a:r>
          </a:p>
          <a:p>
            <a:r>
              <a:rPr lang="en-US" dirty="0"/>
              <a:t>Data</a:t>
            </a:r>
          </a:p>
          <a:p>
            <a:r>
              <a:rPr lang="en-US" dirty="0"/>
              <a:t>Toy example</a:t>
            </a:r>
          </a:p>
          <a:p>
            <a:r>
              <a:rPr lang="en-US" dirty="0"/>
              <a:t>Approach</a:t>
            </a:r>
          </a:p>
          <a:p>
            <a:r>
              <a:rPr lang="en-US" dirty="0"/>
              <a:t>Approach (updates)</a:t>
            </a:r>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Water levels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494930" y="318473"/>
            <a:ext cx="7087340"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32343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br>
              <a:rPr lang="en-US" dirty="0"/>
            </a:br>
            <a:br>
              <a:rPr lang="en-US" dirty="0"/>
            </a:br>
            <a:r>
              <a:rPr lang="en-US" dirty="0"/>
              <a:t>(issues)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545195" y="318473"/>
            <a:ext cx="6986810"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84784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br>
              <a:rPr lang="en-US" dirty="0"/>
            </a:br>
            <a:br>
              <a:rPr lang="en-US" dirty="0"/>
            </a:br>
            <a:r>
              <a:rPr lang="en-US" dirty="0"/>
              <a:t>(issues)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22</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545195" y="1092206"/>
            <a:ext cx="6986810" cy="42706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77143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br>
              <a:rPr lang="en-US" dirty="0"/>
            </a:br>
            <a:br>
              <a:rPr lang="en-US" dirty="0"/>
            </a:br>
            <a:r>
              <a:rPr lang="en-US" dirty="0"/>
              <a:t>(issues)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23</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545195" y="399846"/>
            <a:ext cx="6986810" cy="5655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467544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505568" y="3023734"/>
            <a:ext cx="2953263" cy="810532"/>
          </a:xfrm>
        </p:spPr>
        <p:txBody>
          <a:bodyPr>
            <a:normAutofit fontScale="90000"/>
          </a:bodyPr>
          <a:lstStyle/>
          <a:p>
            <a:r>
              <a:rPr lang="en-US" dirty="0"/>
              <a:t>Regression results</a:t>
            </a:r>
            <a:br>
              <a:rPr lang="en-US" dirty="0"/>
            </a:br>
            <a:br>
              <a:rPr lang="en-US" dirty="0"/>
            </a:br>
            <a:r>
              <a:rPr lang="en-US" dirty="0"/>
              <a:t>(issues)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24</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rcRect/>
          <a:stretch/>
        </p:blipFill>
        <p:spPr>
          <a:xfrm>
            <a:off x="614309" y="318473"/>
            <a:ext cx="6848582" cy="581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50392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7987004" y="2666632"/>
            <a:ext cx="3366795" cy="1524735"/>
          </a:xfrm>
        </p:spPr>
        <p:txBody>
          <a:bodyPr/>
          <a:lstStyle/>
          <a:p>
            <a:r>
              <a:rPr lang="en-US" dirty="0"/>
              <a:t>RMSE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Done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pic>
        <p:nvPicPr>
          <p:cNvPr id="10" name="Picture 9">
            <a:extLst>
              <a:ext uri="{FF2B5EF4-FFF2-40B4-BE49-F238E27FC236}">
                <a16:creationId xmlns:a16="http://schemas.microsoft.com/office/drawing/2014/main" id="{1018C15B-6A1C-CD66-9CDC-24B0A0889760}"/>
              </a:ext>
            </a:extLst>
          </p:cNvPr>
          <p:cNvPicPr>
            <a:picLocks noChangeAspect="1"/>
          </p:cNvPicPr>
          <p:nvPr/>
        </p:nvPicPr>
        <p:blipFill>
          <a:blip r:embed="rId2"/>
          <a:srcRect/>
          <a:stretch/>
        </p:blipFill>
        <p:spPr>
          <a:xfrm>
            <a:off x="391500" y="466959"/>
            <a:ext cx="7089068" cy="5924081"/>
          </a:xfrm>
          <a:prstGeom prst="rect">
            <a:avLst/>
          </a:prstGeom>
        </p:spPr>
      </p:pic>
    </p:spTree>
    <p:extLst>
      <p:ext uri="{BB962C8B-B14F-4D97-AF65-F5344CB8AC3E}">
        <p14:creationId xmlns:p14="http://schemas.microsoft.com/office/powerpoint/2010/main" val="3021315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7987004" y="2666632"/>
            <a:ext cx="3366795" cy="1524735"/>
          </a:xfrm>
        </p:spPr>
        <p:txBody>
          <a:bodyPr/>
          <a:lstStyle/>
          <a:p>
            <a:r>
              <a:rPr lang="en-US" dirty="0"/>
              <a:t>Relative errors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Done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pic>
        <p:nvPicPr>
          <p:cNvPr id="10" name="Picture 9">
            <a:extLst>
              <a:ext uri="{FF2B5EF4-FFF2-40B4-BE49-F238E27FC236}">
                <a16:creationId xmlns:a16="http://schemas.microsoft.com/office/drawing/2014/main" id="{1018C15B-6A1C-CD66-9CDC-24B0A0889760}"/>
              </a:ext>
            </a:extLst>
          </p:cNvPr>
          <p:cNvPicPr>
            <a:picLocks noChangeAspect="1"/>
          </p:cNvPicPr>
          <p:nvPr/>
        </p:nvPicPr>
        <p:blipFill>
          <a:blip r:embed="rId2"/>
          <a:srcRect/>
          <a:stretch/>
        </p:blipFill>
        <p:spPr>
          <a:xfrm>
            <a:off x="509238" y="466959"/>
            <a:ext cx="6853591" cy="5924081"/>
          </a:xfrm>
          <a:prstGeom prst="rect">
            <a:avLst/>
          </a:prstGeom>
        </p:spPr>
      </p:pic>
    </p:spTree>
    <p:extLst>
      <p:ext uri="{BB962C8B-B14F-4D97-AF65-F5344CB8AC3E}">
        <p14:creationId xmlns:p14="http://schemas.microsoft.com/office/powerpoint/2010/main" val="2012789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Questions?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Done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problem: We flood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Water level extreme events on rivers or coastlines cause significant economic and structural losses every year. Having information of flood events ahead of time can significantly reduce the number of human casualties and provide time to take preventive actions and mitigate structural damage.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The problem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863899"/>
            <a:ext cx="4179570" cy="839395"/>
          </a:xfrm>
        </p:spPr>
        <p:txBody>
          <a:bodyPr anchor="t"/>
          <a:lstStyle/>
          <a:p>
            <a:r>
              <a:rPr lang="en-US" dirty="0"/>
              <a:t>State of the art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939159"/>
            <a:ext cx="4179570" cy="3515709"/>
          </a:xfrm>
        </p:spPr>
        <p:txBody>
          <a:bodyPr>
            <a:normAutofit/>
          </a:bodyPr>
          <a:lstStyle/>
          <a:p>
            <a:r>
              <a:rPr lang="en-US" dirty="0"/>
              <a:t>Some of the ML approaches so far include:</a:t>
            </a:r>
          </a:p>
          <a:p>
            <a:pPr marL="285750" indent="-285750">
              <a:buFont typeface="Arial" panose="020B0604020202020204" pitchFamily="34" charset="0"/>
              <a:buChar char="•"/>
            </a:pPr>
            <a:r>
              <a:rPr lang="en-US" dirty="0"/>
              <a:t>Linear regression models</a:t>
            </a:r>
          </a:p>
          <a:p>
            <a:pPr marL="285750" indent="-285750">
              <a:buFont typeface="Arial" panose="020B0604020202020204" pitchFamily="34" charset="0"/>
              <a:buChar char="•"/>
            </a:pPr>
            <a:r>
              <a:rPr lang="en-US" dirty="0"/>
              <a:t>Support vector machines (with short/long-term memory)</a:t>
            </a:r>
          </a:p>
          <a:p>
            <a:pPr marL="285750" indent="-285750">
              <a:buFont typeface="Arial" panose="020B0604020202020204" pitchFamily="34" charset="0"/>
              <a:buChar char="•"/>
            </a:pPr>
            <a:r>
              <a:rPr lang="en-US" dirty="0"/>
              <a:t>Gaussian process regression model (supervised learning)</a:t>
            </a:r>
          </a:p>
          <a:p>
            <a:pPr marL="285750" indent="-285750">
              <a:buFont typeface="Arial" panose="020B0604020202020204" pitchFamily="34" charset="0"/>
              <a:buChar char="•"/>
            </a:pPr>
            <a:r>
              <a:rPr lang="en-US" dirty="0"/>
              <a:t>Neuronal networks (long and short term memory too)</a:t>
            </a:r>
          </a:p>
          <a:p>
            <a:r>
              <a:rPr lang="en-US" dirty="0"/>
              <a:t>And some common additional considerations</a:t>
            </a:r>
          </a:p>
          <a:p>
            <a:pPr marL="285750" indent="-285750">
              <a:buFont typeface="Arial" panose="020B0604020202020204" pitchFamily="34" charset="0"/>
              <a:buChar char="•"/>
            </a:pPr>
            <a:r>
              <a:rPr lang="en-US" dirty="0"/>
              <a:t>The use of lag data (up to 5 days)</a:t>
            </a:r>
          </a:p>
          <a:p>
            <a:pPr marL="285750" indent="-285750">
              <a:buFont typeface="Arial" panose="020B0604020202020204" pitchFamily="34" charset="0"/>
              <a:buChar char="•"/>
            </a:pPr>
            <a:r>
              <a:rPr lang="en-US" dirty="0"/>
              <a:t>Precipitation, dams, etc.</a:t>
            </a:r>
          </a:p>
        </p:txBody>
      </p:sp>
    </p:spTree>
    <p:extLst>
      <p:ext uri="{BB962C8B-B14F-4D97-AF65-F5344CB8AC3E}">
        <p14:creationId xmlns:p14="http://schemas.microsoft.com/office/powerpoint/2010/main" val="3797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Data</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USGS NATIONAL WATER DASHBOARD</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​Federal domain containing information collected from stream gauges all over the country.</a:t>
            </a:r>
          </a:p>
          <a:p>
            <a:r>
              <a:rPr lang="en-US" dirty="0"/>
              <a:t>Data queries are implemented on R.</a:t>
            </a:r>
          </a:p>
          <a:p>
            <a:r>
              <a:rPr lang="en-US" dirty="0"/>
              <a:t>Time series of some stations is limited and the baselevel of some gauges has changed.</a:t>
            </a:r>
          </a:p>
        </p:txBody>
      </p:sp>
      <p:pic>
        <p:nvPicPr>
          <p:cNvPr id="11" name="Content Placeholder 10">
            <a:extLst>
              <a:ext uri="{FF2B5EF4-FFF2-40B4-BE49-F238E27FC236}">
                <a16:creationId xmlns:a16="http://schemas.microsoft.com/office/drawing/2014/main" id="{AE285043-2281-9D07-4320-D3B5B7D0877E}"/>
              </a:ext>
            </a:extLst>
          </p:cNvPr>
          <p:cNvPicPr>
            <a:picLocks noGrp="1" noChangeAspect="1"/>
          </p:cNvPicPr>
          <p:nvPr>
            <p:ph sz="quarter" idx="4"/>
          </p:nvPr>
        </p:nvPicPr>
        <p:blipFill>
          <a:blip r:embed="rId2"/>
          <a:srcRect/>
          <a:stretch/>
        </p:blipFill>
        <p:spPr>
          <a:xfrm>
            <a:off x="7847862" y="892177"/>
            <a:ext cx="3997699" cy="2536823"/>
          </a:xfrm>
        </p:spPr>
      </p:pic>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Data</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2" name="Content Placeholder 10">
            <a:extLst>
              <a:ext uri="{FF2B5EF4-FFF2-40B4-BE49-F238E27FC236}">
                <a16:creationId xmlns:a16="http://schemas.microsoft.com/office/drawing/2014/main" id="{9673FB38-080A-29DC-4C58-B63A2E1D6F64}"/>
              </a:ext>
            </a:extLst>
          </p:cNvPr>
          <p:cNvPicPr>
            <a:picLocks noChangeAspect="1"/>
          </p:cNvPicPr>
          <p:nvPr/>
        </p:nvPicPr>
        <p:blipFill>
          <a:blip r:embed="rId3"/>
          <a:srcRect/>
          <a:stretch/>
        </p:blipFill>
        <p:spPr>
          <a:xfrm>
            <a:off x="7850752" y="3557588"/>
            <a:ext cx="3991919" cy="2536823"/>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A2DA73B5-000D-CE1D-42D5-1D2FEDF95845}"/>
              </a:ext>
            </a:extLst>
          </p:cNvPr>
          <p:cNvSpPr>
            <a:spLocks noGrp="1"/>
          </p:cNvSpPr>
          <p:nvPr>
            <p:ph type="ctrTitle"/>
          </p:nvPr>
        </p:nvSpPr>
        <p:spPr>
          <a:xfrm>
            <a:off x="1405034" y="346652"/>
            <a:ext cx="7498702" cy="807818"/>
          </a:xfrm>
        </p:spPr>
        <p:txBody>
          <a:bodyPr/>
          <a:lstStyle/>
          <a:p>
            <a:pPr algn="ctr"/>
            <a:r>
              <a:rPr lang="en-US" dirty="0"/>
              <a:t>Toy example</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4267200" y="6356350"/>
            <a:ext cx="1774371" cy="365125"/>
          </a:xfrm>
        </p:spPr>
        <p:txBody>
          <a:bodyPr anchor="ctr">
            <a:normAutofit/>
          </a:bodyPr>
          <a:lstStyle/>
          <a:p>
            <a:pPr>
              <a:spcAft>
                <a:spcPts val="600"/>
              </a:spcAft>
            </a:pPr>
            <a:r>
              <a:rPr lang="en-US"/>
              <a:t>20XX</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6479721" y="6356350"/>
            <a:ext cx="2661557" cy="365125"/>
          </a:xfrm>
        </p:spPr>
        <p:txBody>
          <a:bodyPr anchor="ctr">
            <a:normAutofit/>
          </a:bodyPr>
          <a:lstStyle/>
          <a:p>
            <a:pPr>
              <a:spcAft>
                <a:spcPts val="600"/>
              </a:spcAft>
            </a:pPr>
            <a:r>
              <a:rPr lang="en-US"/>
              <a:t>PRESENTATION TITLE</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pic>
        <p:nvPicPr>
          <p:cNvPr id="27" name="Picture 26">
            <a:extLst>
              <a:ext uri="{FF2B5EF4-FFF2-40B4-BE49-F238E27FC236}">
                <a16:creationId xmlns:a16="http://schemas.microsoft.com/office/drawing/2014/main" id="{77BEF447-1431-356E-982B-82FBAC26A896}"/>
              </a:ext>
            </a:extLst>
          </p:cNvPr>
          <p:cNvPicPr>
            <a:picLocks noChangeAspect="1"/>
          </p:cNvPicPr>
          <p:nvPr/>
        </p:nvPicPr>
        <p:blipFill>
          <a:blip r:embed="rId2"/>
          <a:stretch>
            <a:fillRect/>
          </a:stretch>
        </p:blipFill>
        <p:spPr>
          <a:xfrm>
            <a:off x="764599" y="1907724"/>
            <a:ext cx="4389786" cy="3749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Subtitle 2">
            <a:extLst>
              <a:ext uri="{FF2B5EF4-FFF2-40B4-BE49-F238E27FC236}">
                <a16:creationId xmlns:a16="http://schemas.microsoft.com/office/drawing/2014/main" id="{3D2FB527-D7E0-09BA-8FBF-B0208B41DE0D}"/>
              </a:ext>
            </a:extLst>
          </p:cNvPr>
          <p:cNvSpPr>
            <a:spLocks noGrp="1"/>
          </p:cNvSpPr>
          <p:nvPr>
            <p:ph type="subTitle" idx="1"/>
          </p:nvPr>
        </p:nvSpPr>
        <p:spPr>
          <a:xfrm>
            <a:off x="6479721" y="1907725"/>
            <a:ext cx="4947680" cy="3547144"/>
          </a:xfrm>
        </p:spPr>
        <p:txBody>
          <a:bodyPr>
            <a:normAutofit fontScale="92500" lnSpcReduction="20000"/>
          </a:bodyPr>
          <a:lstStyle/>
          <a:p>
            <a:r>
              <a:rPr lang="en-US" sz="1800" dirty="0"/>
              <a:t>The Ohio River is one of the main tributaries to the Mississippi river. Data for testing has:</a:t>
            </a:r>
          </a:p>
          <a:p>
            <a:pPr marL="285750" indent="-285750">
              <a:buFont typeface="Arial" panose="020B0604020202020204" pitchFamily="34" charset="0"/>
              <a:buChar char="•"/>
            </a:pPr>
            <a:r>
              <a:rPr lang="en-US" sz="1800" dirty="0"/>
              <a:t>Daily averages Q </a:t>
            </a:r>
          </a:p>
          <a:p>
            <a:pPr marL="285750" indent="-285750">
              <a:buFont typeface="Arial" panose="020B0604020202020204" pitchFamily="34" charset="0"/>
              <a:buChar char="•"/>
            </a:pPr>
            <a:r>
              <a:rPr lang="en-US" sz="1800" dirty="0"/>
              <a:t>Instantaneous WLs</a:t>
            </a:r>
          </a:p>
          <a:p>
            <a:pPr marL="285750" indent="-285750">
              <a:buFont typeface="Arial" panose="020B0604020202020204" pitchFamily="34" charset="0"/>
              <a:buChar char="•"/>
            </a:pPr>
            <a:r>
              <a:rPr lang="en-US" sz="1800" dirty="0"/>
              <a:t>Missing values.</a:t>
            </a:r>
          </a:p>
          <a:p>
            <a:pPr marL="285750" indent="-285750">
              <a:buFont typeface="Arial" panose="020B0604020202020204" pitchFamily="34" charset="0"/>
              <a:buChar char="•"/>
            </a:pPr>
            <a:r>
              <a:rPr lang="en-US" sz="1800" dirty="0"/>
              <a:t>Ranges of dates that don’t match.</a:t>
            </a:r>
          </a:p>
          <a:p>
            <a:pPr marL="285750" indent="-285750">
              <a:buFont typeface="Arial" panose="020B0604020202020204" pitchFamily="34" charset="0"/>
              <a:buChar char="•"/>
            </a:pPr>
            <a:r>
              <a:rPr lang="en-US" sz="1800" dirty="0"/>
              <a:t>Same </a:t>
            </a:r>
            <a:r>
              <a:rPr lang="en-US" sz="1800" dirty="0" err="1"/>
              <a:t>Timezones</a:t>
            </a:r>
            <a:r>
              <a:rPr lang="en-US" sz="1800" dirty="0"/>
              <a:t> (for now at least)</a:t>
            </a:r>
          </a:p>
          <a:p>
            <a:pPr marL="285750" indent="-285750">
              <a:buFont typeface="Arial" panose="020B0604020202020204" pitchFamily="34" charset="0"/>
              <a:buChar char="•"/>
            </a:pPr>
            <a:r>
              <a:rPr lang="en-US" sz="1800" dirty="0"/>
              <a:t>Data from several years</a:t>
            </a:r>
          </a:p>
        </p:txBody>
      </p:sp>
    </p:spTree>
    <p:extLst>
      <p:ext uri="{BB962C8B-B14F-4D97-AF65-F5344CB8AC3E}">
        <p14:creationId xmlns:p14="http://schemas.microsoft.com/office/powerpoint/2010/main" val="6459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fade">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fade">
                                      <p:cBhvr>
                                        <p:cTn id="22" dur="500"/>
                                        <p:tgtEl>
                                          <p:spTgt spid="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fade">
                                      <p:cBhvr>
                                        <p:cTn id="27" dur="500"/>
                                        <p:tgtEl>
                                          <p:spTgt spid="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xEl>
                                              <p:pRg st="4" end="4"/>
                                            </p:txEl>
                                          </p:spTgt>
                                        </p:tgtEl>
                                        <p:attrNameLst>
                                          <p:attrName>style.visibility</p:attrName>
                                        </p:attrNameLst>
                                      </p:cBhvr>
                                      <p:to>
                                        <p:strVal val="visible"/>
                                      </p:to>
                                    </p:set>
                                    <p:animEffect transition="in" filter="fade">
                                      <p:cBhvr>
                                        <p:cTn id="32" dur="500"/>
                                        <p:tgtEl>
                                          <p:spTgt spid="3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xEl>
                                              <p:pRg st="5" end="5"/>
                                            </p:txEl>
                                          </p:spTgt>
                                        </p:tgtEl>
                                        <p:attrNameLst>
                                          <p:attrName>style.visibility</p:attrName>
                                        </p:attrNameLst>
                                      </p:cBhvr>
                                      <p:to>
                                        <p:strVal val="visible"/>
                                      </p:to>
                                    </p:set>
                                    <p:animEffect transition="in" filter="fade">
                                      <p:cBhvr>
                                        <p:cTn id="37" dur="500"/>
                                        <p:tgtEl>
                                          <p:spTgt spid="3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xEl>
                                              <p:pRg st="6" end="6"/>
                                            </p:txEl>
                                          </p:spTgt>
                                        </p:tgtEl>
                                        <p:attrNameLst>
                                          <p:attrName>style.visibility</p:attrName>
                                        </p:attrNameLst>
                                      </p:cBhvr>
                                      <p:to>
                                        <p:strVal val="visible"/>
                                      </p:to>
                                    </p:set>
                                    <p:animEffect transition="in" filter="fade">
                                      <p:cBhvr>
                                        <p:cTn id="42" dur="500"/>
                                        <p:tgtEl>
                                          <p:spTgt spid="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4C86C45-C55F-1558-2504-C0938F836BAC}"/>
              </a:ext>
            </a:extLst>
          </p:cNvPr>
          <p:cNvSpPr>
            <a:spLocks noGrp="1"/>
          </p:cNvSpPr>
          <p:nvPr>
            <p:ph type="title"/>
          </p:nvPr>
        </p:nvSpPr>
        <p:spPr>
          <a:xfrm>
            <a:off x="838200" y="365125"/>
            <a:ext cx="10515600" cy="1325563"/>
          </a:xfrm>
        </p:spPr>
        <p:txBody>
          <a:bodyPr/>
          <a:lstStyle/>
          <a:p>
            <a:r>
              <a:rPr lang="en-US" dirty="0"/>
              <a:t>This is how discharge data looks</a:t>
            </a:r>
          </a:p>
        </p:txBody>
      </p:sp>
      <p:sp>
        <p:nvSpPr>
          <p:cNvPr id="9" name="Date Placeholder 8">
            <a:extLst>
              <a:ext uri="{FF2B5EF4-FFF2-40B4-BE49-F238E27FC236}">
                <a16:creationId xmlns:a16="http://schemas.microsoft.com/office/drawing/2014/main" id="{401E70FD-8CF2-2A8E-7CB0-6B034A742D6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5369F7D7-D279-E7B2-BF55-1E65F482CF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Sergio Villamarin</a:t>
            </a:r>
          </a:p>
        </p:txBody>
      </p:sp>
      <p:sp>
        <p:nvSpPr>
          <p:cNvPr id="11" name="Slide Number Placeholder 10">
            <a:extLst>
              <a:ext uri="{FF2B5EF4-FFF2-40B4-BE49-F238E27FC236}">
                <a16:creationId xmlns:a16="http://schemas.microsoft.com/office/drawing/2014/main" id="{D941FD08-0FD7-0A2C-DFC9-55B51C56548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pic>
        <p:nvPicPr>
          <p:cNvPr id="13" name="Picture 12">
            <a:extLst>
              <a:ext uri="{FF2B5EF4-FFF2-40B4-BE49-F238E27FC236}">
                <a16:creationId xmlns:a16="http://schemas.microsoft.com/office/drawing/2014/main" id="{D7D83409-2096-C267-DD07-692CF143A001}"/>
              </a:ext>
            </a:extLst>
          </p:cNvPr>
          <p:cNvPicPr>
            <a:picLocks noChangeAspect="1"/>
          </p:cNvPicPr>
          <p:nvPr/>
        </p:nvPicPr>
        <p:blipFill>
          <a:blip r:embed="rId2"/>
          <a:stretch>
            <a:fillRect/>
          </a:stretch>
        </p:blipFill>
        <p:spPr>
          <a:xfrm>
            <a:off x="838200" y="2205260"/>
            <a:ext cx="10515600" cy="3636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459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Approach</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Determining appropriate lags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Choosing meaningful hydraulic parameters for input in the model</a:t>
            </a:r>
          </a:p>
          <a:p>
            <a:r>
              <a:rPr lang="en-US" dirty="0"/>
              <a:t>Use of partial autocorrelation and regular correlation for the estimation of lags for the different hydraulic parameters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Application of Linear and SVM models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Use different combinations of lags and hydraulic parameters</a:t>
            </a:r>
          </a:p>
          <a:p>
            <a:r>
              <a:rPr lang="en-US" dirty="0"/>
              <a:t>A first exploration using a linear model and then a support vector machine.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Testing and evaluation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fontScale="92500"/>
          </a:bodyPr>
          <a:lstStyle/>
          <a:p>
            <a:r>
              <a:rPr lang="en-US" dirty="0"/>
              <a:t>Designing a baseline model using only local parameters on the input</a:t>
            </a:r>
          </a:p>
          <a:p>
            <a:r>
              <a:rPr lang="en-US" dirty="0"/>
              <a:t>Define appropriate regularization terms to mitigate overfitting from aggregation of parameters</a:t>
            </a:r>
          </a:p>
          <a:p>
            <a:r>
              <a:rPr lang="en-US" dirty="0"/>
              <a:t>Define metrics to evaluate effectiveness of the model compared to the baseline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Approach</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294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fade">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3" y="307274"/>
            <a:ext cx="8421688" cy="1325563"/>
          </a:xfrm>
        </p:spPr>
        <p:txBody>
          <a:bodyPr/>
          <a:lstStyle/>
          <a:p>
            <a:r>
              <a:rPr lang="en-US" dirty="0"/>
              <a:t>Approach (so far)</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727099"/>
            <a:ext cx="2882475" cy="695543"/>
          </a:xfrm>
        </p:spPr>
        <p:txBody>
          <a:bodyPr/>
          <a:lstStyle/>
          <a:p>
            <a:r>
              <a:rPr lang="en-US" dirty="0"/>
              <a:t>Determining appropriate lags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5402857"/>
            <a:ext cx="2882475" cy="859231"/>
          </a:xfrm>
        </p:spPr>
        <p:txBody>
          <a:bodyPr>
            <a:normAutofit/>
          </a:bodyPr>
          <a:lstStyle/>
          <a:p>
            <a:r>
              <a:rPr lang="en-US" dirty="0"/>
              <a:t>I managed to do cross correlations function that deals with the data issues (I think)</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3" y="1727099"/>
            <a:ext cx="2896671" cy="690338"/>
          </a:xfrm>
        </p:spPr>
        <p:txBody>
          <a:bodyPr/>
          <a:lstStyle/>
          <a:p>
            <a:r>
              <a:rPr lang="en-US" dirty="0"/>
              <a:t>Application of Linear and SVM models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3" y="5402856"/>
            <a:ext cx="2896671" cy="859231"/>
          </a:xfrm>
        </p:spPr>
        <p:txBody>
          <a:bodyPr>
            <a:normAutofit/>
          </a:bodyPr>
          <a:lstStyle/>
          <a:p>
            <a:r>
              <a:rPr lang="en-US" dirty="0"/>
              <a:t>I used the </a:t>
            </a:r>
            <a:r>
              <a:rPr lang="en-US" dirty="0" err="1"/>
              <a:t>timelagged</a:t>
            </a:r>
            <a:r>
              <a:rPr lang="en-US" dirty="0"/>
              <a:t> data to create a basic linear (regression) model</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0" y="1727099"/>
            <a:ext cx="2882475" cy="695544"/>
          </a:xfrm>
        </p:spPr>
        <p:txBody>
          <a:bodyPr/>
          <a:lstStyle/>
          <a:p>
            <a:r>
              <a:rPr lang="en-US" dirty="0"/>
              <a:t>Testing and evaluation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5402856"/>
            <a:ext cx="2882475" cy="859231"/>
          </a:xfrm>
        </p:spPr>
        <p:txBody>
          <a:bodyPr>
            <a:normAutofit/>
          </a:bodyPr>
          <a:lstStyle/>
          <a:p>
            <a:r>
              <a:rPr lang="en-US" dirty="0"/>
              <a:t>This is the next step after I check I can apply the SVM model using more lags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Approach</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13" name="Picture 12">
            <a:extLst>
              <a:ext uri="{FF2B5EF4-FFF2-40B4-BE49-F238E27FC236}">
                <a16:creationId xmlns:a16="http://schemas.microsoft.com/office/drawing/2014/main" id="{EED856DC-F68F-4157-E6E8-0B050887892D}"/>
              </a:ext>
            </a:extLst>
          </p:cNvPr>
          <p:cNvPicPr>
            <a:picLocks noChangeAspect="1"/>
          </p:cNvPicPr>
          <p:nvPr/>
        </p:nvPicPr>
        <p:blipFill>
          <a:blip r:embed="rId2"/>
          <a:stretch>
            <a:fillRect/>
          </a:stretch>
        </p:blipFill>
        <p:spPr>
          <a:xfrm>
            <a:off x="4647663" y="2511699"/>
            <a:ext cx="2897180" cy="2796894"/>
          </a:xfrm>
          <a:prstGeom prst="rect">
            <a:avLst/>
          </a:prstGeom>
        </p:spPr>
      </p:pic>
      <p:pic>
        <p:nvPicPr>
          <p:cNvPr id="15" name="Picture 14">
            <a:extLst>
              <a:ext uri="{FF2B5EF4-FFF2-40B4-BE49-F238E27FC236}">
                <a16:creationId xmlns:a16="http://schemas.microsoft.com/office/drawing/2014/main" id="{373DCD16-E0E0-2C86-E114-4E932BC74457}"/>
              </a:ext>
            </a:extLst>
          </p:cNvPr>
          <p:cNvPicPr>
            <a:picLocks noChangeAspect="1"/>
          </p:cNvPicPr>
          <p:nvPr/>
        </p:nvPicPr>
        <p:blipFill>
          <a:blip r:embed="rId3"/>
          <a:stretch>
            <a:fillRect/>
          </a:stretch>
        </p:blipFill>
        <p:spPr>
          <a:xfrm>
            <a:off x="838199" y="2511699"/>
            <a:ext cx="3438498" cy="2796894"/>
          </a:xfrm>
          <a:prstGeom prst="rect">
            <a:avLst/>
          </a:prstGeom>
        </p:spPr>
      </p:pic>
      <p:pic>
        <p:nvPicPr>
          <p:cNvPr id="17" name="Picture 16">
            <a:extLst>
              <a:ext uri="{FF2B5EF4-FFF2-40B4-BE49-F238E27FC236}">
                <a16:creationId xmlns:a16="http://schemas.microsoft.com/office/drawing/2014/main" id="{09AE58A0-AAE2-A985-B0E6-7630E0480FD4}"/>
              </a:ext>
            </a:extLst>
          </p:cNvPr>
          <p:cNvPicPr>
            <a:picLocks noChangeAspect="1"/>
          </p:cNvPicPr>
          <p:nvPr/>
        </p:nvPicPr>
        <p:blipFill>
          <a:blip r:embed="rId4"/>
          <a:stretch>
            <a:fillRect/>
          </a:stretch>
        </p:blipFill>
        <p:spPr>
          <a:xfrm>
            <a:off x="8066418" y="2511700"/>
            <a:ext cx="2682447" cy="2797934"/>
          </a:xfrm>
          <a:prstGeom prst="rect">
            <a:avLst/>
          </a:prstGeom>
        </p:spPr>
      </p:pic>
    </p:spTree>
    <p:extLst>
      <p:ext uri="{BB962C8B-B14F-4D97-AF65-F5344CB8AC3E}">
        <p14:creationId xmlns:p14="http://schemas.microsoft.com/office/powerpoint/2010/main" val="152145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fade">
                                      <p:cBhvr>
                                        <p:cTn id="4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7e5e6d2-399a-4d12-b027-5ba448400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8FDB91DE3B484BA43BCB13AF6A4020" ma:contentTypeVersion="7" ma:contentTypeDescription="Create a new document." ma:contentTypeScope="" ma:versionID="e01aaabf7a13df491aa3eab19b9f4186">
  <xsd:schema xmlns:xsd="http://www.w3.org/2001/XMLSchema" xmlns:xs="http://www.w3.org/2001/XMLSchema" xmlns:p="http://schemas.microsoft.com/office/2006/metadata/properties" xmlns:ns3="17e5e6d2-399a-4d12-b027-5ba448400fb1" xmlns:ns4="8e2e9840-447a-4b1a-8e02-38a568dcdb2d" targetNamespace="http://schemas.microsoft.com/office/2006/metadata/properties" ma:root="true" ma:fieldsID="c57bda9ae87a37eb4fc443129d9fc370" ns3:_="" ns4:_="">
    <xsd:import namespace="17e5e6d2-399a-4d12-b027-5ba448400fb1"/>
    <xsd:import namespace="8e2e9840-447a-4b1a-8e02-38a568dcdb2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e5e6d2-399a-4d12-b027-5ba448400f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2e9840-447a-4b1a-8e02-38a568dcdb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www.w3.org/XML/1998/namespace"/>
    <ds:schemaRef ds:uri="http://schemas.microsoft.com/office/2006/documentManagement/types"/>
    <ds:schemaRef ds:uri="17e5e6d2-399a-4d12-b027-5ba448400fb1"/>
    <ds:schemaRef ds:uri="8e2e9840-447a-4b1a-8e02-38a568dcdb2d"/>
    <ds:schemaRef ds:uri="http://purl.org/dc/terms/"/>
  </ds:schemaRefs>
</ds:datastoreItem>
</file>

<file path=customXml/itemProps3.xml><?xml version="1.0" encoding="utf-8"?>
<ds:datastoreItem xmlns:ds="http://schemas.openxmlformats.org/officeDocument/2006/customXml" ds:itemID="{A96B3DB7-A3CC-499B-B2F5-6E2C90E3C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e5e6d2-399a-4d12-b027-5ba448400fb1"/>
    <ds:schemaRef ds:uri="8e2e9840-447a-4b1a-8e02-38a568dcdb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304</TotalTime>
  <Words>727</Words>
  <Application>Microsoft Office PowerPoint</Application>
  <PresentationFormat>Widescreen</PresentationFormat>
  <Paragraphs>167</Paragraphs>
  <Slides>27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27</vt:i4>
      </vt:variant>
      <vt:variant>
        <vt:lpstr>Custom Shows</vt:lpstr>
      </vt:variant>
      <vt:variant>
        <vt:i4>1</vt:i4>
      </vt:variant>
    </vt:vector>
  </HeadingPairs>
  <TitlesOfParts>
    <vt:vector size="32" baseType="lpstr">
      <vt:lpstr>Arial</vt:lpstr>
      <vt:lpstr>Calibri</vt:lpstr>
      <vt:lpstr>Tenorite</vt:lpstr>
      <vt:lpstr>Office Theme</vt:lpstr>
      <vt:lpstr>Prediction of water levels using machine learning with lag data</vt:lpstr>
      <vt:lpstr>Overview</vt:lpstr>
      <vt:lpstr>The problem: We flood</vt:lpstr>
      <vt:lpstr>State of the art</vt:lpstr>
      <vt:lpstr>Data</vt:lpstr>
      <vt:lpstr>Toy example</vt:lpstr>
      <vt:lpstr>This is how discharge data looks</vt:lpstr>
      <vt:lpstr>Approach</vt:lpstr>
      <vt:lpstr>Approach (so far)</vt:lpstr>
      <vt:lpstr>Change of scope</vt:lpstr>
      <vt:lpstr>Approach</vt:lpstr>
      <vt:lpstr>The Mississippi River basin</vt:lpstr>
      <vt:lpstr>NLDI</vt:lpstr>
      <vt:lpstr>Cross correlation lags</vt:lpstr>
      <vt:lpstr>Regression results</vt:lpstr>
      <vt:lpstr>Regression results</vt:lpstr>
      <vt:lpstr>Regression results</vt:lpstr>
      <vt:lpstr>Regression results</vt:lpstr>
      <vt:lpstr>Regression results</vt:lpstr>
      <vt:lpstr>Regression results</vt:lpstr>
      <vt:lpstr>Regression results  (issues)</vt:lpstr>
      <vt:lpstr>Regression results  (issues)</vt:lpstr>
      <vt:lpstr>Regression results  (issues)</vt:lpstr>
      <vt:lpstr>Regression results  (issues)</vt:lpstr>
      <vt:lpstr>RMSE</vt:lpstr>
      <vt:lpstr>Relative errors</vt:lpstr>
      <vt:lpstr>Thanks</vt:lpstr>
      <vt:lpstr>First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Villamarin Gomez, Sergio Nicolas</dc:creator>
  <cp:lastModifiedBy>Villamarin Gomez, Sergio Nicolas</cp:lastModifiedBy>
  <cp:revision>3</cp:revision>
  <dcterms:created xsi:type="dcterms:W3CDTF">2022-10-03T19:43:07Z</dcterms:created>
  <dcterms:modified xsi:type="dcterms:W3CDTF">2022-12-08T18:08:29Z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0x010100E58FDB91DE3B484BA43BCB13AF6A4020</vt:lpwstr>
  </property>
</Properties>
</file>