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4"/>
  </p:sldMasterIdLst>
  <p:notesMasterIdLst>
    <p:notesMasterId r:id="rId14"/>
  </p:notesMasterIdLst>
  <p:sldIdLst>
    <p:sldId id="256" r:id="rId5"/>
    <p:sldId id="257" r:id="rId6"/>
    <p:sldId id="264" r:id="rId7"/>
    <p:sldId id="265" r:id="rId8"/>
    <p:sldId id="263" r:id="rId9"/>
    <p:sldId id="258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9CE6E4-4411-D45C-82D8-6AC9F46E1E44}" v="257" dt="2023-12-17T18:05:17.315"/>
    <p1510:client id="{86D15DF3-0C22-C56E-F260-25D5DA2483EC}" v="181" dt="2023-12-16T20:39:53.563"/>
    <p1510:client id="{DC6EF0AB-EAD0-4274-9831-8FED5F39FBBC}" v="54" dt="2023-12-17T20:51:58.4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B9AD11-32CB-4F09-A507-E539F7695B3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8A77D5D-2279-4BA9-AF2C-590D7F6F9443}">
      <dgm:prSet custT="1"/>
      <dgm:spPr/>
      <dgm:t>
        <a:bodyPr/>
        <a:lstStyle/>
        <a:p>
          <a:r>
            <a:rPr lang="es-ES" sz="1800" dirty="0"/>
            <a:t>Demostrar la comprensión de los fundamentos de la Entropía de Shannon y la Entropía de </a:t>
          </a:r>
          <a:r>
            <a:rPr lang="es-ES" sz="1800" dirty="0" err="1"/>
            <a:t>von</a:t>
          </a:r>
          <a:r>
            <a:rPr lang="es-ES" sz="1800" dirty="0"/>
            <a:t> Neumann.</a:t>
          </a:r>
          <a:endParaRPr lang="en-US" sz="1800" dirty="0"/>
        </a:p>
      </dgm:t>
    </dgm:pt>
    <dgm:pt modelId="{3656ED02-1302-4EBC-B012-F9080C350941}" type="parTrans" cxnId="{EA96FDC3-310B-4DE3-8955-1BFE9937C373}">
      <dgm:prSet/>
      <dgm:spPr/>
      <dgm:t>
        <a:bodyPr/>
        <a:lstStyle/>
        <a:p>
          <a:endParaRPr lang="en-US"/>
        </a:p>
      </dgm:t>
    </dgm:pt>
    <dgm:pt modelId="{E8481927-1249-4C90-8CCE-B09595896B13}" type="sibTrans" cxnId="{EA96FDC3-310B-4DE3-8955-1BFE9937C373}">
      <dgm:prSet/>
      <dgm:spPr/>
      <dgm:t>
        <a:bodyPr/>
        <a:lstStyle/>
        <a:p>
          <a:endParaRPr lang="en-US"/>
        </a:p>
      </dgm:t>
    </dgm:pt>
    <dgm:pt modelId="{1377DA87-32AE-4A11-A2A2-844C7F981960}">
      <dgm:prSet/>
      <dgm:spPr/>
      <dgm:t>
        <a:bodyPr/>
        <a:lstStyle/>
        <a:p>
          <a:r>
            <a:rPr lang="es-ES" dirty="0"/>
            <a:t>Explorar cómo estas medidas se aplican y difieren en el contexto clásico y cuántico.</a:t>
          </a:r>
          <a:endParaRPr lang="en-US" dirty="0"/>
        </a:p>
      </dgm:t>
    </dgm:pt>
    <dgm:pt modelId="{A445CD8E-2F6D-4D45-BECD-885DD24FA0BE}" type="parTrans" cxnId="{2D3F0CDC-D7A8-4745-9137-EDE1ABEFFE70}">
      <dgm:prSet/>
      <dgm:spPr/>
      <dgm:t>
        <a:bodyPr/>
        <a:lstStyle/>
        <a:p>
          <a:endParaRPr lang="en-US"/>
        </a:p>
      </dgm:t>
    </dgm:pt>
    <dgm:pt modelId="{CB2CCF69-C38E-48AC-ADD4-17A1E5F0C039}" type="sibTrans" cxnId="{2D3F0CDC-D7A8-4745-9137-EDE1ABEFFE70}">
      <dgm:prSet/>
      <dgm:spPr/>
      <dgm:t>
        <a:bodyPr/>
        <a:lstStyle/>
        <a:p>
          <a:endParaRPr lang="en-US"/>
        </a:p>
      </dgm:t>
    </dgm:pt>
    <dgm:pt modelId="{469D92B1-3AB7-4B35-9545-F3ED309BB046}">
      <dgm:prSet/>
      <dgm:spPr/>
      <dgm:t>
        <a:bodyPr/>
        <a:lstStyle/>
        <a:p>
          <a:r>
            <a:rPr lang="es-ES" dirty="0"/>
            <a:t>Analizar casos específicos para ilustrar las implicaciones prácticas de estas entropías en situaciones cuánticas.</a:t>
          </a:r>
          <a:endParaRPr lang="en-US" dirty="0"/>
        </a:p>
      </dgm:t>
    </dgm:pt>
    <dgm:pt modelId="{09229F76-B7FB-4E17-ADF7-B4ACDB698B12}" type="parTrans" cxnId="{6E5D7A53-3589-4C71-8534-98EF8399E9DE}">
      <dgm:prSet/>
      <dgm:spPr/>
      <dgm:t>
        <a:bodyPr/>
        <a:lstStyle/>
        <a:p>
          <a:endParaRPr lang="en-US"/>
        </a:p>
      </dgm:t>
    </dgm:pt>
    <dgm:pt modelId="{E7058AA0-02F9-4854-9C63-FF4CDEECF1F2}" type="sibTrans" cxnId="{6E5D7A53-3589-4C71-8534-98EF8399E9DE}">
      <dgm:prSet/>
      <dgm:spPr/>
      <dgm:t>
        <a:bodyPr/>
        <a:lstStyle/>
        <a:p>
          <a:endParaRPr lang="en-US"/>
        </a:p>
      </dgm:t>
    </dgm:pt>
    <dgm:pt modelId="{9208A949-05B1-4CCB-B8BA-B6CF9A8E72DB}">
      <dgm:prSet/>
      <dgm:spPr/>
      <dgm:t>
        <a:bodyPr/>
        <a:lstStyle/>
        <a:p>
          <a:r>
            <a:rPr lang="es-ES" dirty="0"/>
            <a:t>Habilidades para evaluar tanto las ventajas como las desventajas de cada entropía.</a:t>
          </a:r>
          <a:endParaRPr lang="en-US" dirty="0"/>
        </a:p>
      </dgm:t>
    </dgm:pt>
    <dgm:pt modelId="{35F0D233-AEB8-44D4-851B-CD40683E7934}" type="parTrans" cxnId="{321B771D-A09D-466C-BDCB-4BCC43FB013C}">
      <dgm:prSet/>
      <dgm:spPr/>
      <dgm:t>
        <a:bodyPr/>
        <a:lstStyle/>
        <a:p>
          <a:endParaRPr lang="en-US"/>
        </a:p>
      </dgm:t>
    </dgm:pt>
    <dgm:pt modelId="{581271D5-9E5D-48E3-A3A5-7DE1EB82F61B}" type="sibTrans" cxnId="{321B771D-A09D-466C-BDCB-4BCC43FB013C}">
      <dgm:prSet/>
      <dgm:spPr/>
      <dgm:t>
        <a:bodyPr/>
        <a:lstStyle/>
        <a:p>
          <a:endParaRPr lang="en-US"/>
        </a:p>
      </dgm:t>
    </dgm:pt>
    <dgm:pt modelId="{EC10B9CA-25E6-419A-A257-2DE329AA8131}" type="pres">
      <dgm:prSet presAssocID="{75B9AD11-32CB-4F09-A507-E539F7695B3E}" presName="root" presStyleCnt="0">
        <dgm:presLayoutVars>
          <dgm:dir/>
          <dgm:resizeHandles val="exact"/>
        </dgm:presLayoutVars>
      </dgm:prSet>
      <dgm:spPr/>
    </dgm:pt>
    <dgm:pt modelId="{05F68906-6B22-4656-9E6A-B2CE6F40335D}" type="pres">
      <dgm:prSet presAssocID="{C8A77D5D-2279-4BA9-AF2C-590D7F6F9443}" presName="compNode" presStyleCnt="0"/>
      <dgm:spPr/>
    </dgm:pt>
    <dgm:pt modelId="{F4EB4AFD-8F24-48D8-AA2B-75608A861783}" type="pres">
      <dgm:prSet presAssocID="{C8A77D5D-2279-4BA9-AF2C-590D7F6F9443}" presName="iconRect" presStyleLbl="node1" presStyleIdx="0" presStyleCnt="4" custLinFactNeighborX="4109" custLinFactNeighborY="-5219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6E8CC2-7B54-48C8-94BE-3FB24EA0F936}" type="pres">
      <dgm:prSet presAssocID="{C8A77D5D-2279-4BA9-AF2C-590D7F6F9443}" presName="spaceRect" presStyleCnt="0"/>
      <dgm:spPr/>
    </dgm:pt>
    <dgm:pt modelId="{7D245933-B636-42B8-8F12-526A8D620485}" type="pres">
      <dgm:prSet presAssocID="{C8A77D5D-2279-4BA9-AF2C-590D7F6F9443}" presName="textRect" presStyleLbl="revTx" presStyleIdx="0" presStyleCnt="4" custLinFactNeighborX="1433" custLinFactNeighborY="-43001">
        <dgm:presLayoutVars>
          <dgm:chMax val="1"/>
          <dgm:chPref val="1"/>
        </dgm:presLayoutVars>
      </dgm:prSet>
      <dgm:spPr/>
    </dgm:pt>
    <dgm:pt modelId="{38BADB83-87E9-4760-B469-9D53353CD788}" type="pres">
      <dgm:prSet presAssocID="{E8481927-1249-4C90-8CCE-B09595896B13}" presName="sibTrans" presStyleCnt="0"/>
      <dgm:spPr/>
    </dgm:pt>
    <dgm:pt modelId="{A6C8F0D1-8EFC-485D-98DA-D23C5DE713FE}" type="pres">
      <dgm:prSet presAssocID="{1377DA87-32AE-4A11-A2A2-844C7F981960}" presName="compNode" presStyleCnt="0"/>
      <dgm:spPr/>
    </dgm:pt>
    <dgm:pt modelId="{F9521245-94D2-4C89-84CA-5F554E88C440}" type="pres">
      <dgm:prSet presAssocID="{1377DA87-32AE-4A11-A2A2-844C7F981960}" presName="iconRect" presStyleLbl="node1" presStyleIdx="1" presStyleCnt="4" custLinFactNeighborY="-5219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4C1E4C5C-A751-455E-B3AA-EA2E03477FDA}" type="pres">
      <dgm:prSet presAssocID="{1377DA87-32AE-4A11-A2A2-844C7F981960}" presName="spaceRect" presStyleCnt="0"/>
      <dgm:spPr/>
    </dgm:pt>
    <dgm:pt modelId="{E2B4A738-105E-4DA5-9F35-6A5AF3A28ECB}" type="pres">
      <dgm:prSet presAssocID="{1377DA87-32AE-4A11-A2A2-844C7F981960}" presName="textRect" presStyleLbl="revTx" presStyleIdx="1" presStyleCnt="4" custLinFactNeighborX="1946" custLinFactNeighborY="-41469">
        <dgm:presLayoutVars>
          <dgm:chMax val="1"/>
          <dgm:chPref val="1"/>
        </dgm:presLayoutVars>
      </dgm:prSet>
      <dgm:spPr/>
    </dgm:pt>
    <dgm:pt modelId="{5BFF4A8D-ED4A-4D36-92DA-F3CAEE54D548}" type="pres">
      <dgm:prSet presAssocID="{CB2CCF69-C38E-48AC-ADD4-17A1E5F0C039}" presName="sibTrans" presStyleCnt="0"/>
      <dgm:spPr/>
    </dgm:pt>
    <dgm:pt modelId="{FBB1562B-5FC0-4E73-8403-7A3135689D59}" type="pres">
      <dgm:prSet presAssocID="{469D92B1-3AB7-4B35-9545-F3ED309BB046}" presName="compNode" presStyleCnt="0"/>
      <dgm:spPr/>
    </dgm:pt>
    <dgm:pt modelId="{BB3192EE-2B35-4B3D-BB02-45145149F538}" type="pres">
      <dgm:prSet presAssocID="{469D92B1-3AB7-4B35-9545-F3ED309BB046}" presName="iconRect" presStyleLbl="node1" presStyleIdx="2" presStyleCnt="4" custLinFactNeighborX="-967" custLinFactNeighborY="-5219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ula de clases"/>
        </a:ext>
      </dgm:extLst>
    </dgm:pt>
    <dgm:pt modelId="{AA28CBF0-1260-4C09-84F3-25C541DF0680}" type="pres">
      <dgm:prSet presAssocID="{469D92B1-3AB7-4B35-9545-F3ED309BB046}" presName="spaceRect" presStyleCnt="0"/>
      <dgm:spPr/>
    </dgm:pt>
    <dgm:pt modelId="{3A41766D-0655-4B92-A56C-6117254924F2}" type="pres">
      <dgm:prSet presAssocID="{469D92B1-3AB7-4B35-9545-F3ED309BB046}" presName="textRect" presStyleLbl="revTx" presStyleIdx="2" presStyleCnt="4" custLinFactNeighborX="5928" custLinFactNeighborY="-41469">
        <dgm:presLayoutVars>
          <dgm:chMax val="1"/>
          <dgm:chPref val="1"/>
        </dgm:presLayoutVars>
      </dgm:prSet>
      <dgm:spPr/>
    </dgm:pt>
    <dgm:pt modelId="{83FE561E-AE10-4B51-86CA-324B451B1FC5}" type="pres">
      <dgm:prSet presAssocID="{E7058AA0-02F9-4854-9C63-FF4CDEECF1F2}" presName="sibTrans" presStyleCnt="0"/>
      <dgm:spPr/>
    </dgm:pt>
    <dgm:pt modelId="{A2A66489-7579-4B40-883E-3840E90D20A7}" type="pres">
      <dgm:prSet presAssocID="{9208A949-05B1-4CCB-B8BA-B6CF9A8E72DB}" presName="compNode" presStyleCnt="0"/>
      <dgm:spPr/>
    </dgm:pt>
    <dgm:pt modelId="{C056B5AA-2EE8-4B7E-B557-74CAA158873A}" type="pres">
      <dgm:prSet presAssocID="{9208A949-05B1-4CCB-B8BA-B6CF9A8E72DB}" presName="iconRect" presStyleLbl="node1" presStyleIdx="3" presStyleCnt="4" custLinFactNeighborX="1934" custLinFactNeighborY="-52191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EEAE1690-1BFD-4113-B310-FE18703342C4}" type="pres">
      <dgm:prSet presAssocID="{9208A949-05B1-4CCB-B8BA-B6CF9A8E72DB}" presName="spaceRect" presStyleCnt="0"/>
      <dgm:spPr/>
    </dgm:pt>
    <dgm:pt modelId="{23E8BBAA-D42C-4909-BF75-83C1E0055223}" type="pres">
      <dgm:prSet presAssocID="{9208A949-05B1-4CCB-B8BA-B6CF9A8E72DB}" presName="textRect" presStyleLbl="revTx" presStyleIdx="3" presStyleCnt="4" custLinFactNeighborX="3916" custLinFactNeighborY="-41345">
        <dgm:presLayoutVars>
          <dgm:chMax val="1"/>
          <dgm:chPref val="1"/>
        </dgm:presLayoutVars>
      </dgm:prSet>
      <dgm:spPr/>
    </dgm:pt>
  </dgm:ptLst>
  <dgm:cxnLst>
    <dgm:cxn modelId="{0D02170B-EF6F-4439-850F-B6493E507963}" type="presOf" srcId="{469D92B1-3AB7-4B35-9545-F3ED309BB046}" destId="{3A41766D-0655-4B92-A56C-6117254924F2}" srcOrd="0" destOrd="0" presId="urn:microsoft.com/office/officeart/2018/2/layout/IconLabelList"/>
    <dgm:cxn modelId="{321B771D-A09D-466C-BDCB-4BCC43FB013C}" srcId="{75B9AD11-32CB-4F09-A507-E539F7695B3E}" destId="{9208A949-05B1-4CCB-B8BA-B6CF9A8E72DB}" srcOrd="3" destOrd="0" parTransId="{35F0D233-AEB8-44D4-851B-CD40683E7934}" sibTransId="{581271D5-9E5D-48E3-A3A5-7DE1EB82F61B}"/>
    <dgm:cxn modelId="{FB7EF920-424E-4470-950F-7E97E4B0628D}" type="presOf" srcId="{C8A77D5D-2279-4BA9-AF2C-590D7F6F9443}" destId="{7D245933-B636-42B8-8F12-526A8D620485}" srcOrd="0" destOrd="0" presId="urn:microsoft.com/office/officeart/2018/2/layout/IconLabelList"/>
    <dgm:cxn modelId="{BCC8A82A-EBAC-4A9D-9773-E8E66903AA59}" type="presOf" srcId="{1377DA87-32AE-4A11-A2A2-844C7F981960}" destId="{E2B4A738-105E-4DA5-9F35-6A5AF3A28ECB}" srcOrd="0" destOrd="0" presId="urn:microsoft.com/office/officeart/2018/2/layout/IconLabelList"/>
    <dgm:cxn modelId="{6E5D7A53-3589-4C71-8534-98EF8399E9DE}" srcId="{75B9AD11-32CB-4F09-A507-E539F7695B3E}" destId="{469D92B1-3AB7-4B35-9545-F3ED309BB046}" srcOrd="2" destOrd="0" parTransId="{09229F76-B7FB-4E17-ADF7-B4ACDB698B12}" sibTransId="{E7058AA0-02F9-4854-9C63-FF4CDEECF1F2}"/>
    <dgm:cxn modelId="{08769DA9-B5F6-4864-9EE7-405D5942A251}" type="presOf" srcId="{9208A949-05B1-4CCB-B8BA-B6CF9A8E72DB}" destId="{23E8BBAA-D42C-4909-BF75-83C1E0055223}" srcOrd="0" destOrd="0" presId="urn:microsoft.com/office/officeart/2018/2/layout/IconLabelList"/>
    <dgm:cxn modelId="{EA96FDC3-310B-4DE3-8955-1BFE9937C373}" srcId="{75B9AD11-32CB-4F09-A507-E539F7695B3E}" destId="{C8A77D5D-2279-4BA9-AF2C-590D7F6F9443}" srcOrd="0" destOrd="0" parTransId="{3656ED02-1302-4EBC-B012-F9080C350941}" sibTransId="{E8481927-1249-4C90-8CCE-B09595896B13}"/>
    <dgm:cxn modelId="{F281FACD-4745-48AE-841E-56DE00FD471A}" type="presOf" srcId="{75B9AD11-32CB-4F09-A507-E539F7695B3E}" destId="{EC10B9CA-25E6-419A-A257-2DE329AA8131}" srcOrd="0" destOrd="0" presId="urn:microsoft.com/office/officeart/2018/2/layout/IconLabelList"/>
    <dgm:cxn modelId="{2D3F0CDC-D7A8-4745-9137-EDE1ABEFFE70}" srcId="{75B9AD11-32CB-4F09-A507-E539F7695B3E}" destId="{1377DA87-32AE-4A11-A2A2-844C7F981960}" srcOrd="1" destOrd="0" parTransId="{A445CD8E-2F6D-4D45-BECD-885DD24FA0BE}" sibTransId="{CB2CCF69-C38E-48AC-ADD4-17A1E5F0C039}"/>
    <dgm:cxn modelId="{C0CCECA8-D2B5-439D-8E88-ED987C27FAD8}" type="presParOf" srcId="{EC10B9CA-25E6-419A-A257-2DE329AA8131}" destId="{05F68906-6B22-4656-9E6A-B2CE6F40335D}" srcOrd="0" destOrd="0" presId="urn:microsoft.com/office/officeart/2018/2/layout/IconLabelList"/>
    <dgm:cxn modelId="{65B48C05-3613-4DF9-BFEA-B6F69798C898}" type="presParOf" srcId="{05F68906-6B22-4656-9E6A-B2CE6F40335D}" destId="{F4EB4AFD-8F24-48D8-AA2B-75608A861783}" srcOrd="0" destOrd="0" presId="urn:microsoft.com/office/officeart/2018/2/layout/IconLabelList"/>
    <dgm:cxn modelId="{6A291089-CBA4-4FC0-8D06-6528488B15DF}" type="presParOf" srcId="{05F68906-6B22-4656-9E6A-B2CE6F40335D}" destId="{556E8CC2-7B54-48C8-94BE-3FB24EA0F936}" srcOrd="1" destOrd="0" presId="urn:microsoft.com/office/officeart/2018/2/layout/IconLabelList"/>
    <dgm:cxn modelId="{AB743DEA-2EAC-4AE6-BA14-7A09203F9C66}" type="presParOf" srcId="{05F68906-6B22-4656-9E6A-B2CE6F40335D}" destId="{7D245933-B636-42B8-8F12-526A8D620485}" srcOrd="2" destOrd="0" presId="urn:microsoft.com/office/officeart/2018/2/layout/IconLabelList"/>
    <dgm:cxn modelId="{6CDDCB80-1F6F-4377-8839-BB49D730E9B3}" type="presParOf" srcId="{EC10B9CA-25E6-419A-A257-2DE329AA8131}" destId="{38BADB83-87E9-4760-B469-9D53353CD788}" srcOrd="1" destOrd="0" presId="urn:microsoft.com/office/officeart/2018/2/layout/IconLabelList"/>
    <dgm:cxn modelId="{FD214824-B22E-4D48-8791-2775E0E6A73F}" type="presParOf" srcId="{EC10B9CA-25E6-419A-A257-2DE329AA8131}" destId="{A6C8F0D1-8EFC-485D-98DA-D23C5DE713FE}" srcOrd="2" destOrd="0" presId="urn:microsoft.com/office/officeart/2018/2/layout/IconLabelList"/>
    <dgm:cxn modelId="{882BC082-3C66-48B0-93CF-07FA927DD90A}" type="presParOf" srcId="{A6C8F0D1-8EFC-485D-98DA-D23C5DE713FE}" destId="{F9521245-94D2-4C89-84CA-5F554E88C440}" srcOrd="0" destOrd="0" presId="urn:microsoft.com/office/officeart/2018/2/layout/IconLabelList"/>
    <dgm:cxn modelId="{95D3620E-A90D-4353-A25B-E1F95B05D58B}" type="presParOf" srcId="{A6C8F0D1-8EFC-485D-98DA-D23C5DE713FE}" destId="{4C1E4C5C-A751-455E-B3AA-EA2E03477FDA}" srcOrd="1" destOrd="0" presId="urn:microsoft.com/office/officeart/2018/2/layout/IconLabelList"/>
    <dgm:cxn modelId="{5B6C0766-F5DE-4096-9FB5-040E160F649A}" type="presParOf" srcId="{A6C8F0D1-8EFC-485D-98DA-D23C5DE713FE}" destId="{E2B4A738-105E-4DA5-9F35-6A5AF3A28ECB}" srcOrd="2" destOrd="0" presId="urn:microsoft.com/office/officeart/2018/2/layout/IconLabelList"/>
    <dgm:cxn modelId="{D9BB8B55-30F2-4360-B0BB-2AABCB6AD8C0}" type="presParOf" srcId="{EC10B9CA-25E6-419A-A257-2DE329AA8131}" destId="{5BFF4A8D-ED4A-4D36-92DA-F3CAEE54D548}" srcOrd="3" destOrd="0" presId="urn:microsoft.com/office/officeart/2018/2/layout/IconLabelList"/>
    <dgm:cxn modelId="{1E924A01-3EA7-4BFA-8110-22BC38C01A92}" type="presParOf" srcId="{EC10B9CA-25E6-419A-A257-2DE329AA8131}" destId="{FBB1562B-5FC0-4E73-8403-7A3135689D59}" srcOrd="4" destOrd="0" presId="urn:microsoft.com/office/officeart/2018/2/layout/IconLabelList"/>
    <dgm:cxn modelId="{2F45E25E-B014-4F3C-9661-FECFE1204B00}" type="presParOf" srcId="{FBB1562B-5FC0-4E73-8403-7A3135689D59}" destId="{BB3192EE-2B35-4B3D-BB02-45145149F538}" srcOrd="0" destOrd="0" presId="urn:microsoft.com/office/officeart/2018/2/layout/IconLabelList"/>
    <dgm:cxn modelId="{97841516-3FAB-4702-8ECE-33988F5673D3}" type="presParOf" srcId="{FBB1562B-5FC0-4E73-8403-7A3135689D59}" destId="{AA28CBF0-1260-4C09-84F3-25C541DF0680}" srcOrd="1" destOrd="0" presId="urn:microsoft.com/office/officeart/2018/2/layout/IconLabelList"/>
    <dgm:cxn modelId="{9153D34C-D34D-4FF1-973F-73B6F88C7CF8}" type="presParOf" srcId="{FBB1562B-5FC0-4E73-8403-7A3135689D59}" destId="{3A41766D-0655-4B92-A56C-6117254924F2}" srcOrd="2" destOrd="0" presId="urn:microsoft.com/office/officeart/2018/2/layout/IconLabelList"/>
    <dgm:cxn modelId="{60AED560-C2D0-4FE5-9E67-F5031A901703}" type="presParOf" srcId="{EC10B9CA-25E6-419A-A257-2DE329AA8131}" destId="{83FE561E-AE10-4B51-86CA-324B451B1FC5}" srcOrd="5" destOrd="0" presId="urn:microsoft.com/office/officeart/2018/2/layout/IconLabelList"/>
    <dgm:cxn modelId="{81D727F7-5678-42CF-940B-9A7821412792}" type="presParOf" srcId="{EC10B9CA-25E6-419A-A257-2DE329AA8131}" destId="{A2A66489-7579-4B40-883E-3840E90D20A7}" srcOrd="6" destOrd="0" presId="urn:microsoft.com/office/officeart/2018/2/layout/IconLabelList"/>
    <dgm:cxn modelId="{4E604D5B-C846-4B7C-AB9E-FAD479994F4B}" type="presParOf" srcId="{A2A66489-7579-4B40-883E-3840E90D20A7}" destId="{C056B5AA-2EE8-4B7E-B557-74CAA158873A}" srcOrd="0" destOrd="0" presId="urn:microsoft.com/office/officeart/2018/2/layout/IconLabelList"/>
    <dgm:cxn modelId="{41605A44-FBD2-433E-BEF5-E6C5E521E808}" type="presParOf" srcId="{A2A66489-7579-4B40-883E-3840E90D20A7}" destId="{EEAE1690-1BFD-4113-B310-FE18703342C4}" srcOrd="1" destOrd="0" presId="urn:microsoft.com/office/officeart/2018/2/layout/IconLabelList"/>
    <dgm:cxn modelId="{64E8ADC5-00F0-4597-A443-9A8B240C0DB1}" type="presParOf" srcId="{A2A66489-7579-4B40-883E-3840E90D20A7}" destId="{23E8BBAA-D42C-4909-BF75-83C1E005522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CE6AFA-CB8E-441F-B302-A1E0481F30D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29D18E-5E62-4C56-88EE-BAF6495B563E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Esperamos obtener una comprensión más profunda de cómo la información se maneja en sistemas cuánticos en comparación con sistemas clásicos.</a:t>
          </a:r>
          <a:endParaRPr lang="en-US"/>
        </a:p>
      </dgm:t>
    </dgm:pt>
    <dgm:pt modelId="{BA94F24D-9F7F-4AC6-B84F-9FFF31A918E9}" type="parTrans" cxnId="{16D9F524-9F0F-4CE6-BD4B-F7A2503CDCCA}">
      <dgm:prSet/>
      <dgm:spPr/>
      <dgm:t>
        <a:bodyPr/>
        <a:lstStyle/>
        <a:p>
          <a:endParaRPr lang="en-US"/>
        </a:p>
      </dgm:t>
    </dgm:pt>
    <dgm:pt modelId="{C0B5FE1F-7840-4FF0-8A66-04D141F53888}" type="sibTrans" cxnId="{16D9F524-9F0F-4CE6-BD4B-F7A2503CDCCA}">
      <dgm:prSet/>
      <dgm:spPr/>
      <dgm:t>
        <a:bodyPr/>
        <a:lstStyle/>
        <a:p>
          <a:endParaRPr lang="en-US"/>
        </a:p>
      </dgm:t>
    </dgm:pt>
    <dgm:pt modelId="{967F6317-D010-42F6-ACC2-6B595D219513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Buscaremos identificar las aplicaciones prácticas y teóricas de las entropías en cuestión</a:t>
          </a:r>
          <a:endParaRPr lang="en-US"/>
        </a:p>
      </dgm:t>
    </dgm:pt>
    <dgm:pt modelId="{DC069D4E-3400-4C8C-BEA7-170F88F3DA4F}" type="parTrans" cxnId="{7DC0EF01-7BE8-42F4-9FAA-3571FA95D533}">
      <dgm:prSet/>
      <dgm:spPr/>
      <dgm:t>
        <a:bodyPr/>
        <a:lstStyle/>
        <a:p>
          <a:endParaRPr lang="en-US"/>
        </a:p>
      </dgm:t>
    </dgm:pt>
    <dgm:pt modelId="{5D15CC6F-37EB-40BD-8CD8-CFC8478F3EAB}" type="sibTrans" cxnId="{7DC0EF01-7BE8-42F4-9FAA-3571FA95D533}">
      <dgm:prSet/>
      <dgm:spPr/>
      <dgm:t>
        <a:bodyPr/>
        <a:lstStyle/>
        <a:p>
          <a:endParaRPr lang="en-US"/>
        </a:p>
      </dgm:t>
    </dgm:pt>
    <dgm:pt modelId="{4208E8B4-6C0B-49A3-AF4F-65ACCF0985C1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Resaltar las consecuencias que surgen al adaptar conceptos clásicos a la mecánica cuántica.</a:t>
          </a:r>
          <a:endParaRPr lang="en-US"/>
        </a:p>
      </dgm:t>
    </dgm:pt>
    <dgm:pt modelId="{AB251392-FADD-42BB-91A2-7998F0ABC447}" type="parTrans" cxnId="{4E1718D4-673D-473D-871D-973217ACEB08}">
      <dgm:prSet/>
      <dgm:spPr/>
      <dgm:t>
        <a:bodyPr/>
        <a:lstStyle/>
        <a:p>
          <a:endParaRPr lang="en-US"/>
        </a:p>
      </dgm:t>
    </dgm:pt>
    <dgm:pt modelId="{EA402BA7-7276-478D-B1A6-2F765C1F376A}" type="sibTrans" cxnId="{4E1718D4-673D-473D-871D-973217ACEB08}">
      <dgm:prSet/>
      <dgm:spPr/>
      <dgm:t>
        <a:bodyPr/>
        <a:lstStyle/>
        <a:p>
          <a:endParaRPr lang="en-US"/>
        </a:p>
      </dgm:t>
    </dgm:pt>
    <dgm:pt modelId="{70E38DDB-C784-486D-B64E-C3D714055A03}" type="pres">
      <dgm:prSet presAssocID="{96CE6AFA-CB8E-441F-B302-A1E0481F30D0}" presName="root" presStyleCnt="0">
        <dgm:presLayoutVars>
          <dgm:dir/>
          <dgm:resizeHandles val="exact"/>
        </dgm:presLayoutVars>
      </dgm:prSet>
      <dgm:spPr/>
    </dgm:pt>
    <dgm:pt modelId="{E60F35CE-06EF-438A-87B9-94B85D63A1A5}" type="pres">
      <dgm:prSet presAssocID="{5B29D18E-5E62-4C56-88EE-BAF6495B563E}" presName="compNode" presStyleCnt="0"/>
      <dgm:spPr/>
    </dgm:pt>
    <dgm:pt modelId="{23AD3320-9ACF-45A9-BD10-1C062086F4B7}" type="pres">
      <dgm:prSet presAssocID="{5B29D18E-5E62-4C56-88EE-BAF6495B563E}" presName="bgRect" presStyleLbl="bgShp" presStyleIdx="0" presStyleCnt="3"/>
      <dgm:spPr/>
    </dgm:pt>
    <dgm:pt modelId="{EFF37812-0B79-47B0-86AE-0AE85775279A}" type="pres">
      <dgm:prSet presAssocID="{5B29D18E-5E62-4C56-88EE-BAF6495B563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627F5A9-E990-476F-B6AA-3F549AE60F95}" type="pres">
      <dgm:prSet presAssocID="{5B29D18E-5E62-4C56-88EE-BAF6495B563E}" presName="spaceRect" presStyleCnt="0"/>
      <dgm:spPr/>
    </dgm:pt>
    <dgm:pt modelId="{2DB40514-D765-4F9A-8584-A22DD2DEF7C1}" type="pres">
      <dgm:prSet presAssocID="{5B29D18E-5E62-4C56-88EE-BAF6495B563E}" presName="parTx" presStyleLbl="revTx" presStyleIdx="0" presStyleCnt="3">
        <dgm:presLayoutVars>
          <dgm:chMax val="0"/>
          <dgm:chPref val="0"/>
        </dgm:presLayoutVars>
      </dgm:prSet>
      <dgm:spPr/>
    </dgm:pt>
    <dgm:pt modelId="{198D5193-DFD5-46D2-9A4A-0FBBB60863EB}" type="pres">
      <dgm:prSet presAssocID="{C0B5FE1F-7840-4FF0-8A66-04D141F53888}" presName="sibTrans" presStyleCnt="0"/>
      <dgm:spPr/>
    </dgm:pt>
    <dgm:pt modelId="{468E4CAF-DF91-4ABF-B7E4-6BC9A5F1F039}" type="pres">
      <dgm:prSet presAssocID="{967F6317-D010-42F6-ACC2-6B595D219513}" presName="compNode" presStyleCnt="0"/>
      <dgm:spPr/>
    </dgm:pt>
    <dgm:pt modelId="{E225953C-F1B5-4BEE-A9F5-1B94510B2DF3}" type="pres">
      <dgm:prSet presAssocID="{967F6317-D010-42F6-ACC2-6B595D219513}" presName="bgRect" presStyleLbl="bgShp" presStyleIdx="1" presStyleCnt="3"/>
      <dgm:spPr/>
    </dgm:pt>
    <dgm:pt modelId="{5C99A314-A714-48A7-87A5-6FB051FD981A}" type="pres">
      <dgm:prSet presAssocID="{967F6317-D010-42F6-ACC2-6B595D21951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C8F46683-DE0F-4876-BAD6-D7FFEA14D762}" type="pres">
      <dgm:prSet presAssocID="{967F6317-D010-42F6-ACC2-6B595D219513}" presName="spaceRect" presStyleCnt="0"/>
      <dgm:spPr/>
    </dgm:pt>
    <dgm:pt modelId="{2C7220BD-D127-4F5B-B3F2-61FD15205272}" type="pres">
      <dgm:prSet presAssocID="{967F6317-D010-42F6-ACC2-6B595D219513}" presName="parTx" presStyleLbl="revTx" presStyleIdx="1" presStyleCnt="3">
        <dgm:presLayoutVars>
          <dgm:chMax val="0"/>
          <dgm:chPref val="0"/>
        </dgm:presLayoutVars>
      </dgm:prSet>
      <dgm:spPr/>
    </dgm:pt>
    <dgm:pt modelId="{7FE96BC4-B3E9-4D8D-AA94-143FBDB8FEEF}" type="pres">
      <dgm:prSet presAssocID="{5D15CC6F-37EB-40BD-8CD8-CFC8478F3EAB}" presName="sibTrans" presStyleCnt="0"/>
      <dgm:spPr/>
    </dgm:pt>
    <dgm:pt modelId="{FD685BAC-305F-4037-8592-08E7D2C8E4EB}" type="pres">
      <dgm:prSet presAssocID="{4208E8B4-6C0B-49A3-AF4F-65ACCF0985C1}" presName="compNode" presStyleCnt="0"/>
      <dgm:spPr/>
    </dgm:pt>
    <dgm:pt modelId="{8FBEB772-2826-4FED-8E90-495FA5CC6CCF}" type="pres">
      <dgm:prSet presAssocID="{4208E8B4-6C0B-49A3-AF4F-65ACCF0985C1}" presName="bgRect" presStyleLbl="bgShp" presStyleIdx="2" presStyleCnt="3"/>
      <dgm:spPr/>
    </dgm:pt>
    <dgm:pt modelId="{EFF0E149-7978-4ACF-9D8E-615CA71FC172}" type="pres">
      <dgm:prSet presAssocID="{4208E8B4-6C0B-49A3-AF4F-65ACCF0985C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6D7052CD-49FA-4820-8A21-0B10478A38C0}" type="pres">
      <dgm:prSet presAssocID="{4208E8B4-6C0B-49A3-AF4F-65ACCF0985C1}" presName="spaceRect" presStyleCnt="0"/>
      <dgm:spPr/>
    </dgm:pt>
    <dgm:pt modelId="{4F259B99-A91D-4A0C-AAA6-84F4AE3E8A17}" type="pres">
      <dgm:prSet presAssocID="{4208E8B4-6C0B-49A3-AF4F-65ACCF0985C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DC0EF01-7BE8-42F4-9FAA-3571FA95D533}" srcId="{96CE6AFA-CB8E-441F-B302-A1E0481F30D0}" destId="{967F6317-D010-42F6-ACC2-6B595D219513}" srcOrd="1" destOrd="0" parTransId="{DC069D4E-3400-4C8C-BEA7-170F88F3DA4F}" sibTransId="{5D15CC6F-37EB-40BD-8CD8-CFC8478F3EAB}"/>
    <dgm:cxn modelId="{16D9F524-9F0F-4CE6-BD4B-F7A2503CDCCA}" srcId="{96CE6AFA-CB8E-441F-B302-A1E0481F30D0}" destId="{5B29D18E-5E62-4C56-88EE-BAF6495B563E}" srcOrd="0" destOrd="0" parTransId="{BA94F24D-9F7F-4AC6-B84F-9FFF31A918E9}" sibTransId="{C0B5FE1F-7840-4FF0-8A66-04D141F53888}"/>
    <dgm:cxn modelId="{548F1C62-04E1-4D83-ACAD-DE0D64E7AE31}" type="presOf" srcId="{967F6317-D010-42F6-ACC2-6B595D219513}" destId="{2C7220BD-D127-4F5B-B3F2-61FD15205272}" srcOrd="0" destOrd="0" presId="urn:microsoft.com/office/officeart/2018/2/layout/IconVerticalSolidList"/>
    <dgm:cxn modelId="{E1C75A83-1A54-4777-AFCC-9BBE519B52CD}" type="presOf" srcId="{5B29D18E-5E62-4C56-88EE-BAF6495B563E}" destId="{2DB40514-D765-4F9A-8584-A22DD2DEF7C1}" srcOrd="0" destOrd="0" presId="urn:microsoft.com/office/officeart/2018/2/layout/IconVerticalSolidList"/>
    <dgm:cxn modelId="{4E1718D4-673D-473D-871D-973217ACEB08}" srcId="{96CE6AFA-CB8E-441F-B302-A1E0481F30D0}" destId="{4208E8B4-6C0B-49A3-AF4F-65ACCF0985C1}" srcOrd="2" destOrd="0" parTransId="{AB251392-FADD-42BB-91A2-7998F0ABC447}" sibTransId="{EA402BA7-7276-478D-B1A6-2F765C1F376A}"/>
    <dgm:cxn modelId="{180AFED5-97CB-4162-9999-2197F848B1B0}" type="presOf" srcId="{96CE6AFA-CB8E-441F-B302-A1E0481F30D0}" destId="{70E38DDB-C784-486D-B64E-C3D714055A03}" srcOrd="0" destOrd="0" presId="urn:microsoft.com/office/officeart/2018/2/layout/IconVerticalSolidList"/>
    <dgm:cxn modelId="{A0468EF5-B4A4-4C4C-9EE5-9003A788D336}" type="presOf" srcId="{4208E8B4-6C0B-49A3-AF4F-65ACCF0985C1}" destId="{4F259B99-A91D-4A0C-AAA6-84F4AE3E8A17}" srcOrd="0" destOrd="0" presId="urn:microsoft.com/office/officeart/2018/2/layout/IconVerticalSolidList"/>
    <dgm:cxn modelId="{7C9F5239-42E8-4E00-B6B2-4A2413C682C5}" type="presParOf" srcId="{70E38DDB-C784-486D-B64E-C3D714055A03}" destId="{E60F35CE-06EF-438A-87B9-94B85D63A1A5}" srcOrd="0" destOrd="0" presId="urn:microsoft.com/office/officeart/2018/2/layout/IconVerticalSolidList"/>
    <dgm:cxn modelId="{A64D243C-09FD-4D27-8F3D-FC6043F94830}" type="presParOf" srcId="{E60F35CE-06EF-438A-87B9-94B85D63A1A5}" destId="{23AD3320-9ACF-45A9-BD10-1C062086F4B7}" srcOrd="0" destOrd="0" presId="urn:microsoft.com/office/officeart/2018/2/layout/IconVerticalSolidList"/>
    <dgm:cxn modelId="{7078FCF7-BA2B-458F-8E0D-5897E6DCE0FC}" type="presParOf" srcId="{E60F35CE-06EF-438A-87B9-94B85D63A1A5}" destId="{EFF37812-0B79-47B0-86AE-0AE85775279A}" srcOrd="1" destOrd="0" presId="urn:microsoft.com/office/officeart/2018/2/layout/IconVerticalSolidList"/>
    <dgm:cxn modelId="{3D482BCE-2941-4A2C-8486-A5600FE3FEBB}" type="presParOf" srcId="{E60F35CE-06EF-438A-87B9-94B85D63A1A5}" destId="{E627F5A9-E990-476F-B6AA-3F549AE60F95}" srcOrd="2" destOrd="0" presId="urn:microsoft.com/office/officeart/2018/2/layout/IconVerticalSolidList"/>
    <dgm:cxn modelId="{C37D87D1-0394-46F9-BE54-040CC602D3FB}" type="presParOf" srcId="{E60F35CE-06EF-438A-87B9-94B85D63A1A5}" destId="{2DB40514-D765-4F9A-8584-A22DD2DEF7C1}" srcOrd="3" destOrd="0" presId="urn:microsoft.com/office/officeart/2018/2/layout/IconVerticalSolidList"/>
    <dgm:cxn modelId="{43E60CED-BF88-4042-84DF-720A6BD90309}" type="presParOf" srcId="{70E38DDB-C784-486D-B64E-C3D714055A03}" destId="{198D5193-DFD5-46D2-9A4A-0FBBB60863EB}" srcOrd="1" destOrd="0" presId="urn:microsoft.com/office/officeart/2018/2/layout/IconVerticalSolidList"/>
    <dgm:cxn modelId="{6A44385E-87AB-486B-86D1-7F567C71ECAC}" type="presParOf" srcId="{70E38DDB-C784-486D-B64E-C3D714055A03}" destId="{468E4CAF-DF91-4ABF-B7E4-6BC9A5F1F039}" srcOrd="2" destOrd="0" presId="urn:microsoft.com/office/officeart/2018/2/layout/IconVerticalSolidList"/>
    <dgm:cxn modelId="{CE520281-31CE-46D9-A410-973028957402}" type="presParOf" srcId="{468E4CAF-DF91-4ABF-B7E4-6BC9A5F1F039}" destId="{E225953C-F1B5-4BEE-A9F5-1B94510B2DF3}" srcOrd="0" destOrd="0" presId="urn:microsoft.com/office/officeart/2018/2/layout/IconVerticalSolidList"/>
    <dgm:cxn modelId="{06B98B63-6D83-410A-93B8-92A4D7572DDD}" type="presParOf" srcId="{468E4CAF-DF91-4ABF-B7E4-6BC9A5F1F039}" destId="{5C99A314-A714-48A7-87A5-6FB051FD981A}" srcOrd="1" destOrd="0" presId="urn:microsoft.com/office/officeart/2018/2/layout/IconVerticalSolidList"/>
    <dgm:cxn modelId="{64004065-3603-490A-BFC9-DC75CCCF4A85}" type="presParOf" srcId="{468E4CAF-DF91-4ABF-B7E4-6BC9A5F1F039}" destId="{C8F46683-DE0F-4876-BAD6-D7FFEA14D762}" srcOrd="2" destOrd="0" presId="urn:microsoft.com/office/officeart/2018/2/layout/IconVerticalSolidList"/>
    <dgm:cxn modelId="{75EB05FE-12EA-4F25-8491-4D9FD99EF886}" type="presParOf" srcId="{468E4CAF-DF91-4ABF-B7E4-6BC9A5F1F039}" destId="{2C7220BD-D127-4F5B-B3F2-61FD15205272}" srcOrd="3" destOrd="0" presId="urn:microsoft.com/office/officeart/2018/2/layout/IconVerticalSolidList"/>
    <dgm:cxn modelId="{A63BFB13-E6B7-4EF0-A508-2857EB190C16}" type="presParOf" srcId="{70E38DDB-C784-486D-B64E-C3D714055A03}" destId="{7FE96BC4-B3E9-4D8D-AA94-143FBDB8FEEF}" srcOrd="3" destOrd="0" presId="urn:microsoft.com/office/officeart/2018/2/layout/IconVerticalSolidList"/>
    <dgm:cxn modelId="{7DBC7422-FE3E-4D3B-B399-8F07DB960EEE}" type="presParOf" srcId="{70E38DDB-C784-486D-B64E-C3D714055A03}" destId="{FD685BAC-305F-4037-8592-08E7D2C8E4EB}" srcOrd="4" destOrd="0" presId="urn:microsoft.com/office/officeart/2018/2/layout/IconVerticalSolidList"/>
    <dgm:cxn modelId="{D6499568-B20E-41E7-A5C1-C27C520D8E27}" type="presParOf" srcId="{FD685BAC-305F-4037-8592-08E7D2C8E4EB}" destId="{8FBEB772-2826-4FED-8E90-495FA5CC6CCF}" srcOrd="0" destOrd="0" presId="urn:microsoft.com/office/officeart/2018/2/layout/IconVerticalSolidList"/>
    <dgm:cxn modelId="{C2EC0735-6F2D-4C4A-8215-1CBA9C505294}" type="presParOf" srcId="{FD685BAC-305F-4037-8592-08E7D2C8E4EB}" destId="{EFF0E149-7978-4ACF-9D8E-615CA71FC172}" srcOrd="1" destOrd="0" presId="urn:microsoft.com/office/officeart/2018/2/layout/IconVerticalSolidList"/>
    <dgm:cxn modelId="{993F080D-896C-4030-A7B8-9C496A77A744}" type="presParOf" srcId="{FD685BAC-305F-4037-8592-08E7D2C8E4EB}" destId="{6D7052CD-49FA-4820-8A21-0B10478A38C0}" srcOrd="2" destOrd="0" presId="urn:microsoft.com/office/officeart/2018/2/layout/IconVerticalSolidList"/>
    <dgm:cxn modelId="{0FC84747-BF9E-47EB-BAFB-4C423A5CCB60}" type="presParOf" srcId="{FD685BAC-305F-4037-8592-08E7D2C8E4EB}" destId="{4F259B99-A91D-4A0C-AAA6-84F4AE3E8A1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EB4AFD-8F24-48D8-AA2B-75608A861783}">
      <dsp:nvSpPr>
        <dsp:cNvPr id="0" name=""/>
        <dsp:cNvSpPr/>
      </dsp:nvSpPr>
      <dsp:spPr>
        <a:xfrm>
          <a:off x="1010242" y="134367"/>
          <a:ext cx="927205" cy="9272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245933-B636-42B8-8F12-526A8D620485}">
      <dsp:nvSpPr>
        <dsp:cNvPr id="0" name=""/>
        <dsp:cNvSpPr/>
      </dsp:nvSpPr>
      <dsp:spPr>
        <a:xfrm>
          <a:off x="435044" y="1355601"/>
          <a:ext cx="2060456" cy="139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Demostrar la comprensión de los fundamentos de la Entropía de Shannon y la Entropía de </a:t>
          </a:r>
          <a:r>
            <a:rPr lang="es-ES" sz="1800" kern="1200" dirty="0" err="1"/>
            <a:t>von</a:t>
          </a:r>
          <a:r>
            <a:rPr lang="es-ES" sz="1800" kern="1200" dirty="0"/>
            <a:t> Neumann.</a:t>
          </a:r>
          <a:endParaRPr lang="en-US" sz="1800" kern="1200" dirty="0"/>
        </a:p>
      </dsp:txBody>
      <dsp:txXfrm>
        <a:off x="435044" y="1355601"/>
        <a:ext cx="2060456" cy="1395000"/>
      </dsp:txXfrm>
    </dsp:sp>
    <dsp:sp modelId="{F9521245-94D2-4C89-84CA-5F554E88C440}">
      <dsp:nvSpPr>
        <dsp:cNvPr id="0" name=""/>
        <dsp:cNvSpPr/>
      </dsp:nvSpPr>
      <dsp:spPr>
        <a:xfrm>
          <a:off x="3393179" y="134367"/>
          <a:ext cx="927205" cy="9272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B4A738-105E-4DA5-9F35-6A5AF3A28ECB}">
      <dsp:nvSpPr>
        <dsp:cNvPr id="0" name=""/>
        <dsp:cNvSpPr/>
      </dsp:nvSpPr>
      <dsp:spPr>
        <a:xfrm>
          <a:off x="2866650" y="1376972"/>
          <a:ext cx="2060456" cy="139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Explorar cómo estas medidas se aplican y difieren en el contexto clásico y cuántico.</a:t>
          </a:r>
          <a:endParaRPr lang="en-US" sz="1800" kern="1200" dirty="0"/>
        </a:p>
      </dsp:txBody>
      <dsp:txXfrm>
        <a:off x="2866650" y="1376972"/>
        <a:ext cx="2060456" cy="1395000"/>
      </dsp:txXfrm>
    </dsp:sp>
    <dsp:sp modelId="{BB3192EE-2B35-4B3D-BB02-45145149F538}">
      <dsp:nvSpPr>
        <dsp:cNvPr id="0" name=""/>
        <dsp:cNvSpPr/>
      </dsp:nvSpPr>
      <dsp:spPr>
        <a:xfrm>
          <a:off x="5805249" y="134367"/>
          <a:ext cx="927205" cy="9272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41766D-0655-4B92-A56C-6117254924F2}">
      <dsp:nvSpPr>
        <dsp:cNvPr id="0" name=""/>
        <dsp:cNvSpPr/>
      </dsp:nvSpPr>
      <dsp:spPr>
        <a:xfrm>
          <a:off x="5369733" y="1376972"/>
          <a:ext cx="2060456" cy="139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Analizar casos específicos para ilustrar las implicaciones prácticas de estas entropías en situaciones cuánticas.</a:t>
          </a:r>
          <a:endParaRPr lang="en-US" sz="1800" kern="1200" dirty="0"/>
        </a:p>
      </dsp:txBody>
      <dsp:txXfrm>
        <a:off x="5369733" y="1376972"/>
        <a:ext cx="2060456" cy="1395000"/>
      </dsp:txXfrm>
    </dsp:sp>
    <dsp:sp modelId="{C056B5AA-2EE8-4B7E-B557-74CAA158873A}">
      <dsp:nvSpPr>
        <dsp:cNvPr id="0" name=""/>
        <dsp:cNvSpPr/>
      </dsp:nvSpPr>
      <dsp:spPr>
        <a:xfrm>
          <a:off x="8253183" y="134367"/>
          <a:ext cx="927205" cy="92720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E8BBAA-D42C-4909-BF75-83C1E0055223}">
      <dsp:nvSpPr>
        <dsp:cNvPr id="0" name=""/>
        <dsp:cNvSpPr/>
      </dsp:nvSpPr>
      <dsp:spPr>
        <a:xfrm>
          <a:off x="7749313" y="1378702"/>
          <a:ext cx="2060456" cy="139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Habilidades para evaluar tanto las ventajas como las desventajas de cada entropía.</a:t>
          </a:r>
          <a:endParaRPr lang="en-US" sz="1800" kern="1200" dirty="0"/>
        </a:p>
      </dsp:txBody>
      <dsp:txXfrm>
        <a:off x="7749313" y="1378702"/>
        <a:ext cx="2060456" cy="1395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AD3320-9ACF-45A9-BD10-1C062086F4B7}">
      <dsp:nvSpPr>
        <dsp:cNvPr id="0" name=""/>
        <dsp:cNvSpPr/>
      </dsp:nvSpPr>
      <dsp:spPr>
        <a:xfrm>
          <a:off x="0" y="390"/>
          <a:ext cx="10754138" cy="9141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F37812-0B79-47B0-86AE-0AE85775279A}">
      <dsp:nvSpPr>
        <dsp:cNvPr id="0" name=""/>
        <dsp:cNvSpPr/>
      </dsp:nvSpPr>
      <dsp:spPr>
        <a:xfrm>
          <a:off x="276538" y="206080"/>
          <a:ext cx="502797" cy="5027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B40514-D765-4F9A-8584-A22DD2DEF7C1}">
      <dsp:nvSpPr>
        <dsp:cNvPr id="0" name=""/>
        <dsp:cNvSpPr/>
      </dsp:nvSpPr>
      <dsp:spPr>
        <a:xfrm>
          <a:off x="1055874" y="390"/>
          <a:ext cx="9698263" cy="914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750" tIns="96750" rIns="96750" bIns="9675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Esperamos obtener una comprensión más profunda de cómo la información se maneja en sistemas cuánticos en comparación con sistemas clásicos.</a:t>
          </a:r>
          <a:endParaRPr lang="en-US" sz="2400" kern="1200"/>
        </a:p>
      </dsp:txBody>
      <dsp:txXfrm>
        <a:off x="1055874" y="390"/>
        <a:ext cx="9698263" cy="914176"/>
      </dsp:txXfrm>
    </dsp:sp>
    <dsp:sp modelId="{E225953C-F1B5-4BEE-A9F5-1B94510B2DF3}">
      <dsp:nvSpPr>
        <dsp:cNvPr id="0" name=""/>
        <dsp:cNvSpPr/>
      </dsp:nvSpPr>
      <dsp:spPr>
        <a:xfrm>
          <a:off x="0" y="1143111"/>
          <a:ext cx="10754138" cy="9141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99A314-A714-48A7-87A5-6FB051FD981A}">
      <dsp:nvSpPr>
        <dsp:cNvPr id="0" name=""/>
        <dsp:cNvSpPr/>
      </dsp:nvSpPr>
      <dsp:spPr>
        <a:xfrm>
          <a:off x="276538" y="1348801"/>
          <a:ext cx="502797" cy="5027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7220BD-D127-4F5B-B3F2-61FD15205272}">
      <dsp:nvSpPr>
        <dsp:cNvPr id="0" name=""/>
        <dsp:cNvSpPr/>
      </dsp:nvSpPr>
      <dsp:spPr>
        <a:xfrm>
          <a:off x="1055874" y="1143111"/>
          <a:ext cx="9698263" cy="914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750" tIns="96750" rIns="96750" bIns="9675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Buscaremos identificar las aplicaciones prácticas y teóricas de las entropías en cuestión</a:t>
          </a:r>
          <a:endParaRPr lang="en-US" sz="2400" kern="1200"/>
        </a:p>
      </dsp:txBody>
      <dsp:txXfrm>
        <a:off x="1055874" y="1143111"/>
        <a:ext cx="9698263" cy="914176"/>
      </dsp:txXfrm>
    </dsp:sp>
    <dsp:sp modelId="{8FBEB772-2826-4FED-8E90-495FA5CC6CCF}">
      <dsp:nvSpPr>
        <dsp:cNvPr id="0" name=""/>
        <dsp:cNvSpPr/>
      </dsp:nvSpPr>
      <dsp:spPr>
        <a:xfrm>
          <a:off x="0" y="2285832"/>
          <a:ext cx="10754138" cy="9141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F0E149-7978-4ACF-9D8E-615CA71FC172}">
      <dsp:nvSpPr>
        <dsp:cNvPr id="0" name=""/>
        <dsp:cNvSpPr/>
      </dsp:nvSpPr>
      <dsp:spPr>
        <a:xfrm>
          <a:off x="276538" y="2491522"/>
          <a:ext cx="502797" cy="5027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259B99-A91D-4A0C-AAA6-84F4AE3E8A17}">
      <dsp:nvSpPr>
        <dsp:cNvPr id="0" name=""/>
        <dsp:cNvSpPr/>
      </dsp:nvSpPr>
      <dsp:spPr>
        <a:xfrm>
          <a:off x="1055874" y="2285832"/>
          <a:ext cx="9698263" cy="914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750" tIns="96750" rIns="96750" bIns="9675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Resaltar las consecuencias que surgen al adaptar conceptos clásicos a la mecánica cuántica.</a:t>
          </a:r>
          <a:endParaRPr lang="en-US" sz="2400" kern="1200"/>
        </a:p>
      </dsp:txBody>
      <dsp:txXfrm>
        <a:off x="1055874" y="2285832"/>
        <a:ext cx="9698263" cy="9141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E0AF6-8A03-4F51-8618-BE8970FA8647}" type="datetimeFigureOut">
              <a:rPr lang="es-ES" smtClean="0"/>
              <a:t>16/12/2023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083CC-279E-4A2B-83D0-11271B2DED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0278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4342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5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86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04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7240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3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99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8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61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83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54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7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rickbradford.co.uk/QM6Entropy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AB7CFDD-E67B-4078-9BD0-D09D4200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331658-703F-6B76-9039-EB73062231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7888" b="12607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DAEF25D-C97E-48E9-B20C-FEFC2EC6E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3200"/>
            <a:ext cx="12191999" cy="53848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2000">
                <a:srgbClr val="000000">
                  <a:alpha val="41000"/>
                </a:srgbClr>
              </a:gs>
              <a:gs pos="100000">
                <a:srgbClr val="000000">
                  <a:alpha val="67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7C3C43-1E5E-FB70-05AF-B2F52C594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4912" y="1141497"/>
            <a:ext cx="8622174" cy="2962273"/>
          </a:xfrm>
        </p:spPr>
        <p:txBody>
          <a:bodyPr anchor="b">
            <a:normAutofit/>
          </a:bodyPr>
          <a:lstStyle/>
          <a:p>
            <a:r>
              <a:rPr lang="es-ES" sz="4000" dirty="0">
                <a:solidFill>
                  <a:srgbClr val="FFFFFF"/>
                </a:solidFill>
              </a:rPr>
              <a:t>Entropía de Shannon vs. Entropía de </a:t>
            </a:r>
            <a:r>
              <a:rPr lang="es-ES" sz="4000" dirty="0" err="1">
                <a:solidFill>
                  <a:srgbClr val="FFFFFF"/>
                </a:solidFill>
              </a:rPr>
              <a:t>von</a:t>
            </a:r>
            <a:r>
              <a:rPr lang="es-ES" sz="4000" dirty="0">
                <a:solidFill>
                  <a:srgbClr val="FFFFFF"/>
                </a:solidFill>
              </a:rPr>
              <a:t> Neumann en Información Cuántica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9BFE66-7CD4-61A3-884E-80BAEFEE44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7193" y="4855450"/>
            <a:ext cx="7337612" cy="1257295"/>
          </a:xfrm>
        </p:spPr>
        <p:txBody>
          <a:bodyPr anchor="t">
            <a:normAutofit/>
          </a:bodyPr>
          <a:lstStyle/>
          <a:p>
            <a:r>
              <a:rPr lang="es-ES" sz="2800" dirty="0">
                <a:solidFill>
                  <a:srgbClr val="FFFFFF"/>
                </a:solidFill>
              </a:rPr>
              <a:t>Sergio Heras Álvarez y Ricardo Ferreiro de Aguiar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1B7537E-7B93-4306-B9DF-4CD583E0A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37480"/>
            <a:ext cx="867485" cy="115439"/>
            <a:chOff x="8910933" y="1861308"/>
            <a:chExt cx="867485" cy="11543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0AB796C-11E6-468E-9C0D-38940D8E2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FC9ACE4-DF02-4B56-B482-DDAD2EC09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99CC309-9401-4122-8206-A304650EF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4037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31748D-2CA5-D0D1-5F60-70792F25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80975"/>
            <a:ext cx="10134600" cy="1288489"/>
          </a:xfrm>
        </p:spPr>
        <p:txBody>
          <a:bodyPr/>
          <a:lstStyle/>
          <a:p>
            <a:r>
              <a:rPr lang="es-ES" dirty="0"/>
              <a:t>INTRODUCCION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F1ADFF-7D84-C30F-F443-EEA98B1FE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s-ES" dirty="0"/>
              <a:t>Contexto del problema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s-E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ES" dirty="0"/>
              <a:t>Objetivos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s-E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ES" dirty="0"/>
              <a:t>Conclusiones</a:t>
            </a:r>
          </a:p>
        </p:txBody>
      </p:sp>
      <p:pic>
        <p:nvPicPr>
          <p:cNvPr id="5" name="Imagen 4" descr="Diagrama, Esquemático&#10;&#10;Descripción generada automáticamente">
            <a:extLst>
              <a:ext uri="{FF2B5EF4-FFF2-40B4-BE49-F238E27FC236}">
                <a16:creationId xmlns:a16="http://schemas.microsoft.com/office/drawing/2014/main" id="{43C35802-69DB-2825-541A-AA5499D479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r="7550" b="36585"/>
          <a:stretch/>
        </p:blipFill>
        <p:spPr>
          <a:xfrm>
            <a:off x="5734050" y="1039320"/>
            <a:ext cx="5334001" cy="366183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Imagen 6" descr="Diagrama, Esquemático&#10;&#10;Descripción generada automáticamente">
            <a:extLst>
              <a:ext uri="{FF2B5EF4-FFF2-40B4-BE49-F238E27FC236}">
                <a16:creationId xmlns:a16="http://schemas.microsoft.com/office/drawing/2014/main" id="{73767366-3457-A0CB-A1E3-19412CF7A0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2" t="76273" r="7480" b="3803"/>
          <a:stretch/>
        </p:blipFill>
        <p:spPr>
          <a:xfrm>
            <a:off x="5734049" y="4980696"/>
            <a:ext cx="5334001" cy="115760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002191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A1CE8E-442D-0AD2-546D-89C1B95F9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493" y="347147"/>
            <a:ext cx="10134600" cy="653489"/>
          </a:xfrm>
        </p:spPr>
        <p:txBody>
          <a:bodyPr/>
          <a:lstStyle/>
          <a:p>
            <a:r>
              <a:rPr lang="es-ES" dirty="0"/>
              <a:t>CONTEXTO DEL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8052F2-2BD7-1164-7BD9-12F9FD6B3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932" y="2261029"/>
            <a:ext cx="4472069" cy="1694821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s-ES" sz="2400" b="1" dirty="0">
                <a:solidFill>
                  <a:schemeClr val="tx1"/>
                </a:solidFill>
              </a:rPr>
              <a:t>Entropía de </a:t>
            </a:r>
            <a:r>
              <a:rPr lang="es-ES" sz="2400" b="1" dirty="0" err="1">
                <a:solidFill>
                  <a:schemeClr val="tx1"/>
                </a:solidFill>
              </a:rPr>
              <a:t>von</a:t>
            </a:r>
            <a:r>
              <a:rPr lang="es-ES" sz="2400" b="1" dirty="0">
                <a:solidFill>
                  <a:schemeClr val="tx1"/>
                </a:solidFill>
              </a:rPr>
              <a:t> Neumann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s-ES" sz="1800" b="1" dirty="0">
                <a:solidFill>
                  <a:srgbClr val="000000"/>
                </a:solidFill>
                <a:ea typeface="+mn-lt"/>
                <a:cs typeface="+mn-lt"/>
              </a:rPr>
              <a:t>Propuesta por John </a:t>
            </a:r>
            <a:r>
              <a:rPr lang="es-ES" sz="1800" b="1" dirty="0" err="1">
                <a:solidFill>
                  <a:srgbClr val="000000"/>
                </a:solidFill>
                <a:ea typeface="+mn-lt"/>
                <a:cs typeface="+mn-lt"/>
              </a:rPr>
              <a:t>von</a:t>
            </a:r>
            <a:r>
              <a:rPr lang="es-ES" sz="1800" b="1" dirty="0">
                <a:solidFill>
                  <a:srgbClr val="000000"/>
                </a:solidFill>
                <a:ea typeface="+mn-lt"/>
                <a:cs typeface="+mn-lt"/>
              </a:rPr>
              <a:t> Neumann en 1932.</a:t>
            </a:r>
            <a:endParaRPr lang="es-ES" dirty="0"/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s-ES" sz="1800" b="1" dirty="0">
                <a:solidFill>
                  <a:srgbClr val="000000"/>
                </a:solidFill>
              </a:rPr>
              <a:t>Operadores de densidad</a:t>
            </a:r>
          </a:p>
          <a:p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451901D-A79D-BB2D-EE1E-20C179955A01}"/>
              </a:ext>
            </a:extLst>
          </p:cNvPr>
          <p:cNvSpPr txBox="1"/>
          <p:nvPr/>
        </p:nvSpPr>
        <p:spPr>
          <a:xfrm>
            <a:off x="5889624" y="2260771"/>
            <a:ext cx="4540101" cy="12475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 b="1" dirty="0"/>
              <a:t>Entropía de Shannon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s-ES" b="1" dirty="0">
                <a:solidFill>
                  <a:srgbClr val="000000"/>
                </a:solidFill>
                <a:ea typeface="+mn-lt"/>
                <a:cs typeface="+mn-lt"/>
              </a:rPr>
              <a:t>Desarrollada por Claude Shannon en 1948.</a:t>
            </a:r>
            <a:endParaRPr lang="es-ES" dirty="0"/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s-ES" b="1" dirty="0">
                <a:solidFill>
                  <a:srgbClr val="000000"/>
                </a:solidFill>
                <a:ea typeface="+mn-lt"/>
                <a:cs typeface="+mn-lt"/>
              </a:rPr>
              <a:t>Distribuciones de probabilidad</a:t>
            </a:r>
            <a:endParaRPr lang="es-ES" b="1" dirty="0"/>
          </a:p>
        </p:txBody>
      </p:sp>
      <p:pic>
        <p:nvPicPr>
          <p:cNvPr id="5" name="Imagen 4" descr="Existe la Entropía en la Mecánica Cuántica ?">
            <a:extLst>
              <a:ext uri="{FF2B5EF4-FFF2-40B4-BE49-F238E27FC236}">
                <a16:creationId xmlns:a16="http://schemas.microsoft.com/office/drawing/2014/main" id="{15542CB2-0E52-9266-AD45-DF4E8EEC6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567" y="4151867"/>
            <a:ext cx="2944282" cy="669891"/>
          </a:xfrm>
          <a:prstGeom prst="rect">
            <a:avLst/>
          </a:prstGeom>
        </p:spPr>
      </p:pic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1D59AF58-CF5E-0EA2-76AA-7CD8CB250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16" y="4709405"/>
            <a:ext cx="4455584" cy="670983"/>
          </a:xfrm>
          <a:prstGeom prst="rect">
            <a:avLst/>
          </a:prstGeom>
        </p:spPr>
      </p:pic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51BB6A15-D8E1-0164-527F-47BE86AC5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42" y="5410670"/>
            <a:ext cx="2324100" cy="120967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6343A37E-E0D4-5E47-FEE2-A612EA0F9A29}"/>
              </a:ext>
            </a:extLst>
          </p:cNvPr>
          <p:cNvSpPr txBox="1"/>
          <p:nvPr/>
        </p:nvSpPr>
        <p:spPr>
          <a:xfrm>
            <a:off x="461493" y="1285204"/>
            <a:ext cx="960549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b="1" u="sng" dirty="0">
                <a:solidFill>
                  <a:srgbClr val="000000"/>
                </a:solidFill>
                <a:ea typeface="+mn-lt"/>
                <a:cs typeface="+mn-lt"/>
              </a:rPr>
              <a:t>La entropía</a:t>
            </a:r>
            <a:r>
              <a:rPr lang="es-ES" b="1" dirty="0">
                <a:solidFill>
                  <a:srgbClr val="000000"/>
                </a:solidFill>
                <a:ea typeface="+mn-lt"/>
                <a:cs typeface="+mn-lt"/>
              </a:rPr>
              <a:t> se utiliza para describir la cantidad de información o incertidumbre asociada con un estado cuántico. Cuanto mayor sea la entropía, mayor será la incertidumbre asociada con la variable aleatoria o al sistema cuántico.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2C7FCF5-C0B0-4E5A-6109-77325EE97CA2}"/>
              </a:ext>
            </a:extLst>
          </p:cNvPr>
          <p:cNvSpPr txBox="1"/>
          <p:nvPr/>
        </p:nvSpPr>
        <p:spPr>
          <a:xfrm>
            <a:off x="2822619" y="5658654"/>
            <a:ext cx="733827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b="1">
                <a:solidFill>
                  <a:srgbClr val="000000"/>
                </a:solidFill>
                <a:ea typeface="+mn-lt"/>
                <a:cs typeface="+mn-lt"/>
              </a:rPr>
              <a:t>La matriz densidad contiene información sobre la probabilidad de encontrar el sistema en diferentes estados cuánticos.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0A4C6BB-5A98-5091-169C-25D78DA6441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390" r="2069"/>
          <a:stretch/>
        </p:blipFill>
        <p:spPr>
          <a:xfrm>
            <a:off x="466041" y="4337900"/>
            <a:ext cx="4598243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140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209A0E-3A32-0CC4-B0A5-16B4A37FD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529" y="482823"/>
            <a:ext cx="10134600" cy="590884"/>
          </a:xfrm>
        </p:spPr>
        <p:txBody>
          <a:bodyPr>
            <a:normAutofit fontScale="90000"/>
          </a:bodyPr>
          <a:lstStyle/>
          <a:p>
            <a:r>
              <a:rPr lang="es-ES" dirty="0">
                <a:ea typeface="+mj-lt"/>
                <a:cs typeface="+mj-lt"/>
              </a:rPr>
              <a:t>CONTEXTO DEL PROBLEMA</a:t>
            </a:r>
            <a:endParaRPr lang="es-ES" dirty="0"/>
          </a:p>
        </p:txBody>
      </p:sp>
      <p:pic>
        <p:nvPicPr>
          <p:cNvPr id="4" name="Marcador de contenido 3" descr="Diagrama&#10;&#10;Descripción generada automáticamente">
            <a:extLst>
              <a:ext uri="{FF2B5EF4-FFF2-40B4-BE49-F238E27FC236}">
                <a16:creationId xmlns:a16="http://schemas.microsoft.com/office/drawing/2014/main" id="{D621BFBD-08FA-CE41-F118-9BC61F48B0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430" y="1808387"/>
            <a:ext cx="5846069" cy="3978766"/>
          </a:xfrm>
        </p:spPr>
      </p:pic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27B31438-8D47-D58A-4715-66B99B6E3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533" y="3257819"/>
            <a:ext cx="49339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401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33CCB-076D-A6FD-87B3-6A32AE768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361950"/>
            <a:ext cx="10134600" cy="1288489"/>
          </a:xfrm>
        </p:spPr>
        <p:txBody>
          <a:bodyPr/>
          <a:lstStyle/>
          <a:p>
            <a:pPr algn="ctr"/>
            <a:r>
              <a:rPr lang="es-ES" dirty="0"/>
              <a:t>OBJETIVOS</a:t>
            </a:r>
          </a:p>
        </p:txBody>
      </p:sp>
      <p:graphicFrame>
        <p:nvGraphicFramePr>
          <p:cNvPr id="4" name="Marcador de contenido 2">
            <a:extLst>
              <a:ext uri="{FF2B5EF4-FFF2-40B4-BE49-F238E27FC236}">
                <a16:creationId xmlns:a16="http://schemas.microsoft.com/office/drawing/2014/main" id="{23EB6A89-5847-9219-7F17-92D2CC22A3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7746138"/>
              </p:ext>
            </p:extLst>
          </p:nvPr>
        </p:nvGraphicFramePr>
        <p:xfrm>
          <a:off x="1028700" y="2162175"/>
          <a:ext cx="10134600" cy="3968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1914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21BB82-0688-299A-97DC-656C77EC5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347382"/>
            <a:ext cx="10134600" cy="1288489"/>
          </a:xfrm>
        </p:spPr>
        <p:txBody>
          <a:bodyPr/>
          <a:lstStyle/>
          <a:p>
            <a:pPr algn="ctr"/>
            <a:r>
              <a:rPr lang="es-ES" dirty="0"/>
              <a:t>Posibles CONCLUSIONES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DC749655-7B5C-42B1-C3E1-53704DD6D1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3860197"/>
              </p:ext>
            </p:extLst>
          </p:nvPr>
        </p:nvGraphicFramePr>
        <p:xfrm>
          <a:off x="824949" y="2345635"/>
          <a:ext cx="10754138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1020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8D7F6-C662-53AC-EB9E-800008028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018" y="437030"/>
            <a:ext cx="10134600" cy="791135"/>
          </a:xfrm>
        </p:spPr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29D421-FCF9-D7B1-636F-B05D41FB2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018" y="1515035"/>
            <a:ext cx="9173135" cy="5198916"/>
          </a:xfrm>
        </p:spPr>
        <p:txBody>
          <a:bodyPr>
            <a:normAutofit/>
          </a:bodyPr>
          <a:lstStyle/>
          <a:p>
            <a:r>
              <a:rPr lang="es-ES" sz="1600" dirty="0">
                <a:solidFill>
                  <a:schemeClr val="tx1"/>
                </a:solidFill>
                <a:cs typeface="Calibri" panose="020F0502020204030204" pitchFamily="34" charset="0"/>
              </a:rPr>
              <a:t>1.	Introducción</a:t>
            </a:r>
          </a:p>
          <a:p>
            <a:r>
              <a:rPr lang="es-ES" sz="1600" dirty="0">
                <a:solidFill>
                  <a:schemeClr val="tx1"/>
                </a:solidFill>
                <a:cs typeface="Calibri" panose="020F0502020204030204" pitchFamily="34" charset="0"/>
              </a:rPr>
              <a:t>	1.1.	Contextualización del problema</a:t>
            </a:r>
          </a:p>
          <a:p>
            <a:r>
              <a:rPr lang="es-ES" sz="1600" dirty="0">
                <a:solidFill>
                  <a:schemeClr val="tx1"/>
                </a:solidFill>
                <a:cs typeface="Calibri" panose="020F0502020204030204" pitchFamily="34" charset="0"/>
              </a:rPr>
              <a:t>	1.2.	Justificación y relevancia para la asignatura</a:t>
            </a:r>
          </a:p>
          <a:p>
            <a:r>
              <a:rPr lang="es-ES" sz="1600" dirty="0">
                <a:solidFill>
                  <a:schemeClr val="tx1"/>
                </a:solidFill>
                <a:cs typeface="Calibri" panose="020F0502020204030204" pitchFamily="34" charset="0"/>
              </a:rPr>
              <a:t>2.	Fundamentos Teóricos </a:t>
            </a:r>
          </a:p>
          <a:p>
            <a:r>
              <a:rPr lang="es-ES" sz="1600" dirty="0">
                <a:solidFill>
                  <a:schemeClr val="tx1"/>
                </a:solidFill>
                <a:cs typeface="Calibri" panose="020F0502020204030204" pitchFamily="34" charset="0"/>
              </a:rPr>
              <a:t>	2.1.	Descripción de la Entropía de Shannon</a:t>
            </a:r>
          </a:p>
          <a:p>
            <a:r>
              <a:rPr lang="es-ES" sz="1600" dirty="0">
                <a:solidFill>
                  <a:schemeClr val="tx1"/>
                </a:solidFill>
                <a:cs typeface="Calibri" panose="020F0502020204030204" pitchFamily="34" charset="0"/>
              </a:rPr>
              <a:t>	2.2.	Introducción a la Entropía de </a:t>
            </a:r>
            <a:r>
              <a:rPr lang="es-ES" sz="1600" dirty="0" err="1">
                <a:solidFill>
                  <a:schemeClr val="tx1"/>
                </a:solidFill>
                <a:cs typeface="Calibri" panose="020F0502020204030204" pitchFamily="34" charset="0"/>
              </a:rPr>
              <a:t>von</a:t>
            </a:r>
            <a:r>
              <a:rPr lang="es-ES" sz="1600" dirty="0">
                <a:solidFill>
                  <a:schemeClr val="tx1"/>
                </a:solidFill>
                <a:cs typeface="Calibri" panose="020F0502020204030204" pitchFamily="34" charset="0"/>
              </a:rPr>
              <a:t> Neumann</a:t>
            </a:r>
          </a:p>
          <a:p>
            <a:r>
              <a:rPr lang="es-ES" sz="1600" dirty="0">
                <a:solidFill>
                  <a:schemeClr val="tx1"/>
                </a:solidFill>
                <a:cs typeface="Calibri" panose="020F0502020204030204" pitchFamily="34" charset="0"/>
              </a:rPr>
              <a:t>3.	Relación Clásica-Cuántica</a:t>
            </a:r>
          </a:p>
          <a:p>
            <a:r>
              <a:rPr lang="es-ES" sz="1600" dirty="0">
                <a:solidFill>
                  <a:schemeClr val="tx1"/>
                </a:solidFill>
                <a:cs typeface="Calibri" panose="020F0502020204030204" pitchFamily="34" charset="0"/>
              </a:rPr>
              <a:t>	3.1.	Comparación detallada de la aplicación de ambas entropías</a:t>
            </a:r>
          </a:p>
          <a:p>
            <a:r>
              <a:rPr lang="es-ES" sz="1600" dirty="0">
                <a:solidFill>
                  <a:schemeClr val="tx1"/>
                </a:solidFill>
                <a:cs typeface="Calibri" panose="020F0502020204030204" pitchFamily="34" charset="0"/>
              </a:rPr>
              <a:t>	3.2.	Ejemplos ilustrativos</a:t>
            </a:r>
          </a:p>
          <a:p>
            <a:r>
              <a:rPr lang="es-ES" sz="1600" dirty="0">
                <a:solidFill>
                  <a:schemeClr val="tx1"/>
                </a:solidFill>
                <a:cs typeface="Calibri" panose="020F0502020204030204" pitchFamily="34" charset="0"/>
              </a:rPr>
              <a:t>4.	Aplicaciones prácticas</a:t>
            </a:r>
          </a:p>
          <a:p>
            <a:r>
              <a:rPr lang="es-ES" sz="1600" dirty="0">
                <a:solidFill>
                  <a:schemeClr val="tx1"/>
                </a:solidFill>
                <a:cs typeface="Calibri" panose="020F0502020204030204" pitchFamily="34" charset="0"/>
              </a:rPr>
              <a:t>	4.1.	Exploración de casos reales o teóricos donde estas entropías son relevantes </a:t>
            </a:r>
          </a:p>
          <a:p>
            <a:r>
              <a:rPr lang="es-ES" sz="1600" dirty="0">
                <a:solidFill>
                  <a:schemeClr val="tx1"/>
                </a:solidFill>
                <a:cs typeface="Calibri" panose="020F0502020204030204" pitchFamily="34" charset="0"/>
              </a:rPr>
              <a:t>5.	Resolución del problema</a:t>
            </a:r>
          </a:p>
          <a:p>
            <a:r>
              <a:rPr lang="es-ES" sz="1600" dirty="0">
                <a:solidFill>
                  <a:schemeClr val="tx1"/>
                </a:solidFill>
                <a:cs typeface="Calibri" panose="020F0502020204030204" pitchFamily="34" charset="0"/>
              </a:rPr>
              <a:t>6.	Conclusiones y Perspectivas Futuras</a:t>
            </a:r>
          </a:p>
        </p:txBody>
      </p:sp>
    </p:spTree>
    <p:extLst>
      <p:ext uri="{BB962C8B-B14F-4D97-AF65-F5344CB8AC3E}">
        <p14:creationId xmlns:p14="http://schemas.microsoft.com/office/powerpoint/2010/main" val="2476943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9F10CB-F2B6-0AF3-B16F-93C51F2D6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07360"/>
            <a:ext cx="10134600" cy="719418"/>
          </a:xfrm>
        </p:spPr>
        <p:txBody>
          <a:bodyPr/>
          <a:lstStyle/>
          <a:p>
            <a:r>
              <a:rPr lang="es-ES" dirty="0"/>
              <a:t>HERRAMIENTAS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DA1431-A6E0-DADC-D661-4BE90186E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936377"/>
            <a:ext cx="10134600" cy="445489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Software de Cálculo Numérico</a:t>
            </a:r>
          </a:p>
          <a:p>
            <a:pPr marL="457200" indent="-457200">
              <a:buFont typeface="+mj-lt"/>
              <a:buAutoNum type="arabicPeriod"/>
            </a:pPr>
            <a:endParaRPr lang="es-ES" dirty="0"/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Paquetes de visualización de Graficas</a:t>
            </a:r>
          </a:p>
          <a:p>
            <a:pPr marL="457200" indent="-457200">
              <a:buFont typeface="+mj-lt"/>
              <a:buAutoNum type="arabicPeriod"/>
            </a:pPr>
            <a:endParaRPr lang="es-ES" dirty="0"/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Entornos de Desarrollo</a:t>
            </a:r>
          </a:p>
          <a:p>
            <a:pPr marL="457200" indent="-457200">
              <a:buFont typeface="+mj-lt"/>
              <a:buAutoNum type="arabicPeriod"/>
            </a:pPr>
            <a:endParaRPr lang="es-ES" dirty="0"/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Simuladores Cuánticos en la nube</a:t>
            </a:r>
          </a:p>
          <a:p>
            <a:pPr marL="457200" indent="-457200">
              <a:buFont typeface="+mj-lt"/>
              <a:buAutoNum type="arabicPeriod"/>
            </a:pPr>
            <a:endParaRPr lang="es-ES" dirty="0"/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Plataforma de colaboración online</a:t>
            </a:r>
          </a:p>
          <a:p>
            <a:pPr marL="457200" indent="-457200">
              <a:buFont typeface="+mj-lt"/>
              <a:buAutoNum type="arabicPeriod"/>
            </a:pPr>
            <a:endParaRPr lang="es-ES" dirty="0"/>
          </a:p>
          <a:p>
            <a:pPr marL="457200" indent="-457200">
              <a:buFont typeface="+mj-lt"/>
              <a:buAutoNum type="arabicPeriod"/>
            </a:pP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5818459-878F-FD20-68A5-8FE7FC4C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799" y="1701496"/>
            <a:ext cx="981136" cy="88302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CE50B23-D54B-3383-97D1-6E87C54D7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440264"/>
            <a:ext cx="981136" cy="90955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2427D82-8A89-1B88-2A42-CFFD7A6148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3376" y="5440263"/>
            <a:ext cx="1362074" cy="97531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AC90574-51ED-7543-B2B2-9E2986DDB0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504138"/>
            <a:ext cx="776935" cy="90059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057B17B-7BF7-822D-FA58-0FF3079F62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5231" y="2664828"/>
            <a:ext cx="2138363" cy="70912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1959FF3-05CA-4568-0A8F-947F9EE281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6912" y="4732839"/>
            <a:ext cx="4438650" cy="44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292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64FE3E-135A-9C15-7306-B1F7B2D88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BIBLIOGRAFIA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7FC901-EE8E-7085-B69D-1591F4335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s-ES" dirty="0" err="1">
                <a:solidFill>
                  <a:srgbClr val="1B2F2E"/>
                </a:solidFill>
                <a:latin typeface="Bembo"/>
                <a:cs typeface="Times New Roman"/>
              </a:rPr>
              <a:t>Zygelman</a:t>
            </a:r>
            <a:r>
              <a:rPr lang="es-ES" dirty="0">
                <a:solidFill>
                  <a:srgbClr val="1B2F2E"/>
                </a:solidFill>
                <a:latin typeface="Bembo"/>
                <a:cs typeface="Times New Roman"/>
              </a:rPr>
              <a:t>, B. (2018). </a:t>
            </a:r>
            <a:r>
              <a:rPr lang="es-ES" i="1" dirty="0">
                <a:solidFill>
                  <a:srgbClr val="1B2F2E"/>
                </a:solidFill>
                <a:latin typeface="Bembo"/>
                <a:cs typeface="Times New Roman"/>
              </a:rPr>
              <a:t>A </a:t>
            </a:r>
            <a:r>
              <a:rPr lang="es-ES" i="1" dirty="0" err="1">
                <a:solidFill>
                  <a:srgbClr val="1B2F2E"/>
                </a:solidFill>
                <a:latin typeface="Bembo"/>
                <a:cs typeface="Times New Roman"/>
              </a:rPr>
              <a:t>first</a:t>
            </a:r>
            <a:r>
              <a:rPr lang="es-ES" i="1" dirty="0">
                <a:solidFill>
                  <a:srgbClr val="1B2F2E"/>
                </a:solidFill>
                <a:latin typeface="Bembo"/>
                <a:cs typeface="Times New Roman"/>
              </a:rPr>
              <a:t> </a:t>
            </a:r>
            <a:r>
              <a:rPr lang="es-ES" i="1" dirty="0" err="1">
                <a:solidFill>
                  <a:srgbClr val="1B2F2E"/>
                </a:solidFill>
                <a:latin typeface="Bembo"/>
                <a:cs typeface="Times New Roman"/>
              </a:rPr>
              <a:t>introduction</a:t>
            </a:r>
            <a:r>
              <a:rPr lang="es-ES" i="1" dirty="0">
                <a:solidFill>
                  <a:srgbClr val="1B2F2E"/>
                </a:solidFill>
                <a:latin typeface="Bembo"/>
                <a:cs typeface="Times New Roman"/>
              </a:rPr>
              <a:t> </a:t>
            </a:r>
            <a:r>
              <a:rPr lang="es-ES" i="1" dirty="0" err="1">
                <a:solidFill>
                  <a:srgbClr val="1B2F2E"/>
                </a:solidFill>
                <a:latin typeface="Bembo"/>
                <a:cs typeface="Times New Roman"/>
              </a:rPr>
              <a:t>to</a:t>
            </a:r>
            <a:r>
              <a:rPr lang="es-ES" i="1" dirty="0">
                <a:solidFill>
                  <a:srgbClr val="1B2F2E"/>
                </a:solidFill>
                <a:latin typeface="Bembo"/>
                <a:cs typeface="Times New Roman"/>
              </a:rPr>
              <a:t> quantum </a:t>
            </a:r>
            <a:r>
              <a:rPr lang="es-ES" i="1" dirty="0" err="1">
                <a:solidFill>
                  <a:srgbClr val="1B2F2E"/>
                </a:solidFill>
                <a:latin typeface="Bembo"/>
                <a:cs typeface="Times New Roman"/>
              </a:rPr>
              <a:t>computing</a:t>
            </a:r>
            <a:r>
              <a:rPr lang="es-ES" i="1" dirty="0">
                <a:solidFill>
                  <a:srgbClr val="1B2F2E"/>
                </a:solidFill>
                <a:latin typeface="Bembo"/>
                <a:cs typeface="Times New Roman"/>
              </a:rPr>
              <a:t> and </a:t>
            </a:r>
            <a:r>
              <a:rPr lang="es-ES" i="1" dirty="0" err="1">
                <a:solidFill>
                  <a:srgbClr val="1B2F2E"/>
                </a:solidFill>
                <a:latin typeface="Bembo"/>
                <a:cs typeface="Times New Roman"/>
              </a:rPr>
              <a:t>information</a:t>
            </a:r>
            <a:r>
              <a:rPr lang="es-ES" i="1" dirty="0">
                <a:solidFill>
                  <a:srgbClr val="1B2F2E"/>
                </a:solidFill>
                <a:latin typeface="Bembo"/>
                <a:cs typeface="Times New Roman"/>
              </a:rPr>
              <a:t>.</a:t>
            </a:r>
            <a:endParaRPr lang="es-ES" i="1" dirty="0"/>
          </a:p>
          <a:p>
            <a:pPr marL="342900" indent="-342900">
              <a:buFont typeface="Arial"/>
              <a:buChar char="•"/>
            </a:pPr>
            <a:r>
              <a:rPr lang="es-ES" dirty="0" err="1">
                <a:solidFill>
                  <a:srgbClr val="1B2F2E"/>
                </a:solidFill>
                <a:latin typeface="Bembo"/>
                <a:cs typeface="Times New Roman"/>
              </a:rPr>
              <a:t>Is</a:t>
            </a:r>
            <a:r>
              <a:rPr lang="es-ES" dirty="0">
                <a:solidFill>
                  <a:srgbClr val="1B2F2E"/>
                </a:solidFill>
                <a:latin typeface="Bembo"/>
                <a:cs typeface="Times New Roman"/>
              </a:rPr>
              <a:t>, W. k. (s/f). 1. </a:t>
            </a:r>
            <a:r>
              <a:rPr lang="es-ES" i="1" dirty="0" err="1">
                <a:solidFill>
                  <a:srgbClr val="1B2F2E"/>
                </a:solidFill>
                <a:latin typeface="Bembo"/>
                <a:cs typeface="Times New Roman"/>
              </a:rPr>
              <a:t>von</a:t>
            </a:r>
            <a:r>
              <a:rPr lang="es-ES" i="1" dirty="0">
                <a:solidFill>
                  <a:srgbClr val="1B2F2E"/>
                </a:solidFill>
                <a:latin typeface="Bembo"/>
                <a:cs typeface="Times New Roman"/>
              </a:rPr>
              <a:t> Neumann Versus Shannon </a:t>
            </a:r>
            <a:r>
              <a:rPr lang="es-ES" i="1" dirty="0" err="1">
                <a:solidFill>
                  <a:srgbClr val="1B2F2E"/>
                </a:solidFill>
                <a:latin typeface="Bembo"/>
                <a:cs typeface="Times New Roman"/>
              </a:rPr>
              <a:t>Entropy</a:t>
            </a:r>
            <a:r>
              <a:rPr lang="es-ES" i="1" dirty="0">
                <a:solidFill>
                  <a:srgbClr val="1B2F2E"/>
                </a:solidFill>
                <a:latin typeface="Bembo"/>
                <a:cs typeface="Times New Roman"/>
              </a:rPr>
              <a:t>.</a:t>
            </a:r>
            <a:r>
              <a:rPr lang="es-ES" dirty="0">
                <a:solidFill>
                  <a:srgbClr val="1B2F2E"/>
                </a:solidFill>
                <a:latin typeface="Bembo"/>
                <a:cs typeface="Times New Roman"/>
              </a:rPr>
              <a:t> Rickbradford.co.uk.  </a:t>
            </a:r>
            <a:r>
              <a:rPr lang="es-ES" dirty="0">
                <a:solidFill>
                  <a:srgbClr val="1B2F2E"/>
                </a:solidFill>
                <a:latin typeface="Bembo"/>
                <a:cs typeface="Times New Rom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http://rickbradford.co.uk/QM6Entropy.pdf</a:t>
            </a:r>
            <a:endParaRPr lang="es-ES" dirty="0">
              <a:solidFill>
                <a:srgbClr val="1B2F2E"/>
              </a:solidFill>
              <a:latin typeface="Bembo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s-ES" dirty="0">
                <a:solidFill>
                  <a:srgbClr val="1B2F2E"/>
                </a:solidFill>
                <a:latin typeface="Bembo"/>
                <a:cs typeface="Times New Roman"/>
              </a:rPr>
              <a:t>Nielsen, M. A., &amp; </a:t>
            </a:r>
            <a:r>
              <a:rPr lang="es-ES" dirty="0" err="1">
                <a:solidFill>
                  <a:srgbClr val="1B2F2E"/>
                </a:solidFill>
                <a:latin typeface="Bembo"/>
                <a:cs typeface="Times New Roman"/>
              </a:rPr>
              <a:t>Chuang</a:t>
            </a:r>
            <a:r>
              <a:rPr lang="es-ES" dirty="0">
                <a:solidFill>
                  <a:srgbClr val="1B2F2E"/>
                </a:solidFill>
                <a:latin typeface="Bembo"/>
                <a:cs typeface="Times New Roman"/>
              </a:rPr>
              <a:t>, I. L. (2012). </a:t>
            </a:r>
            <a:r>
              <a:rPr lang="es-ES" i="1" dirty="0">
                <a:solidFill>
                  <a:srgbClr val="1B2F2E"/>
                </a:solidFill>
                <a:latin typeface="Bembo"/>
                <a:cs typeface="Times New Roman"/>
              </a:rPr>
              <a:t>Quantum </a:t>
            </a:r>
            <a:r>
              <a:rPr lang="es-ES" i="1" dirty="0" err="1">
                <a:solidFill>
                  <a:srgbClr val="1B2F2E"/>
                </a:solidFill>
                <a:latin typeface="Bembo"/>
                <a:cs typeface="Times New Roman"/>
              </a:rPr>
              <a:t>computation</a:t>
            </a:r>
            <a:r>
              <a:rPr lang="es-ES" i="1" dirty="0">
                <a:solidFill>
                  <a:srgbClr val="1B2F2E"/>
                </a:solidFill>
                <a:latin typeface="Bembo"/>
                <a:cs typeface="Times New Roman"/>
              </a:rPr>
              <a:t> and quantum </a:t>
            </a:r>
            <a:r>
              <a:rPr lang="es-ES" i="1" dirty="0" err="1">
                <a:solidFill>
                  <a:srgbClr val="1B2F2E"/>
                </a:solidFill>
                <a:latin typeface="Bembo"/>
                <a:cs typeface="Times New Roman"/>
              </a:rPr>
              <a:t>information</a:t>
            </a:r>
            <a:r>
              <a:rPr lang="es-ES" i="1" dirty="0">
                <a:solidFill>
                  <a:srgbClr val="1B2F2E"/>
                </a:solidFill>
                <a:latin typeface="Bembo"/>
                <a:cs typeface="Times New Roman"/>
              </a:rPr>
              <a:t>.</a:t>
            </a:r>
          </a:p>
          <a:p>
            <a:pPr marL="342900" indent="-342900">
              <a:buFont typeface="Arial"/>
              <a:buChar char="•"/>
            </a:pPr>
            <a:r>
              <a:rPr lang="es-ES" dirty="0" err="1">
                <a:solidFill>
                  <a:srgbClr val="1B2F2E"/>
                </a:solidFill>
                <a:latin typeface="Bembo"/>
                <a:cs typeface="Times New Roman"/>
              </a:rPr>
              <a:t>Bellac</a:t>
            </a:r>
            <a:r>
              <a:rPr lang="es-ES" dirty="0">
                <a:solidFill>
                  <a:srgbClr val="1B2F2E"/>
                </a:solidFill>
                <a:latin typeface="Bembo"/>
                <a:cs typeface="Times New Roman"/>
              </a:rPr>
              <a:t>, M. L. (2006).</a:t>
            </a:r>
            <a:r>
              <a:rPr lang="es-ES" i="1" dirty="0">
                <a:solidFill>
                  <a:srgbClr val="1B2F2E"/>
                </a:solidFill>
                <a:latin typeface="Bembo"/>
                <a:cs typeface="Times New Roman"/>
              </a:rPr>
              <a:t> A short </a:t>
            </a:r>
            <a:r>
              <a:rPr lang="es-ES" i="1" dirty="0" err="1">
                <a:solidFill>
                  <a:srgbClr val="1B2F2E"/>
                </a:solidFill>
                <a:latin typeface="Bembo"/>
                <a:cs typeface="Times New Roman"/>
              </a:rPr>
              <a:t>introduction</a:t>
            </a:r>
            <a:r>
              <a:rPr lang="es-ES" i="1" dirty="0">
                <a:solidFill>
                  <a:srgbClr val="1B2F2E"/>
                </a:solidFill>
                <a:latin typeface="Bembo"/>
                <a:cs typeface="Times New Roman"/>
              </a:rPr>
              <a:t> </a:t>
            </a:r>
            <a:r>
              <a:rPr lang="es-ES" i="1" dirty="0" err="1">
                <a:solidFill>
                  <a:srgbClr val="1B2F2E"/>
                </a:solidFill>
                <a:latin typeface="Bembo"/>
                <a:cs typeface="Times New Roman"/>
              </a:rPr>
              <a:t>to</a:t>
            </a:r>
            <a:r>
              <a:rPr lang="es-ES" i="1" dirty="0">
                <a:solidFill>
                  <a:srgbClr val="1B2F2E"/>
                </a:solidFill>
                <a:latin typeface="Bembo"/>
                <a:cs typeface="Times New Roman"/>
              </a:rPr>
              <a:t> quantum </a:t>
            </a:r>
            <a:r>
              <a:rPr lang="es-ES" i="1" dirty="0" err="1">
                <a:solidFill>
                  <a:srgbClr val="1B2F2E"/>
                </a:solidFill>
                <a:latin typeface="Bembo"/>
                <a:cs typeface="Times New Roman"/>
              </a:rPr>
              <a:t>information</a:t>
            </a:r>
            <a:r>
              <a:rPr lang="es-ES" i="1" dirty="0">
                <a:solidFill>
                  <a:srgbClr val="1B2F2E"/>
                </a:solidFill>
                <a:latin typeface="Bembo"/>
                <a:cs typeface="Times New Roman"/>
              </a:rPr>
              <a:t> and quantum </a:t>
            </a:r>
            <a:r>
              <a:rPr lang="es-ES" i="1" dirty="0" err="1">
                <a:solidFill>
                  <a:srgbClr val="1B2F2E"/>
                </a:solidFill>
                <a:latin typeface="Bembo"/>
                <a:cs typeface="Times New Roman"/>
              </a:rPr>
              <a:t>computation</a:t>
            </a:r>
            <a:r>
              <a:rPr lang="es-ES" i="1" dirty="0">
                <a:solidFill>
                  <a:srgbClr val="1B2F2E"/>
                </a:solidFill>
                <a:latin typeface="Bembo"/>
                <a:cs typeface="Times New Roman"/>
              </a:rPr>
              <a:t>.</a:t>
            </a:r>
          </a:p>
          <a:p>
            <a:br>
              <a:rPr lang="en-US" dirty="0"/>
            </a:br>
            <a:endParaRPr lang="en-US" dirty="0"/>
          </a:p>
          <a:p>
            <a:endParaRPr lang="es-ES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40943789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RegularSeedLeftStep">
      <a:dk1>
        <a:srgbClr val="000000"/>
      </a:dk1>
      <a:lt1>
        <a:srgbClr val="FFFFFF"/>
      </a:lt1>
      <a:dk2>
        <a:srgbClr val="1B2F2E"/>
      </a:dk2>
      <a:lt2>
        <a:srgbClr val="F2F3F0"/>
      </a:lt2>
      <a:accent1>
        <a:srgbClr val="874DC3"/>
      </a:accent1>
      <a:accent2>
        <a:srgbClr val="524AB7"/>
      </a:accent2>
      <a:accent3>
        <a:srgbClr val="4D75C3"/>
      </a:accent3>
      <a:accent4>
        <a:srgbClr val="3B95B1"/>
      </a:accent4>
      <a:accent5>
        <a:srgbClr val="4BBFAB"/>
      </a:accent5>
      <a:accent6>
        <a:srgbClr val="3BB16B"/>
      </a:accent6>
      <a:hlink>
        <a:srgbClr val="669933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368F3AA85887A4CA471FBE89C87D197" ma:contentTypeVersion="12" ma:contentTypeDescription="Crear nuevo documento." ma:contentTypeScope="" ma:versionID="30a0a00679ff4c5c3e1b0d5a9e7549f7">
  <xsd:schema xmlns:xsd="http://www.w3.org/2001/XMLSchema" xmlns:xs="http://www.w3.org/2001/XMLSchema" xmlns:p="http://schemas.microsoft.com/office/2006/metadata/properties" xmlns:ns3="f6019bca-d41b-489a-ac12-65458f2a9db6" xmlns:ns4="d147b059-24c6-415e-9a90-53ef61b07cc6" targetNamespace="http://schemas.microsoft.com/office/2006/metadata/properties" ma:root="true" ma:fieldsID="9387c404531f54668dfd22ceab374772" ns3:_="" ns4:_="">
    <xsd:import namespace="f6019bca-d41b-489a-ac12-65458f2a9db6"/>
    <xsd:import namespace="d147b059-24c6-415e-9a90-53ef61b07cc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_activity" minOccurs="0"/>
                <xsd:element ref="ns4:MediaServiceDateTaken" minOccurs="0"/>
                <xsd:element ref="ns4:MediaServiceOCR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019bca-d41b-489a-ac12-65458f2a9db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47b059-24c6-415e-9a90-53ef61b07c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147b059-24c6-415e-9a90-53ef61b07cc6" xsi:nil="true"/>
  </documentManagement>
</p:properties>
</file>

<file path=customXml/itemProps1.xml><?xml version="1.0" encoding="utf-8"?>
<ds:datastoreItem xmlns:ds="http://schemas.openxmlformats.org/officeDocument/2006/customXml" ds:itemID="{5BD0B235-1D0B-482D-9B47-913B78F5427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2A82D0-BCD3-4A37-B1C3-7EFFFCA220F3}">
  <ds:schemaRefs>
    <ds:schemaRef ds:uri="d147b059-24c6-415e-9a90-53ef61b07cc6"/>
    <ds:schemaRef ds:uri="f6019bca-d41b-489a-ac12-65458f2a9db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08F032B-7912-4F24-9404-1052D1858B2C}">
  <ds:schemaRefs>
    <ds:schemaRef ds:uri="http://schemas.microsoft.com/office/2006/metadata/properties"/>
    <ds:schemaRef ds:uri="d147b059-24c6-415e-9a90-53ef61b07cc6"/>
    <ds:schemaRef ds:uri="http://purl.org/dc/elements/1.1/"/>
    <ds:schemaRef ds:uri="http://www.w3.org/XML/1998/namespace"/>
    <ds:schemaRef ds:uri="f6019bca-d41b-489a-ac12-65458f2a9db6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purl.org/dc/terms/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2180</TotalTime>
  <Words>447</Words>
  <Application>Microsoft Office PowerPoint</Application>
  <PresentationFormat>Panorámica</PresentationFormat>
  <Paragraphs>57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Bembo</vt:lpstr>
      <vt:lpstr>Calibri</vt:lpstr>
      <vt:lpstr>Wingdings</vt:lpstr>
      <vt:lpstr>AdornVTI</vt:lpstr>
      <vt:lpstr>Entropía de Shannon vs. Entropía de von Neumann en Información Cuántica</vt:lpstr>
      <vt:lpstr>INTRODUCCION</vt:lpstr>
      <vt:lpstr>CONTEXTO DEL PROBLEMA</vt:lpstr>
      <vt:lpstr>CONTEXTO DEL PROBLEMA</vt:lpstr>
      <vt:lpstr>OBJETIVOS</vt:lpstr>
      <vt:lpstr>Posibles CONCLUSIONES</vt:lpstr>
      <vt:lpstr>ÍNDICE</vt:lpstr>
      <vt:lpstr>HERRAMIENTAS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 HERAS ALVAREZ</dc:creator>
  <cp:lastModifiedBy>SERGIO HERAS ALVAREZ</cp:lastModifiedBy>
  <cp:revision>2</cp:revision>
  <dcterms:created xsi:type="dcterms:W3CDTF">2023-12-16T08:31:48Z</dcterms:created>
  <dcterms:modified xsi:type="dcterms:W3CDTF">2023-12-17T20:51:58Z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0x010100E368F3AA85887A4CA471FBE89C87D197</vt:lpwstr>
  </property>
</Properties>
</file>