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95" r:id="rId41"/>
    <p:sldId id="297" r:id="rId42"/>
    <p:sldId id="298" r:id="rId43"/>
    <p:sldId id="299" r:id="rId44"/>
    <p:sldId id="300" r:id="rId45"/>
    <p:sldId id="301" r:id="rId46"/>
    <p:sldId id="303" r:id="rId47"/>
    <p:sldId id="304" r:id="rId48"/>
    <p:sldId id="302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C1E-6ABA-4D46-80AA-BAFBA46320E9}" type="datetimeFigureOut">
              <a:rPr lang="es-ES" smtClean="0"/>
              <a:t>12/03/2015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38EF-95F5-4B33-A512-F83112C22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868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C1E-6ABA-4D46-80AA-BAFBA46320E9}" type="datetimeFigureOut">
              <a:rPr lang="es-ES" smtClean="0"/>
              <a:t>12/03/2015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38EF-95F5-4B33-A512-F83112C22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76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C1E-6ABA-4D46-80AA-BAFBA46320E9}" type="datetimeFigureOut">
              <a:rPr lang="es-ES" smtClean="0"/>
              <a:t>12/03/2015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38EF-95F5-4B33-A512-F83112C22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024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C1E-6ABA-4D46-80AA-BAFBA46320E9}" type="datetimeFigureOut">
              <a:rPr lang="es-ES" smtClean="0"/>
              <a:t>12/03/2015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38EF-95F5-4B33-A512-F83112C22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57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C1E-6ABA-4D46-80AA-BAFBA46320E9}" type="datetimeFigureOut">
              <a:rPr lang="es-ES" smtClean="0"/>
              <a:t>12/03/2015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38EF-95F5-4B33-A512-F83112C22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08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C1E-6ABA-4D46-80AA-BAFBA46320E9}" type="datetimeFigureOut">
              <a:rPr lang="es-ES" smtClean="0"/>
              <a:t>12/03/2015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38EF-95F5-4B33-A512-F83112C22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958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C1E-6ABA-4D46-80AA-BAFBA46320E9}" type="datetimeFigureOut">
              <a:rPr lang="es-ES" smtClean="0"/>
              <a:t>12/03/2015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38EF-95F5-4B33-A512-F83112C22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857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C1E-6ABA-4D46-80AA-BAFBA46320E9}" type="datetimeFigureOut">
              <a:rPr lang="es-ES" smtClean="0"/>
              <a:t>12/03/2015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38EF-95F5-4B33-A512-F83112C22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72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C1E-6ABA-4D46-80AA-BAFBA46320E9}" type="datetimeFigureOut">
              <a:rPr lang="es-ES" smtClean="0"/>
              <a:t>12/03/2015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38EF-95F5-4B33-A512-F83112C22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973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C1E-6ABA-4D46-80AA-BAFBA46320E9}" type="datetimeFigureOut">
              <a:rPr lang="es-ES" smtClean="0"/>
              <a:t>12/03/2015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38EF-95F5-4B33-A512-F83112C22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67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C1E-6ABA-4D46-80AA-BAFBA46320E9}" type="datetimeFigureOut">
              <a:rPr lang="es-ES" smtClean="0"/>
              <a:t>12/03/2015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38EF-95F5-4B33-A512-F83112C22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66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EC1E-6ABA-4D46-80AA-BAFBA46320E9}" type="datetimeFigureOut">
              <a:rPr lang="es-ES" smtClean="0"/>
              <a:t>12/03/2015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B38EF-95F5-4B33-A512-F83112C22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08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2576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61823"/>
            <a:ext cx="110415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Por ejemplo:</a:t>
            </a:r>
          </a:p>
          <a:p>
            <a:endParaRPr lang="es-PE" sz="3600" dirty="0"/>
          </a:p>
          <a:p>
            <a:r>
              <a:rPr lang="es-PE" sz="3600" dirty="0" smtClean="0"/>
              <a:t>Un ciego, obviamente, no puede ver una imagen pero sí la</a:t>
            </a:r>
          </a:p>
          <a:p>
            <a:r>
              <a:rPr lang="es-PE" sz="3600" dirty="0" smtClean="0"/>
              <a:t>puede “escuchar”.</a:t>
            </a:r>
          </a:p>
          <a:p>
            <a:endParaRPr lang="es-PE" sz="3600" dirty="0"/>
          </a:p>
          <a:p>
            <a:r>
              <a:rPr lang="es-PE" sz="3600" dirty="0">
                <a:solidFill>
                  <a:srgbClr val="0070C0"/>
                </a:solidFill>
              </a:rPr>
              <a:t>&lt;</a:t>
            </a:r>
            <a:r>
              <a:rPr lang="es-PE" sz="3600" dirty="0" err="1">
                <a:solidFill>
                  <a:srgbClr val="0070C0"/>
                </a:solidFill>
              </a:rPr>
              <a:t>img</a:t>
            </a:r>
            <a:r>
              <a:rPr lang="es-PE" sz="3600" dirty="0" smtClean="0"/>
              <a:t> </a:t>
            </a:r>
            <a:r>
              <a:rPr lang="es-PE" sz="3600" dirty="0" err="1" smtClean="0">
                <a:solidFill>
                  <a:srgbClr val="C00000"/>
                </a:solidFill>
              </a:rPr>
              <a:t>src</a:t>
            </a:r>
            <a:r>
              <a:rPr lang="es-PE" sz="3600" dirty="0" smtClean="0"/>
              <a:t>=“población_mundial.jpg” </a:t>
            </a:r>
          </a:p>
          <a:p>
            <a:r>
              <a:rPr lang="es-PE" sz="3600" dirty="0"/>
              <a:t>	</a:t>
            </a:r>
            <a:r>
              <a:rPr lang="es-PE" sz="3600" dirty="0" err="1">
                <a:solidFill>
                  <a:srgbClr val="C00000"/>
                </a:solidFill>
              </a:rPr>
              <a:t>alt</a:t>
            </a:r>
            <a:r>
              <a:rPr lang="es-PE" sz="3600" dirty="0" smtClean="0"/>
              <a:t>=“Distribución de la población por continentes” </a:t>
            </a:r>
            <a:r>
              <a:rPr lang="es-PE" sz="3600" dirty="0">
                <a:solidFill>
                  <a:srgbClr val="0070C0"/>
                </a:solidFill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93619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61823"/>
            <a:ext cx="112341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Con el ordenamiento semántico también podemos decirles</a:t>
            </a:r>
          </a:p>
          <a:p>
            <a:r>
              <a:rPr lang="es-PE" sz="3600" dirty="0" smtClean="0"/>
              <a:t>a los buscadores cuáles son los datos relevantes de</a:t>
            </a:r>
          </a:p>
          <a:p>
            <a:r>
              <a:rPr lang="es-PE" sz="3600" dirty="0" smtClean="0"/>
              <a:t>nuestra página web.</a:t>
            </a:r>
          </a:p>
        </p:txBody>
      </p:sp>
    </p:spTree>
    <p:extLst>
      <p:ext uri="{BB962C8B-B14F-4D97-AF65-F5344CB8AC3E}">
        <p14:creationId xmlns:p14="http://schemas.microsoft.com/office/powerpoint/2010/main" val="895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61823"/>
            <a:ext cx="1056590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Por ejemplo:</a:t>
            </a:r>
          </a:p>
          <a:p>
            <a:endParaRPr lang="es-PE" sz="3600" dirty="0"/>
          </a:p>
          <a:p>
            <a:r>
              <a:rPr lang="es-PE" sz="3600" dirty="0" smtClean="0">
                <a:solidFill>
                  <a:srgbClr val="0070C0"/>
                </a:solidFill>
              </a:rPr>
              <a:t>&lt;meta </a:t>
            </a:r>
            <a:r>
              <a:rPr lang="es-PE" sz="3600" dirty="0" err="1" smtClean="0">
                <a:solidFill>
                  <a:srgbClr val="C00000"/>
                </a:solidFill>
              </a:rPr>
              <a:t>name</a:t>
            </a:r>
            <a:r>
              <a:rPr lang="es-PE" sz="3600" dirty="0" smtClean="0"/>
              <a:t>=“</a:t>
            </a:r>
            <a:r>
              <a:rPr lang="es-PE" sz="3600" dirty="0" err="1" smtClean="0"/>
              <a:t>description</a:t>
            </a:r>
            <a:r>
              <a:rPr lang="es-PE" sz="3600" dirty="0" smtClean="0"/>
              <a:t>”</a:t>
            </a:r>
          </a:p>
          <a:p>
            <a:r>
              <a:rPr lang="es-PE" sz="3600" dirty="0"/>
              <a:t>	</a:t>
            </a:r>
            <a:r>
              <a:rPr lang="es-PE" sz="3600" dirty="0" err="1" smtClean="0">
                <a:solidFill>
                  <a:srgbClr val="C00000"/>
                </a:solidFill>
              </a:rPr>
              <a:t>content</a:t>
            </a:r>
            <a:r>
              <a:rPr lang="es-PE" sz="3600" dirty="0" smtClean="0"/>
              <a:t>=“Éste es el curso de HTML5 en Area51” </a:t>
            </a:r>
            <a:r>
              <a:rPr lang="es-PE" sz="3600" dirty="0" smtClean="0">
                <a:solidFill>
                  <a:srgbClr val="0070C0"/>
                </a:solidFill>
              </a:rPr>
              <a:t>/&gt;</a:t>
            </a:r>
          </a:p>
          <a:p>
            <a:endParaRPr lang="es-PE" sz="3600" dirty="0">
              <a:solidFill>
                <a:srgbClr val="0070C0"/>
              </a:solidFill>
            </a:endParaRPr>
          </a:p>
          <a:p>
            <a:r>
              <a:rPr lang="es-PE" sz="3600" dirty="0" smtClean="0">
                <a:solidFill>
                  <a:srgbClr val="0070C0"/>
                </a:solidFill>
              </a:rPr>
              <a:t>&lt;</a:t>
            </a:r>
            <a:r>
              <a:rPr lang="es-PE" sz="3600" dirty="0" err="1" smtClean="0">
                <a:solidFill>
                  <a:srgbClr val="0070C0"/>
                </a:solidFill>
              </a:rPr>
              <a:t>title</a:t>
            </a:r>
            <a:r>
              <a:rPr lang="es-PE" sz="3600" dirty="0" smtClean="0">
                <a:solidFill>
                  <a:srgbClr val="0070C0"/>
                </a:solidFill>
              </a:rPr>
              <a:t>&gt;</a:t>
            </a:r>
            <a:r>
              <a:rPr lang="es-PE" sz="3600" dirty="0" smtClean="0"/>
              <a:t>Curso de HTML5</a:t>
            </a:r>
            <a:r>
              <a:rPr lang="es-PE" sz="3600" dirty="0" smtClean="0">
                <a:solidFill>
                  <a:srgbClr val="0070C0"/>
                </a:solidFill>
              </a:rPr>
              <a:t>&lt;/</a:t>
            </a:r>
            <a:r>
              <a:rPr lang="es-PE" sz="3600" dirty="0" err="1" smtClean="0">
                <a:solidFill>
                  <a:srgbClr val="0070C0"/>
                </a:solidFill>
              </a:rPr>
              <a:t>title</a:t>
            </a:r>
            <a:r>
              <a:rPr lang="es-PE" sz="3600" dirty="0" smtClean="0">
                <a:solidFill>
                  <a:srgbClr val="0070C0"/>
                </a:solidFill>
              </a:rPr>
              <a:t>&gt;</a:t>
            </a:r>
            <a:endParaRPr lang="es-PE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24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61823"/>
            <a:ext cx="110270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Sin explicarlas casi nada, ya hemos visto algunas etiquetas</a:t>
            </a:r>
          </a:p>
          <a:p>
            <a:r>
              <a:rPr lang="es-PE" sz="3600" dirty="0" smtClean="0"/>
              <a:t>(o </a:t>
            </a:r>
            <a:r>
              <a:rPr lang="es-PE" sz="3600" dirty="0" err="1" smtClean="0"/>
              <a:t>tags</a:t>
            </a:r>
            <a:r>
              <a:rPr lang="es-PE" sz="3600" dirty="0" smtClean="0"/>
              <a:t>).</a:t>
            </a:r>
          </a:p>
          <a:p>
            <a:endParaRPr lang="es-PE" sz="3600" dirty="0"/>
          </a:p>
          <a:p>
            <a:r>
              <a:rPr lang="es-PE" sz="3600" dirty="0">
                <a:solidFill>
                  <a:srgbClr val="0070C0"/>
                </a:solidFill>
              </a:rPr>
              <a:t>&lt;</a:t>
            </a:r>
            <a:r>
              <a:rPr lang="es-PE" sz="3600" dirty="0" smtClean="0">
                <a:solidFill>
                  <a:srgbClr val="0070C0"/>
                </a:solidFill>
              </a:rPr>
              <a:t>p&gt;</a:t>
            </a:r>
          </a:p>
          <a:p>
            <a:r>
              <a:rPr lang="es-PE" sz="3600" dirty="0" smtClean="0">
                <a:solidFill>
                  <a:srgbClr val="0070C0"/>
                </a:solidFill>
              </a:rPr>
              <a:t>&lt;h1&gt;</a:t>
            </a:r>
          </a:p>
          <a:p>
            <a:r>
              <a:rPr lang="es-PE" sz="3600" dirty="0" smtClean="0">
                <a:solidFill>
                  <a:srgbClr val="0070C0"/>
                </a:solidFill>
              </a:rPr>
              <a:t>&lt;</a:t>
            </a:r>
            <a:r>
              <a:rPr lang="es-PE" sz="3600" dirty="0" err="1" smtClean="0">
                <a:solidFill>
                  <a:srgbClr val="0070C0"/>
                </a:solidFill>
              </a:rPr>
              <a:t>img</a:t>
            </a:r>
            <a:r>
              <a:rPr lang="es-PE" sz="36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s-PE" sz="3600" dirty="0" smtClean="0">
                <a:solidFill>
                  <a:srgbClr val="0070C0"/>
                </a:solidFill>
              </a:rPr>
              <a:t>&lt;meta&gt;</a:t>
            </a:r>
          </a:p>
          <a:p>
            <a:r>
              <a:rPr lang="es-PE" sz="3600" dirty="0" smtClean="0">
                <a:solidFill>
                  <a:srgbClr val="0070C0"/>
                </a:solidFill>
              </a:rPr>
              <a:t>&lt;</a:t>
            </a:r>
            <a:r>
              <a:rPr lang="es-PE" sz="3600" dirty="0" err="1" smtClean="0">
                <a:solidFill>
                  <a:srgbClr val="0070C0"/>
                </a:solidFill>
              </a:rPr>
              <a:t>title</a:t>
            </a:r>
            <a:r>
              <a:rPr lang="es-PE" sz="3600" dirty="0" smtClean="0">
                <a:solidFill>
                  <a:srgbClr val="0070C0"/>
                </a:solidFill>
              </a:rPr>
              <a:t>&gt;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21546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61823"/>
            <a:ext cx="11541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La gran mayoría de las etiquetas tiene un bloque de inicio y</a:t>
            </a:r>
          </a:p>
          <a:p>
            <a:r>
              <a:rPr lang="es-PE" sz="3600" dirty="0" smtClean="0"/>
              <a:t>un bloque de fin para indicar dónde empieza lo que contiene</a:t>
            </a:r>
          </a:p>
          <a:p>
            <a:r>
              <a:rPr lang="es-PE" sz="3600" dirty="0" smtClean="0"/>
              <a:t>y dónde termina.</a:t>
            </a:r>
          </a:p>
          <a:p>
            <a:endParaRPr lang="es-PE" sz="3600" dirty="0"/>
          </a:p>
          <a:p>
            <a:endParaRPr lang="es-PE" sz="3600" dirty="0" smtClean="0"/>
          </a:p>
        </p:txBody>
      </p:sp>
    </p:spTree>
    <p:extLst>
      <p:ext uri="{BB962C8B-B14F-4D97-AF65-F5344CB8AC3E}">
        <p14:creationId xmlns:p14="http://schemas.microsoft.com/office/powerpoint/2010/main" val="10169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61823"/>
            <a:ext cx="67635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Por ejemplo:</a:t>
            </a:r>
          </a:p>
          <a:p>
            <a:endParaRPr lang="es-PE" sz="3600" dirty="0"/>
          </a:p>
          <a:p>
            <a:r>
              <a:rPr lang="es-PE" sz="3600" dirty="0" smtClean="0">
                <a:solidFill>
                  <a:srgbClr val="0070C0"/>
                </a:solidFill>
              </a:rPr>
              <a:t>&lt;p&gt;</a:t>
            </a:r>
            <a:r>
              <a:rPr lang="es-PE" sz="3600" dirty="0" smtClean="0"/>
              <a:t>Texto dentro de un párrafo</a:t>
            </a:r>
            <a:r>
              <a:rPr lang="es-PE" sz="3600" dirty="0">
                <a:solidFill>
                  <a:srgbClr val="0070C0"/>
                </a:solidFill>
              </a:rPr>
              <a:t>&lt;/p&gt;</a:t>
            </a:r>
          </a:p>
          <a:p>
            <a:endParaRPr lang="es-PE" sz="3600" dirty="0"/>
          </a:p>
          <a:p>
            <a:r>
              <a:rPr lang="es-PE" sz="3600" dirty="0">
                <a:solidFill>
                  <a:srgbClr val="0070C0"/>
                </a:solidFill>
              </a:rPr>
              <a:t>&lt;h1&gt;</a:t>
            </a:r>
            <a:r>
              <a:rPr lang="es-PE" sz="3600" dirty="0" smtClean="0"/>
              <a:t>Título de la página web</a:t>
            </a:r>
            <a:r>
              <a:rPr lang="es-PE" sz="3600" dirty="0">
                <a:solidFill>
                  <a:srgbClr val="0070C0"/>
                </a:solidFill>
              </a:rPr>
              <a:t>&lt;/h1&gt;</a:t>
            </a:r>
          </a:p>
          <a:p>
            <a:endParaRPr lang="es-PE" sz="3600" dirty="0"/>
          </a:p>
          <a:p>
            <a:endParaRPr lang="es-PE" sz="3600" dirty="0" smtClean="0"/>
          </a:p>
        </p:txBody>
      </p:sp>
    </p:spTree>
    <p:extLst>
      <p:ext uri="{BB962C8B-B14F-4D97-AF65-F5344CB8AC3E}">
        <p14:creationId xmlns:p14="http://schemas.microsoft.com/office/powerpoint/2010/main" val="213637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61823"/>
            <a:ext cx="877169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Pero no todas tienen un bloque de fin similar. </a:t>
            </a:r>
            <a:endParaRPr lang="es-PE" sz="3600" dirty="0"/>
          </a:p>
          <a:p>
            <a:r>
              <a:rPr lang="es-PE" sz="3600" dirty="0" smtClean="0"/>
              <a:t>Hay etiquetas que se cierran a si mismas.</a:t>
            </a:r>
          </a:p>
          <a:p>
            <a:endParaRPr lang="es-PE" sz="3600" dirty="0"/>
          </a:p>
          <a:p>
            <a:r>
              <a:rPr lang="es-PE" sz="3600" dirty="0" smtClean="0"/>
              <a:t>Por ejemplo:</a:t>
            </a:r>
          </a:p>
          <a:p>
            <a:endParaRPr lang="es-PE" sz="3600" dirty="0"/>
          </a:p>
          <a:p>
            <a:r>
              <a:rPr lang="es-PE" sz="3600" dirty="0" smtClean="0">
                <a:solidFill>
                  <a:srgbClr val="0070C0"/>
                </a:solidFill>
              </a:rPr>
              <a:t>&lt;</a:t>
            </a:r>
            <a:r>
              <a:rPr lang="es-PE" sz="3600" dirty="0" err="1" smtClean="0">
                <a:solidFill>
                  <a:srgbClr val="0070C0"/>
                </a:solidFill>
              </a:rPr>
              <a:t>img</a:t>
            </a:r>
            <a:r>
              <a:rPr lang="es-PE" sz="3600" dirty="0"/>
              <a:t> </a:t>
            </a:r>
            <a:r>
              <a:rPr lang="es-PE" sz="3600" dirty="0" err="1" smtClean="0">
                <a:solidFill>
                  <a:srgbClr val="C00000"/>
                </a:solidFill>
              </a:rPr>
              <a:t>src</a:t>
            </a:r>
            <a:r>
              <a:rPr lang="es-PE" sz="3600" dirty="0" smtClean="0"/>
              <a:t>=“imagen.jpg” </a:t>
            </a:r>
            <a:r>
              <a:rPr lang="es-PE" sz="3600" dirty="0" smtClean="0">
                <a:solidFill>
                  <a:srgbClr val="0070C0"/>
                </a:solidFill>
              </a:rPr>
              <a:t>/&gt;</a:t>
            </a:r>
          </a:p>
          <a:p>
            <a:endParaRPr lang="es-PE" sz="3600" dirty="0">
              <a:solidFill>
                <a:srgbClr val="0070C0"/>
              </a:solidFill>
            </a:endParaRPr>
          </a:p>
          <a:p>
            <a:r>
              <a:rPr lang="es-PE" sz="3600" dirty="0" smtClean="0">
                <a:solidFill>
                  <a:srgbClr val="0070C0"/>
                </a:solidFill>
              </a:rPr>
              <a:t>&lt;input </a:t>
            </a:r>
            <a:r>
              <a:rPr lang="es-PE" sz="3600" dirty="0" err="1" smtClean="0">
                <a:solidFill>
                  <a:srgbClr val="C00000"/>
                </a:solidFill>
              </a:rPr>
              <a:t>type</a:t>
            </a:r>
            <a:r>
              <a:rPr lang="es-PE" sz="3600" dirty="0" smtClean="0"/>
              <a:t>=“</a:t>
            </a:r>
            <a:r>
              <a:rPr lang="es-PE" sz="3600" dirty="0" err="1" smtClean="0"/>
              <a:t>button</a:t>
            </a:r>
            <a:r>
              <a:rPr lang="es-PE" sz="3600" dirty="0" smtClean="0"/>
              <a:t>” </a:t>
            </a:r>
            <a:r>
              <a:rPr lang="es-PE" sz="3600" dirty="0" err="1" smtClean="0">
                <a:solidFill>
                  <a:srgbClr val="C00000"/>
                </a:solidFill>
              </a:rPr>
              <a:t>value</a:t>
            </a:r>
            <a:r>
              <a:rPr lang="es-PE" sz="3600" dirty="0" smtClean="0"/>
              <a:t>=“Presionar” </a:t>
            </a:r>
            <a:r>
              <a:rPr lang="es-PE" sz="3600" dirty="0" smtClean="0">
                <a:solidFill>
                  <a:srgbClr val="0070C0"/>
                </a:solidFill>
              </a:rPr>
              <a:t>/&gt;</a:t>
            </a:r>
            <a:endParaRPr lang="es-PE" sz="3600" dirty="0">
              <a:solidFill>
                <a:srgbClr val="0070C0"/>
              </a:solidFill>
            </a:endParaRPr>
          </a:p>
          <a:p>
            <a:endParaRPr lang="es-PE" sz="3600" dirty="0"/>
          </a:p>
          <a:p>
            <a:endParaRPr lang="es-PE" sz="3600" dirty="0"/>
          </a:p>
          <a:p>
            <a:endParaRPr lang="es-PE" sz="3600" dirty="0" smtClean="0"/>
          </a:p>
        </p:txBody>
      </p:sp>
    </p:spTree>
    <p:extLst>
      <p:ext uri="{BB962C8B-B14F-4D97-AF65-F5344CB8AC3E}">
        <p14:creationId xmlns:p14="http://schemas.microsoft.com/office/powerpoint/2010/main" val="32282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61823"/>
            <a:ext cx="87426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Incluso hay otras que no tienen bloque de fin.</a:t>
            </a:r>
          </a:p>
          <a:p>
            <a:endParaRPr lang="es-PE" sz="3600" dirty="0"/>
          </a:p>
          <a:p>
            <a:r>
              <a:rPr lang="es-PE" sz="3600" dirty="0" smtClean="0"/>
              <a:t>Por ejemplo:</a:t>
            </a:r>
          </a:p>
          <a:p>
            <a:endParaRPr lang="es-PE" sz="3600" dirty="0"/>
          </a:p>
          <a:p>
            <a:r>
              <a:rPr lang="es-PE" sz="3600" dirty="0" smtClean="0">
                <a:solidFill>
                  <a:srgbClr val="0070C0"/>
                </a:solidFill>
              </a:rPr>
              <a:t>&lt;link </a:t>
            </a:r>
            <a:r>
              <a:rPr lang="es-PE" sz="3600" dirty="0" err="1" smtClean="0">
                <a:solidFill>
                  <a:srgbClr val="C00000"/>
                </a:solidFill>
              </a:rPr>
              <a:t>rel</a:t>
            </a:r>
            <a:r>
              <a:rPr lang="es-PE" sz="3600" dirty="0" smtClean="0"/>
              <a:t>=“</a:t>
            </a:r>
            <a:r>
              <a:rPr lang="es-PE" sz="3600" dirty="0" err="1" smtClean="0"/>
              <a:t>stylesheet</a:t>
            </a:r>
            <a:r>
              <a:rPr lang="es-PE" sz="3600" dirty="0" smtClean="0"/>
              <a:t>” </a:t>
            </a:r>
            <a:r>
              <a:rPr lang="es-PE" sz="3600" dirty="0" err="1" smtClean="0">
                <a:solidFill>
                  <a:srgbClr val="C00000"/>
                </a:solidFill>
              </a:rPr>
              <a:t>href</a:t>
            </a:r>
            <a:r>
              <a:rPr lang="es-PE" sz="3600" dirty="0" smtClean="0"/>
              <a:t>=“estilos.css”</a:t>
            </a:r>
            <a:r>
              <a:rPr lang="es-PE" sz="3600" dirty="0" smtClean="0">
                <a:solidFill>
                  <a:srgbClr val="0070C0"/>
                </a:solidFill>
              </a:rPr>
              <a:t>&gt;</a:t>
            </a:r>
            <a:endParaRPr lang="es-PE" sz="3600" dirty="0">
              <a:solidFill>
                <a:srgbClr val="0070C0"/>
              </a:solidFill>
            </a:endParaRPr>
          </a:p>
          <a:p>
            <a:endParaRPr lang="es-PE" sz="3600" dirty="0"/>
          </a:p>
          <a:p>
            <a:endParaRPr lang="es-PE" sz="3600" dirty="0"/>
          </a:p>
          <a:p>
            <a:endParaRPr lang="es-PE" sz="3600" dirty="0" smtClean="0"/>
          </a:p>
        </p:txBody>
      </p:sp>
    </p:spTree>
    <p:extLst>
      <p:ext uri="{BB962C8B-B14F-4D97-AF65-F5344CB8AC3E}">
        <p14:creationId xmlns:p14="http://schemas.microsoft.com/office/powerpoint/2010/main" val="29228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61823"/>
            <a:ext cx="1070376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Para complicarla aún más. Existen etiquetas que pueden</a:t>
            </a:r>
          </a:p>
          <a:p>
            <a:r>
              <a:rPr lang="es-PE" sz="3600" dirty="0" smtClean="0"/>
              <a:t>usarse con bloque de fin o sin éste.</a:t>
            </a:r>
          </a:p>
          <a:p>
            <a:endParaRPr lang="es-PE" sz="3600" dirty="0"/>
          </a:p>
          <a:p>
            <a:r>
              <a:rPr lang="es-PE" sz="3600" dirty="0" smtClean="0"/>
              <a:t>Por ejemplo:</a:t>
            </a:r>
          </a:p>
          <a:p>
            <a:endParaRPr lang="es-PE" sz="3600" dirty="0"/>
          </a:p>
          <a:p>
            <a:r>
              <a:rPr lang="es-PE" sz="3600" dirty="0" smtClean="0">
                <a:solidFill>
                  <a:srgbClr val="0070C0"/>
                </a:solidFill>
              </a:rPr>
              <a:t>&lt;</a:t>
            </a:r>
            <a:r>
              <a:rPr lang="es-PE" sz="3600" dirty="0" err="1" smtClean="0">
                <a:solidFill>
                  <a:srgbClr val="0070C0"/>
                </a:solidFill>
              </a:rPr>
              <a:t>br</a:t>
            </a:r>
            <a:r>
              <a:rPr lang="es-PE" sz="3600" dirty="0" smtClean="0">
                <a:solidFill>
                  <a:srgbClr val="0070C0"/>
                </a:solidFill>
              </a:rPr>
              <a:t> /&gt;</a:t>
            </a:r>
          </a:p>
          <a:p>
            <a:r>
              <a:rPr lang="es-PE" sz="3600" dirty="0" smtClean="0">
                <a:solidFill>
                  <a:srgbClr val="0070C0"/>
                </a:solidFill>
              </a:rPr>
              <a:t>&lt;</a:t>
            </a:r>
            <a:r>
              <a:rPr lang="es-PE" sz="3600" dirty="0" err="1" smtClean="0">
                <a:solidFill>
                  <a:srgbClr val="0070C0"/>
                </a:solidFill>
              </a:rPr>
              <a:t>br</a:t>
            </a:r>
            <a:r>
              <a:rPr lang="es-PE" sz="3600" dirty="0" smtClean="0">
                <a:solidFill>
                  <a:srgbClr val="0070C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404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61823"/>
            <a:ext cx="10529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¿Cuándo se usan etiquetas que se cierran a si mismas o</a:t>
            </a:r>
          </a:p>
          <a:p>
            <a:r>
              <a:rPr lang="es-PE" sz="3600" dirty="0" smtClean="0"/>
              <a:t>que no tiene bloque de fin?</a:t>
            </a:r>
          </a:p>
        </p:txBody>
      </p:sp>
    </p:spTree>
    <p:extLst>
      <p:ext uri="{BB962C8B-B14F-4D97-AF65-F5344CB8AC3E}">
        <p14:creationId xmlns:p14="http://schemas.microsoft.com/office/powerpoint/2010/main" val="396632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02419" y="2237591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HTML5</a:t>
            </a:r>
            <a:endParaRPr lang="es-ES" sz="3600" dirty="0"/>
          </a:p>
        </p:txBody>
      </p:sp>
      <p:sp>
        <p:nvSpPr>
          <p:cNvPr id="6" name="Flecha derecha 5"/>
          <p:cNvSpPr/>
          <p:nvPr/>
        </p:nvSpPr>
        <p:spPr>
          <a:xfrm>
            <a:off x="3022902" y="2361303"/>
            <a:ext cx="2657139" cy="398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5872132" y="2210696"/>
            <a:ext cx="5795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Es el lenguaje (o idioma) para </a:t>
            </a:r>
          </a:p>
          <a:p>
            <a:r>
              <a:rPr lang="es-PE" sz="3600" dirty="0" smtClean="0"/>
              <a:t>hacer una página web.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54559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61823"/>
            <a:ext cx="111800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Cuando es obvio que no pueden tener contenido.</a:t>
            </a:r>
          </a:p>
          <a:p>
            <a:endParaRPr lang="es-PE" sz="3600" dirty="0"/>
          </a:p>
          <a:p>
            <a:r>
              <a:rPr lang="es-PE" sz="3600" dirty="0" smtClean="0"/>
              <a:t>Por ejemplo: </a:t>
            </a:r>
            <a:r>
              <a:rPr lang="es-PE" sz="3600" dirty="0" smtClean="0">
                <a:solidFill>
                  <a:srgbClr val="0070C0"/>
                </a:solidFill>
              </a:rPr>
              <a:t>&lt;</a:t>
            </a:r>
            <a:r>
              <a:rPr lang="es-PE" sz="3600" dirty="0" err="1" smtClean="0">
                <a:solidFill>
                  <a:srgbClr val="0070C0"/>
                </a:solidFill>
              </a:rPr>
              <a:t>br</a:t>
            </a:r>
            <a:r>
              <a:rPr lang="es-PE" sz="3600" dirty="0" smtClean="0">
                <a:solidFill>
                  <a:srgbClr val="0070C0"/>
                </a:solidFill>
              </a:rPr>
              <a:t> /&gt;</a:t>
            </a:r>
          </a:p>
          <a:p>
            <a:endParaRPr lang="es-PE" sz="3600" dirty="0">
              <a:solidFill>
                <a:srgbClr val="0070C0"/>
              </a:solidFill>
            </a:endParaRPr>
          </a:p>
          <a:p>
            <a:r>
              <a:rPr lang="es-PE" sz="3600" dirty="0" smtClean="0"/>
              <a:t>Esta etiqueta es un salto de línea. Nunca tendrá contenido.</a:t>
            </a:r>
          </a:p>
        </p:txBody>
      </p:sp>
    </p:spTree>
    <p:extLst>
      <p:ext uri="{BB962C8B-B14F-4D97-AF65-F5344CB8AC3E}">
        <p14:creationId xmlns:p14="http://schemas.microsoft.com/office/powerpoint/2010/main" val="182891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61823"/>
            <a:ext cx="110656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La gran mayoría de las etiquetas tiene atributos.</a:t>
            </a:r>
          </a:p>
          <a:p>
            <a:r>
              <a:rPr lang="es-PE" sz="3600" dirty="0" smtClean="0"/>
              <a:t>Los atributos sirven para individualizar etiquetas, para </a:t>
            </a:r>
          </a:p>
          <a:p>
            <a:r>
              <a:rPr lang="es-PE" sz="3600" dirty="0" smtClean="0"/>
              <a:t>indicar el contenido, para indicar cómo se visualizará, para</a:t>
            </a:r>
          </a:p>
          <a:p>
            <a:r>
              <a:rPr lang="es-PE" sz="3600" dirty="0" smtClean="0"/>
              <a:t>Indicar agregar accesibilidad, etc.</a:t>
            </a:r>
          </a:p>
          <a:p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32371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61823"/>
            <a:ext cx="10308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Las etiquetas pueden no tener atributos o tener uno o</a:t>
            </a:r>
          </a:p>
          <a:p>
            <a:r>
              <a:rPr lang="es-PE" sz="3600" dirty="0" smtClean="0"/>
              <a:t>tener más de uno.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188976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61823"/>
            <a:ext cx="771929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Por ejemplo:</a:t>
            </a:r>
          </a:p>
          <a:p>
            <a:endParaRPr lang="es-PE" sz="3600" dirty="0"/>
          </a:p>
          <a:p>
            <a:r>
              <a:rPr lang="es-PE" sz="3600" dirty="0" smtClean="0">
                <a:solidFill>
                  <a:srgbClr val="0070C0"/>
                </a:solidFill>
              </a:rPr>
              <a:t>&lt;</a:t>
            </a:r>
            <a:r>
              <a:rPr lang="es-PE" sz="3600" dirty="0" err="1" smtClean="0">
                <a:solidFill>
                  <a:srgbClr val="0070C0"/>
                </a:solidFill>
              </a:rPr>
              <a:t>img</a:t>
            </a:r>
            <a:r>
              <a:rPr lang="es-PE" sz="3600" dirty="0" smtClean="0"/>
              <a:t> </a:t>
            </a:r>
            <a:r>
              <a:rPr lang="es-PE" sz="3600" dirty="0" err="1" smtClean="0">
                <a:solidFill>
                  <a:srgbClr val="C00000"/>
                </a:solidFill>
              </a:rPr>
              <a:t>src</a:t>
            </a:r>
            <a:r>
              <a:rPr lang="es-PE" sz="3600" dirty="0" smtClean="0"/>
              <a:t>=“imagen.jpg” </a:t>
            </a:r>
            <a:r>
              <a:rPr lang="es-PE" sz="3600" dirty="0" smtClean="0">
                <a:solidFill>
                  <a:srgbClr val="0070C0"/>
                </a:solidFill>
              </a:rPr>
              <a:t>/&gt;</a:t>
            </a:r>
          </a:p>
          <a:p>
            <a:endParaRPr lang="es-PE" sz="3600" dirty="0" smtClean="0">
              <a:solidFill>
                <a:srgbClr val="0070C0"/>
              </a:solidFill>
            </a:endParaRPr>
          </a:p>
          <a:p>
            <a:endParaRPr lang="es-PE" sz="3600" dirty="0">
              <a:solidFill>
                <a:srgbClr val="0070C0"/>
              </a:solidFill>
            </a:endParaRPr>
          </a:p>
          <a:p>
            <a:r>
              <a:rPr lang="es-PE" sz="3600" dirty="0" err="1" smtClean="0">
                <a:solidFill>
                  <a:srgbClr val="0070C0"/>
                </a:solidFill>
              </a:rPr>
              <a:t>img</a:t>
            </a:r>
            <a:r>
              <a:rPr lang="es-PE" sz="3600" dirty="0" smtClean="0">
                <a:solidFill>
                  <a:srgbClr val="0070C0"/>
                </a:solidFill>
              </a:rPr>
              <a:t> </a:t>
            </a:r>
            <a:r>
              <a:rPr lang="es-PE" sz="3600" dirty="0" smtClean="0"/>
              <a:t>			-&gt; es la etiqueta</a:t>
            </a:r>
          </a:p>
          <a:p>
            <a:r>
              <a:rPr lang="es-PE" sz="3600" dirty="0" err="1" smtClean="0">
                <a:solidFill>
                  <a:srgbClr val="C00000"/>
                </a:solidFill>
              </a:rPr>
              <a:t>src</a:t>
            </a:r>
            <a:r>
              <a:rPr lang="es-PE" sz="3600" dirty="0" smtClean="0">
                <a:solidFill>
                  <a:srgbClr val="C00000"/>
                </a:solidFill>
              </a:rPr>
              <a:t> </a:t>
            </a:r>
            <a:r>
              <a:rPr lang="es-PE" sz="3600" dirty="0" smtClean="0"/>
              <a:t>  			-&gt; es el atributo</a:t>
            </a:r>
          </a:p>
          <a:p>
            <a:r>
              <a:rPr lang="es-PE" sz="3600" dirty="0" smtClean="0"/>
              <a:t>“imagen.jpg” 	-&gt; es el valor del atributo 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35641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61823"/>
            <a:ext cx="109837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Para crear una página web podemos usar cualquier editor</a:t>
            </a:r>
          </a:p>
          <a:p>
            <a:r>
              <a:rPr lang="es-PE" sz="3600" dirty="0" smtClean="0"/>
              <a:t>de texto.</a:t>
            </a:r>
            <a:endParaRPr lang="es-PE" sz="3600" dirty="0"/>
          </a:p>
        </p:txBody>
      </p:sp>
      <p:pic>
        <p:nvPicPr>
          <p:cNvPr id="1026" name="Picture 2" descr="http://upload.wikimedia.org/wikipedia/en/2/2a/Notep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501" y="2872869"/>
            <a:ext cx="1565648" cy="156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ydownload.me/software/programs/Developer/Editor/Notepad/logo/notepad%2B%2B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933" y="2969687"/>
            <a:ext cx="1468830" cy="146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hawie.com/wp-content/uploads/2012/06/bracke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091" y="2872869"/>
            <a:ext cx="3670820" cy="146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tech-recipes.com/wp-content/uploads/2014/01/sublime-text-logo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948" y="4948732"/>
            <a:ext cx="2964143" cy="167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lintzadesign.ro/img/timeline0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330" y="5156977"/>
            <a:ext cx="1297368" cy="126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1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61823"/>
            <a:ext cx="11229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Todos los navegadores permiten visualizar una página web,</a:t>
            </a:r>
          </a:p>
          <a:p>
            <a:r>
              <a:rPr lang="es-PE" sz="3600" dirty="0" smtClean="0"/>
              <a:t>pero no siempre las visualizan de la misma forma.</a:t>
            </a:r>
          </a:p>
        </p:txBody>
      </p:sp>
      <p:pic>
        <p:nvPicPr>
          <p:cNvPr id="3074" name="Picture 2" descr="http://andrepcdoctor.com/wp-content/uploads/2013/10/Ranger-Web-Browser-Ic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1" y="2916349"/>
            <a:ext cx="5103581" cy="301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1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61823"/>
            <a:ext cx="1098185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Esto es porque algunas etiquetas son aceptadas por unos </a:t>
            </a:r>
          </a:p>
          <a:p>
            <a:r>
              <a:rPr lang="es-PE" sz="3600" dirty="0" smtClean="0"/>
              <a:t>navegadores pero no por otros.</a:t>
            </a:r>
          </a:p>
          <a:p>
            <a:endParaRPr lang="es-PE" sz="3600" dirty="0"/>
          </a:p>
          <a:p>
            <a:r>
              <a:rPr lang="es-PE" sz="3600" dirty="0" smtClean="0"/>
              <a:t>O porque algunas etiquetas son </a:t>
            </a:r>
          </a:p>
          <a:p>
            <a:r>
              <a:rPr lang="es-PE" sz="3600" dirty="0" smtClean="0"/>
              <a:t>interpretadas de forma</a:t>
            </a:r>
          </a:p>
          <a:p>
            <a:r>
              <a:rPr lang="es-PE" sz="3600" dirty="0" smtClean="0"/>
              <a:t>por diferentes navegadores.</a:t>
            </a:r>
          </a:p>
          <a:p>
            <a:endParaRPr lang="es-PE" sz="3600" dirty="0"/>
          </a:p>
          <a:p>
            <a:r>
              <a:rPr lang="es-PE" sz="3600" dirty="0" smtClean="0"/>
              <a:t>Incluso hay diferencias entre </a:t>
            </a:r>
          </a:p>
          <a:p>
            <a:r>
              <a:rPr lang="es-PE" sz="3600" dirty="0" smtClean="0"/>
              <a:t>versiones del mismo navegador.</a:t>
            </a:r>
            <a:endParaRPr lang="es-PE" sz="3600" dirty="0"/>
          </a:p>
        </p:txBody>
      </p:sp>
      <p:pic>
        <p:nvPicPr>
          <p:cNvPr id="4098" name="Picture 2" descr="https://todoempiezaqui.files.wordpress.com/2010/10/internet-explor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618" y="2906593"/>
            <a:ext cx="5178185" cy="365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23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3582292"/>
            <a:ext cx="693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Y ahora … ¿Quién podrá ayudarnos?</a:t>
            </a:r>
          </a:p>
        </p:txBody>
      </p:sp>
    </p:spTree>
    <p:extLst>
      <p:ext uri="{BB962C8B-B14F-4D97-AF65-F5344CB8AC3E}">
        <p14:creationId xmlns:p14="http://schemas.microsoft.com/office/powerpoint/2010/main" val="30706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61823"/>
            <a:ext cx="7489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Para ayudarnos vienen algunos héroes:</a:t>
            </a:r>
          </a:p>
        </p:txBody>
      </p:sp>
      <p:pic>
        <p:nvPicPr>
          <p:cNvPr id="2050" name="Picture 2" descr="http://cd1.dibujos.net/dibujos/pintados/201244/superheroe-musculado-super-heroes-pintado-por-supercruz1-977819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22" y="2736084"/>
            <a:ext cx="2453588" cy="192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d1.dibujos.net/dibujos/pintados/201208/superheroe-musculado-super-heroes-pintado-por-wanderlis-971937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880" y="2673222"/>
            <a:ext cx="2533837" cy="198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nubesdecolor.com/wp-content/uploads/2013/10/superheroe-sin-capa-super-heroes-pintado-por-krishnag-975699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114" y="2542446"/>
            <a:ext cx="3318777" cy="259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1151068" y="5002303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err="1" smtClean="0"/>
              <a:t>Modernizr</a:t>
            </a:r>
            <a:endParaRPr lang="es-ES" sz="3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745142" y="4991545"/>
            <a:ext cx="1866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err="1" smtClean="0"/>
              <a:t>Selectivizr</a:t>
            </a:r>
            <a:endParaRPr lang="es-ES" sz="32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651958" y="5002303"/>
            <a:ext cx="20888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smtClean="0"/>
              <a:t>HTML5</a:t>
            </a:r>
          </a:p>
          <a:p>
            <a:pPr algn="ctr"/>
            <a:r>
              <a:rPr lang="es-PE" sz="3200" dirty="0" smtClean="0"/>
              <a:t>Boiler </a:t>
            </a:r>
            <a:r>
              <a:rPr lang="es-PE" sz="3200" dirty="0" err="1" smtClean="0"/>
              <a:t>Plate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1215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742739"/>
            <a:ext cx="5064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¿Por qué surge el HTML5?</a:t>
            </a:r>
          </a:p>
        </p:txBody>
      </p:sp>
    </p:spTree>
    <p:extLst>
      <p:ext uri="{BB962C8B-B14F-4D97-AF65-F5344CB8AC3E}">
        <p14:creationId xmlns:p14="http://schemas.microsoft.com/office/powerpoint/2010/main" val="247086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02419" y="2237591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HTML5</a:t>
            </a:r>
            <a:endParaRPr lang="es-ES" sz="3600" dirty="0"/>
          </a:p>
        </p:txBody>
      </p:sp>
      <p:sp>
        <p:nvSpPr>
          <p:cNvPr id="6" name="Flecha derecha 5"/>
          <p:cNvSpPr/>
          <p:nvPr/>
        </p:nvSpPr>
        <p:spPr>
          <a:xfrm>
            <a:off x="3022902" y="2361303"/>
            <a:ext cx="2657139" cy="398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5872132" y="2210696"/>
            <a:ext cx="5795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Es el lenguaje (o idioma) para </a:t>
            </a:r>
          </a:p>
          <a:p>
            <a:r>
              <a:rPr lang="es-PE" sz="3600" dirty="0" smtClean="0"/>
              <a:t>hacer una página web.</a:t>
            </a:r>
            <a:endParaRPr lang="es-ES" sz="3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646985" y="3754150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CSS3</a:t>
            </a:r>
            <a:endParaRPr lang="es-ES" sz="3600" dirty="0"/>
          </a:p>
        </p:txBody>
      </p:sp>
      <p:sp>
        <p:nvSpPr>
          <p:cNvPr id="9" name="Flecha derecha 8"/>
          <p:cNvSpPr/>
          <p:nvPr/>
        </p:nvSpPr>
        <p:spPr>
          <a:xfrm>
            <a:off x="3067468" y="3877862"/>
            <a:ext cx="2657139" cy="398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5916698" y="3727255"/>
            <a:ext cx="6050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Es la nomenclatura para decirle</a:t>
            </a:r>
          </a:p>
          <a:p>
            <a:r>
              <a:rPr lang="es-PE" sz="3600" dirty="0" smtClean="0"/>
              <a:t>a una página web cómo </a:t>
            </a:r>
            <a:r>
              <a:rPr lang="es-ES" sz="3600" dirty="0" smtClean="0"/>
              <a:t>verse.</a:t>
            </a:r>
            <a:endParaRPr lang="es-PE" sz="3600" dirty="0" smtClean="0"/>
          </a:p>
        </p:txBody>
      </p:sp>
    </p:spTree>
    <p:extLst>
      <p:ext uri="{BB962C8B-B14F-4D97-AF65-F5344CB8AC3E}">
        <p14:creationId xmlns:p14="http://schemas.microsoft.com/office/powerpoint/2010/main" val="19374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742739"/>
            <a:ext cx="1084797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El HTML no nació ayer.</a:t>
            </a:r>
          </a:p>
          <a:p>
            <a:endParaRPr lang="es-PE" sz="3600" dirty="0"/>
          </a:p>
          <a:p>
            <a:r>
              <a:rPr lang="es-PE" sz="3600" dirty="0" smtClean="0"/>
              <a:t>Antes del HTML5 era necesario usar Flash y Java para</a:t>
            </a:r>
          </a:p>
          <a:p>
            <a:r>
              <a:rPr lang="es-PE" sz="3600" dirty="0" smtClean="0"/>
              <a:t>hacer cosas que el navegador no podía como visualizar</a:t>
            </a:r>
          </a:p>
          <a:p>
            <a:r>
              <a:rPr lang="es-PE" sz="3600" dirty="0" smtClean="0"/>
              <a:t>un video.</a:t>
            </a:r>
          </a:p>
          <a:p>
            <a:endParaRPr lang="es-PE" sz="3600" dirty="0"/>
          </a:p>
          <a:p>
            <a:r>
              <a:rPr lang="es-PE" sz="3600" dirty="0" smtClean="0"/>
              <a:t>El problema con Flash y Java es que son “</a:t>
            </a:r>
            <a:r>
              <a:rPr lang="es-PE" sz="3600" dirty="0" err="1" smtClean="0"/>
              <a:t>plugins</a:t>
            </a:r>
            <a:r>
              <a:rPr lang="es-PE" sz="3600" dirty="0" smtClean="0"/>
              <a:t>” o </a:t>
            </a:r>
          </a:p>
          <a:p>
            <a:r>
              <a:rPr lang="es-PE" sz="3600" dirty="0" smtClean="0"/>
              <a:t>“extensiones” independientes del navegador que afectan</a:t>
            </a:r>
          </a:p>
          <a:p>
            <a:r>
              <a:rPr lang="es-PE" sz="3600" dirty="0" smtClean="0"/>
              <a:t>la performance del mismo.</a:t>
            </a:r>
          </a:p>
        </p:txBody>
      </p:sp>
    </p:spTree>
    <p:extLst>
      <p:ext uri="{BB962C8B-B14F-4D97-AF65-F5344CB8AC3E}">
        <p14:creationId xmlns:p14="http://schemas.microsoft.com/office/powerpoint/2010/main" val="222948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742739"/>
            <a:ext cx="6333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Dejemos tanta teoría y hagamos </a:t>
            </a:r>
          </a:p>
          <a:p>
            <a:r>
              <a:rPr lang="es-PE" sz="3600" dirty="0" smtClean="0"/>
              <a:t>nuestras primeras páginas web.</a:t>
            </a:r>
          </a:p>
        </p:txBody>
      </p:sp>
    </p:spTree>
    <p:extLst>
      <p:ext uri="{BB962C8B-B14F-4D97-AF65-F5344CB8AC3E}">
        <p14:creationId xmlns:p14="http://schemas.microsoft.com/office/powerpoint/2010/main" val="22857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742739"/>
            <a:ext cx="113323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Para crear una página web debemos crear un documento</a:t>
            </a:r>
          </a:p>
          <a:p>
            <a:r>
              <a:rPr lang="es-PE" sz="3600" dirty="0" smtClean="0"/>
              <a:t>de texto y salvarlo con el nombre que </a:t>
            </a:r>
            <a:r>
              <a:rPr lang="es-PE" sz="3600" dirty="0" err="1" smtClean="0"/>
              <a:t>querramos</a:t>
            </a:r>
            <a:r>
              <a:rPr lang="es-PE" sz="3600" dirty="0" smtClean="0"/>
              <a:t> pero con</a:t>
            </a:r>
          </a:p>
          <a:p>
            <a:r>
              <a:rPr lang="es-PE" sz="3600" dirty="0" smtClean="0"/>
              <a:t>la extensión </a:t>
            </a:r>
            <a:r>
              <a:rPr lang="es-PE" sz="3600" b="1" dirty="0" err="1" smtClean="0"/>
              <a:t>html</a:t>
            </a:r>
            <a:r>
              <a:rPr lang="es-PE" sz="3600" dirty="0" smtClean="0"/>
              <a:t>.</a:t>
            </a:r>
          </a:p>
        </p:txBody>
      </p:sp>
      <p:sp>
        <p:nvSpPr>
          <p:cNvPr id="3" name="Documento 2"/>
          <p:cNvSpPr/>
          <p:nvPr/>
        </p:nvSpPr>
        <p:spPr>
          <a:xfrm>
            <a:off x="2890691" y="3840480"/>
            <a:ext cx="3485478" cy="260335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525179" y="4395060"/>
            <a:ext cx="390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/>
              <a:t>miPrimeraPagina.html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68101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742739"/>
            <a:ext cx="110066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Cuando creemos un página web, lo primero que debemos</a:t>
            </a:r>
          </a:p>
          <a:p>
            <a:r>
              <a:rPr lang="es-PE" sz="3600" dirty="0" smtClean="0"/>
              <a:t>escribir es la etiqueta </a:t>
            </a:r>
            <a:r>
              <a:rPr lang="es-PE" sz="3600" b="1" dirty="0" err="1" smtClean="0"/>
              <a:t>doctype</a:t>
            </a:r>
            <a:r>
              <a:rPr lang="es-PE" sz="3600" dirty="0" smtClean="0"/>
              <a:t>.</a:t>
            </a:r>
          </a:p>
          <a:p>
            <a:endParaRPr lang="es-PE" sz="3600" dirty="0"/>
          </a:p>
          <a:p>
            <a:r>
              <a:rPr lang="es-PE" sz="3600" dirty="0" err="1" smtClean="0"/>
              <a:t>doctype</a:t>
            </a:r>
            <a:r>
              <a:rPr lang="es-PE" sz="3600" dirty="0" smtClean="0"/>
              <a:t> = </a:t>
            </a:r>
            <a:r>
              <a:rPr lang="es-PE" sz="3600" dirty="0" err="1" smtClean="0"/>
              <a:t>document</a:t>
            </a:r>
            <a:r>
              <a:rPr lang="es-PE" sz="3600" dirty="0" smtClean="0"/>
              <a:t> </a:t>
            </a:r>
            <a:r>
              <a:rPr lang="es-PE" sz="3600" dirty="0" err="1" smtClean="0"/>
              <a:t>type</a:t>
            </a:r>
            <a:r>
              <a:rPr lang="es-PE" sz="3600" dirty="0" smtClean="0"/>
              <a:t> </a:t>
            </a:r>
            <a:r>
              <a:rPr lang="es-PE" sz="3600" dirty="0" err="1" smtClean="0"/>
              <a:t>declaration</a:t>
            </a:r>
            <a:endParaRPr lang="es-PE" sz="3600" dirty="0" smtClean="0"/>
          </a:p>
          <a:p>
            <a:endParaRPr lang="es-PE" sz="3600" dirty="0"/>
          </a:p>
          <a:p>
            <a:r>
              <a:rPr lang="es-PE" sz="3600" dirty="0" smtClean="0"/>
              <a:t>La etiqueta </a:t>
            </a:r>
            <a:r>
              <a:rPr lang="es-PE" sz="3600" b="1" dirty="0" err="1" smtClean="0"/>
              <a:t>doctype</a:t>
            </a:r>
            <a:r>
              <a:rPr lang="es-PE" sz="3600" dirty="0" smtClean="0"/>
              <a:t> indica qué versión de HTML se usa en</a:t>
            </a:r>
          </a:p>
          <a:p>
            <a:r>
              <a:rPr lang="es-PE" sz="3600" dirty="0" smtClean="0"/>
              <a:t>la página web.</a:t>
            </a:r>
          </a:p>
        </p:txBody>
      </p:sp>
    </p:spTree>
    <p:extLst>
      <p:ext uri="{BB962C8B-B14F-4D97-AF65-F5344CB8AC3E}">
        <p14:creationId xmlns:p14="http://schemas.microsoft.com/office/powerpoint/2010/main" val="22079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742739"/>
            <a:ext cx="111368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Antes de HTML5, existieron (aún existen) HTML4 y HTML1.</a:t>
            </a:r>
          </a:p>
          <a:p>
            <a:endParaRPr lang="es-PE" sz="3600" dirty="0"/>
          </a:p>
          <a:p>
            <a:r>
              <a:rPr lang="es-PE" sz="3600" dirty="0" smtClean="0"/>
              <a:t>Para cada una de ellas había que especificar un </a:t>
            </a:r>
            <a:r>
              <a:rPr lang="es-PE" sz="3600" b="1" dirty="0" err="1" smtClean="0"/>
              <a:t>doctype</a:t>
            </a:r>
            <a:endParaRPr lang="es-PE" sz="3600" b="1" dirty="0"/>
          </a:p>
          <a:p>
            <a:r>
              <a:rPr lang="es-PE" sz="3600" dirty="0" smtClean="0"/>
              <a:t>diferente.</a:t>
            </a:r>
          </a:p>
        </p:txBody>
      </p:sp>
    </p:spTree>
    <p:extLst>
      <p:ext uri="{BB962C8B-B14F-4D97-AF65-F5344CB8AC3E}">
        <p14:creationId xmlns:p14="http://schemas.microsoft.com/office/powerpoint/2010/main" val="38343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742739"/>
            <a:ext cx="9037218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Para HTML4 la etiqueta </a:t>
            </a:r>
            <a:r>
              <a:rPr lang="es-PE" sz="3600" b="1" dirty="0" err="1" smtClean="0"/>
              <a:t>doctype</a:t>
            </a:r>
            <a:r>
              <a:rPr lang="es-PE" sz="3600" dirty="0" smtClean="0"/>
              <a:t> es la siguiente:</a:t>
            </a:r>
          </a:p>
          <a:p>
            <a:endParaRPr lang="es-PE" sz="3600" dirty="0" smtClean="0"/>
          </a:p>
          <a:p>
            <a:r>
              <a:rPr lang="es-PE" sz="2800" dirty="0">
                <a:solidFill>
                  <a:srgbClr val="0070C0"/>
                </a:solidFill>
              </a:rPr>
              <a:t>&lt;!DOCTYPE </a:t>
            </a:r>
            <a:r>
              <a:rPr lang="es-PE" sz="2800" dirty="0"/>
              <a:t>HTML PUBLIC "-//W3C//DTD HTML 4.01//EN"</a:t>
            </a:r>
          </a:p>
          <a:p>
            <a:r>
              <a:rPr lang="es-PE" sz="2800" dirty="0"/>
              <a:t>   "http://www.w3.org/TR/html4/strict.dtd"</a:t>
            </a:r>
            <a:r>
              <a:rPr lang="es-PE" sz="2800" dirty="0">
                <a:solidFill>
                  <a:srgbClr val="0070C0"/>
                </a:solidFill>
              </a:rPr>
              <a:t>&gt;</a:t>
            </a:r>
          </a:p>
          <a:p>
            <a:endParaRPr lang="es-PE" sz="3600" dirty="0" smtClean="0"/>
          </a:p>
          <a:p>
            <a:r>
              <a:rPr lang="es-PE" sz="3600" dirty="0" smtClean="0"/>
              <a:t>Para HTML1 la etiqueta </a:t>
            </a:r>
            <a:r>
              <a:rPr lang="es-PE" sz="3600" b="1" dirty="0" err="1" smtClean="0"/>
              <a:t>doctype</a:t>
            </a:r>
            <a:r>
              <a:rPr lang="es-PE" sz="3600" dirty="0" smtClean="0"/>
              <a:t> es la siguiente:</a:t>
            </a:r>
          </a:p>
          <a:p>
            <a:endParaRPr lang="es-PE" sz="3600" dirty="0"/>
          </a:p>
          <a:p>
            <a:r>
              <a:rPr lang="es-ES" sz="2800" dirty="0">
                <a:solidFill>
                  <a:srgbClr val="0070C0"/>
                </a:solidFill>
              </a:rPr>
              <a:t>&lt;!DOCTYPE </a:t>
            </a:r>
            <a:r>
              <a:rPr lang="es-ES" sz="2800" dirty="0" err="1"/>
              <a:t>html</a:t>
            </a:r>
            <a:r>
              <a:rPr lang="es-ES" sz="2800" dirty="0"/>
              <a:t> PUBLIC "-//W3C//DTD XHTML 1.1//EN" </a:t>
            </a:r>
            <a:endParaRPr lang="es-ES" sz="2800" dirty="0" smtClean="0"/>
          </a:p>
          <a:p>
            <a:r>
              <a:rPr lang="es-ES" sz="2800" dirty="0" smtClean="0"/>
              <a:t>"</a:t>
            </a:r>
            <a:r>
              <a:rPr lang="es-ES" sz="2800" dirty="0"/>
              <a:t>http://www.w3.org/TR/xhtml11/DTD/xhtml11.dtd"</a:t>
            </a:r>
            <a:r>
              <a:rPr lang="es-ES" sz="2800" dirty="0">
                <a:solidFill>
                  <a:srgbClr val="0070C0"/>
                </a:solidFill>
              </a:rPr>
              <a:t>&gt;</a:t>
            </a:r>
            <a:endParaRPr lang="es-PE" sz="28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10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742739"/>
            <a:ext cx="8982908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Esto se acabó con HTML5. </a:t>
            </a:r>
          </a:p>
          <a:p>
            <a:r>
              <a:rPr lang="es-PE" sz="3600" dirty="0" smtClean="0"/>
              <a:t>Con HTML5 la etiqueta </a:t>
            </a:r>
            <a:r>
              <a:rPr lang="es-PE" sz="3600" b="1" dirty="0" err="1" smtClean="0"/>
              <a:t>doctype</a:t>
            </a:r>
            <a:r>
              <a:rPr lang="es-PE" sz="3600" dirty="0" smtClean="0"/>
              <a:t> es la siguiente:</a:t>
            </a:r>
          </a:p>
          <a:p>
            <a:endParaRPr lang="es-PE" sz="3600" dirty="0" smtClean="0"/>
          </a:p>
          <a:p>
            <a:endParaRPr lang="es-PE" sz="2800" dirty="0" smtClean="0">
              <a:solidFill>
                <a:srgbClr val="0070C0"/>
              </a:solidFill>
            </a:endParaRPr>
          </a:p>
          <a:p>
            <a:pPr algn="ctr"/>
            <a:r>
              <a:rPr lang="es-PE" sz="3600" dirty="0" smtClean="0">
                <a:solidFill>
                  <a:srgbClr val="0070C0"/>
                </a:solidFill>
              </a:rPr>
              <a:t>&lt;!</a:t>
            </a:r>
            <a:r>
              <a:rPr lang="es-PE" sz="3600" dirty="0">
                <a:solidFill>
                  <a:srgbClr val="0070C0"/>
                </a:solidFill>
              </a:rPr>
              <a:t>DOCTYPE </a:t>
            </a:r>
            <a:r>
              <a:rPr lang="es-PE" sz="3600" dirty="0" err="1" smtClean="0"/>
              <a:t>html</a:t>
            </a:r>
            <a:r>
              <a:rPr lang="es-PE" sz="3600" dirty="0" smtClean="0">
                <a:solidFill>
                  <a:srgbClr val="0070C0"/>
                </a:solidFill>
              </a:rPr>
              <a:t>&gt;</a:t>
            </a:r>
            <a:endParaRPr lang="es-PE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2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742739"/>
            <a:ext cx="11463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Creemos una página web y agreguemos la etiqueta </a:t>
            </a:r>
            <a:r>
              <a:rPr lang="es-PE" sz="3600" b="1" dirty="0" err="1" smtClean="0"/>
              <a:t>doctype</a:t>
            </a:r>
            <a:r>
              <a:rPr lang="es-PE" sz="3600" dirty="0" smtClean="0"/>
              <a:t>.</a:t>
            </a:r>
            <a:endParaRPr lang="es-PE" sz="3600" dirty="0">
              <a:solidFill>
                <a:srgbClr val="0070C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091" y="2893720"/>
            <a:ext cx="5663068" cy="203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742739"/>
            <a:ext cx="110565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Lo siguiente es agregar una etiqueta </a:t>
            </a:r>
            <a:r>
              <a:rPr lang="es-PE" sz="3600" b="1" dirty="0" err="1" smtClean="0"/>
              <a:t>html</a:t>
            </a:r>
            <a:r>
              <a:rPr lang="es-PE" sz="3600" dirty="0" smtClean="0"/>
              <a:t>.</a:t>
            </a:r>
          </a:p>
          <a:p>
            <a:endParaRPr lang="es-PE" sz="3600" dirty="0">
              <a:solidFill>
                <a:srgbClr val="0070C0"/>
              </a:solidFill>
            </a:endParaRPr>
          </a:p>
          <a:p>
            <a:r>
              <a:rPr lang="es-PE" sz="3600" dirty="0" smtClean="0"/>
              <a:t>Esta etiqueta encierra todo el contenido de la página web.</a:t>
            </a:r>
            <a:endParaRPr lang="es-PE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702" y="3765608"/>
            <a:ext cx="5555547" cy="245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5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742739"/>
            <a:ext cx="111315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La etiqueta </a:t>
            </a:r>
            <a:r>
              <a:rPr lang="es-PE" sz="3600" b="1" dirty="0" err="1" smtClean="0"/>
              <a:t>html</a:t>
            </a:r>
            <a:r>
              <a:rPr lang="es-PE" sz="3600" b="1" dirty="0" smtClean="0"/>
              <a:t> </a:t>
            </a:r>
            <a:r>
              <a:rPr lang="es-PE" sz="3600" dirty="0" smtClean="0"/>
              <a:t>tiene un atributo llamado </a:t>
            </a:r>
            <a:r>
              <a:rPr lang="es-PE" sz="3600" i="1" dirty="0" err="1" smtClean="0"/>
              <a:t>lang</a:t>
            </a:r>
            <a:r>
              <a:rPr lang="es-PE" sz="3600" dirty="0" smtClean="0"/>
              <a:t>.</a:t>
            </a:r>
          </a:p>
          <a:p>
            <a:endParaRPr lang="es-PE" sz="3600" dirty="0"/>
          </a:p>
          <a:p>
            <a:r>
              <a:rPr lang="es-PE" sz="3600" dirty="0" smtClean="0"/>
              <a:t>El atributo </a:t>
            </a:r>
            <a:r>
              <a:rPr lang="es-PE" sz="3600" i="1" dirty="0" err="1" smtClean="0"/>
              <a:t>lang</a:t>
            </a:r>
            <a:r>
              <a:rPr lang="es-PE" sz="3600" dirty="0" smtClean="0"/>
              <a:t> indica el idioma del contenido de la página</a:t>
            </a:r>
          </a:p>
          <a:p>
            <a:r>
              <a:rPr lang="es-PE" sz="3600" dirty="0" smtClean="0"/>
              <a:t>web. Esta información es relevante para los buscadores.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695" y="4051063"/>
            <a:ext cx="5517066" cy="24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02419" y="2237591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HTML5</a:t>
            </a:r>
            <a:endParaRPr lang="es-ES" sz="3600" dirty="0"/>
          </a:p>
        </p:txBody>
      </p:sp>
      <p:sp>
        <p:nvSpPr>
          <p:cNvPr id="6" name="Flecha derecha 5"/>
          <p:cNvSpPr/>
          <p:nvPr/>
        </p:nvSpPr>
        <p:spPr>
          <a:xfrm>
            <a:off x="3022902" y="2361303"/>
            <a:ext cx="2657139" cy="398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5872132" y="2210696"/>
            <a:ext cx="2106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Estructura</a:t>
            </a:r>
            <a:endParaRPr lang="es-ES" sz="3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646985" y="3754150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CSS3</a:t>
            </a:r>
            <a:endParaRPr lang="es-ES" sz="3600" dirty="0"/>
          </a:p>
        </p:txBody>
      </p:sp>
      <p:sp>
        <p:nvSpPr>
          <p:cNvPr id="9" name="Flecha derecha 8"/>
          <p:cNvSpPr/>
          <p:nvPr/>
        </p:nvSpPr>
        <p:spPr>
          <a:xfrm>
            <a:off x="3067468" y="3877862"/>
            <a:ext cx="2657139" cy="398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5916698" y="3727255"/>
            <a:ext cx="3342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Estilos o formato</a:t>
            </a:r>
          </a:p>
        </p:txBody>
      </p:sp>
    </p:spTree>
    <p:extLst>
      <p:ext uri="{BB962C8B-B14F-4D97-AF65-F5344CB8AC3E}">
        <p14:creationId xmlns:p14="http://schemas.microsoft.com/office/powerpoint/2010/main" val="2954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742739"/>
            <a:ext cx="92008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La etiqueta </a:t>
            </a:r>
            <a:r>
              <a:rPr lang="es-PE" sz="3600" b="1" dirty="0" err="1" smtClean="0"/>
              <a:t>html</a:t>
            </a:r>
            <a:r>
              <a:rPr lang="es-PE" sz="3600" b="1" dirty="0" smtClean="0"/>
              <a:t> </a:t>
            </a:r>
            <a:r>
              <a:rPr lang="es-PE" sz="3600" dirty="0" smtClean="0"/>
              <a:t>contiene dos etiquetas básicas: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/>
              <a:t>La etiqueta </a:t>
            </a:r>
            <a:r>
              <a:rPr lang="es-PE" sz="3600" b="1" dirty="0" smtClean="0"/>
              <a:t>head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/>
              <a:t>La etiqueta </a:t>
            </a:r>
            <a:r>
              <a:rPr lang="es-PE" sz="3600" b="1" dirty="0" err="1" smtClean="0"/>
              <a:t>body</a:t>
            </a:r>
            <a:endParaRPr lang="es-PE" sz="3600" b="1" dirty="0" smtClean="0"/>
          </a:p>
          <a:p>
            <a:endParaRPr lang="es-PE" sz="3600" dirty="0">
              <a:solidFill>
                <a:srgbClr val="0070C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23" y="2366863"/>
            <a:ext cx="4052108" cy="435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742739"/>
            <a:ext cx="112200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En la etiqueta </a:t>
            </a:r>
            <a:r>
              <a:rPr lang="es-PE" sz="3600" b="1" dirty="0" smtClean="0"/>
              <a:t>head </a:t>
            </a:r>
            <a:r>
              <a:rPr lang="es-PE" sz="3600" dirty="0" smtClean="0"/>
              <a:t>indicamos, principalmente, el título de </a:t>
            </a:r>
          </a:p>
          <a:p>
            <a:r>
              <a:rPr lang="es-PE" sz="3600" dirty="0" smtClean="0"/>
              <a:t>nuestra página web, la descripción de la misma, </a:t>
            </a:r>
          </a:p>
          <a:p>
            <a:r>
              <a:rPr lang="es-PE" sz="3600" dirty="0" smtClean="0"/>
              <a:t>el juego de caracteres y los estilos que utiliza. </a:t>
            </a:r>
            <a:endParaRPr lang="es-PE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790" y="3915176"/>
            <a:ext cx="4051699" cy="198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7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742739"/>
            <a:ext cx="10456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En la etiqueta </a:t>
            </a:r>
            <a:r>
              <a:rPr lang="es-PE" sz="3600" b="1" dirty="0" err="1" smtClean="0"/>
              <a:t>body</a:t>
            </a:r>
            <a:r>
              <a:rPr lang="es-PE" sz="3600" b="1" dirty="0" smtClean="0"/>
              <a:t> </a:t>
            </a:r>
            <a:r>
              <a:rPr lang="es-PE" sz="3600" dirty="0" smtClean="0"/>
              <a:t>indicamos el contenido de nuestra </a:t>
            </a:r>
          </a:p>
          <a:p>
            <a:r>
              <a:rPr lang="es-PE" sz="3600" dirty="0" smtClean="0"/>
              <a:t>página web. </a:t>
            </a:r>
            <a:endParaRPr lang="es-PE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672" y="3106056"/>
            <a:ext cx="3597058" cy="228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1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742739"/>
            <a:ext cx="1145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En la etiqueta </a:t>
            </a:r>
            <a:r>
              <a:rPr lang="es-PE" sz="3600" b="1" dirty="0" smtClean="0"/>
              <a:t>head </a:t>
            </a:r>
            <a:r>
              <a:rPr lang="es-PE" sz="3600" dirty="0" smtClean="0"/>
              <a:t>podemos indicar el juego de caracteres.</a:t>
            </a:r>
            <a:endParaRPr lang="es-PE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866" y="2797420"/>
            <a:ext cx="7512421" cy="271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742739"/>
            <a:ext cx="9802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También podemos indicar una breve descripción de</a:t>
            </a:r>
          </a:p>
          <a:p>
            <a:r>
              <a:rPr lang="es-PE" sz="3600" dirty="0" smtClean="0"/>
              <a:t>la página web.</a:t>
            </a:r>
            <a:endParaRPr lang="es-PE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6" y="3082916"/>
            <a:ext cx="11103265" cy="262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742739"/>
            <a:ext cx="8569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También podemos indicar palabras clave de</a:t>
            </a:r>
          </a:p>
          <a:p>
            <a:r>
              <a:rPr lang="es-PE" sz="3600" dirty="0" smtClean="0"/>
              <a:t>la página web.</a:t>
            </a:r>
            <a:endParaRPr lang="es-PE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15" y="3168810"/>
            <a:ext cx="10724194" cy="241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742739"/>
            <a:ext cx="9938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También podemos indicar el título de la página web.</a:t>
            </a:r>
            <a:endParaRPr lang="es-PE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96" y="2911839"/>
            <a:ext cx="10118688" cy="296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742739"/>
            <a:ext cx="10852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El título y la descripción son usados por los buscadores al</a:t>
            </a:r>
          </a:p>
          <a:p>
            <a:r>
              <a:rPr lang="es-PE" sz="3600" dirty="0" smtClean="0"/>
              <a:t>momento de mostrar los resultados de una búsqueda.</a:t>
            </a:r>
            <a:endParaRPr lang="es-PE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716" y="3003161"/>
            <a:ext cx="9184203" cy="366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742739"/>
            <a:ext cx="1040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Empecemos a ver las primeras etiquetas de contenido.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21881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83340"/>
            <a:ext cx="113693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u="sng" dirty="0" smtClean="0"/>
              <a:t>ETIQUETA </a:t>
            </a:r>
            <a:r>
              <a:rPr lang="es-PE" sz="3600" b="1" u="sng" dirty="0" smtClean="0"/>
              <a:t>P</a:t>
            </a:r>
          </a:p>
          <a:p>
            <a:endParaRPr lang="es-PE" sz="3600" dirty="0"/>
          </a:p>
          <a:p>
            <a:r>
              <a:rPr lang="es-PE" sz="3600" dirty="0" smtClean="0"/>
              <a:t>Llamada también etiqueta de párrafo porque indica que su </a:t>
            </a:r>
          </a:p>
          <a:p>
            <a:r>
              <a:rPr lang="es-PE" sz="3600" dirty="0" smtClean="0"/>
              <a:t>contenido es un párrafo. Adicionalmente genera un salto de</a:t>
            </a:r>
          </a:p>
          <a:p>
            <a:r>
              <a:rPr lang="es-PE" sz="3600" dirty="0" smtClean="0"/>
              <a:t>línea automático.</a:t>
            </a:r>
          </a:p>
          <a:p>
            <a:endParaRPr lang="es-PE" sz="3600" dirty="0"/>
          </a:p>
          <a:p>
            <a:r>
              <a:rPr lang="es-PE" sz="3600" dirty="0" smtClean="0">
                <a:solidFill>
                  <a:srgbClr val="0070C0"/>
                </a:solidFill>
              </a:rPr>
              <a:t>&lt;p&gt; </a:t>
            </a:r>
            <a:r>
              <a:rPr lang="es-PE" sz="3600" dirty="0" smtClean="0"/>
              <a:t>Aquí está mi primer párrafo </a:t>
            </a:r>
            <a:r>
              <a:rPr lang="es-PE" sz="3600" dirty="0" smtClean="0">
                <a:solidFill>
                  <a:srgbClr val="0070C0"/>
                </a:solidFill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42563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742739"/>
            <a:ext cx="98809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Todas las etiquetas en HTML se escriben encerradas</a:t>
            </a:r>
          </a:p>
          <a:p>
            <a:r>
              <a:rPr lang="es-PE" sz="3600" dirty="0" smtClean="0"/>
              <a:t>entre signos menor (&lt;) y mayor (&gt;).</a:t>
            </a:r>
          </a:p>
        </p:txBody>
      </p:sp>
    </p:spTree>
    <p:extLst>
      <p:ext uri="{BB962C8B-B14F-4D97-AF65-F5344CB8AC3E}">
        <p14:creationId xmlns:p14="http://schemas.microsoft.com/office/powerpoint/2010/main" val="250332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83340"/>
            <a:ext cx="2391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u="sng" dirty="0" smtClean="0"/>
              <a:t>ETIQUETA </a:t>
            </a:r>
            <a:r>
              <a:rPr lang="es-PE" sz="3600" b="1" u="sng" dirty="0" smtClean="0"/>
              <a:t>P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8" y="2168267"/>
            <a:ext cx="8904762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4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83340"/>
            <a:ext cx="1041413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u="sng" dirty="0" smtClean="0"/>
              <a:t>ETIQUETAS </a:t>
            </a:r>
            <a:r>
              <a:rPr lang="es-PE" sz="3600" b="1" u="sng" dirty="0" smtClean="0"/>
              <a:t>H1, H2, H3, H4, H5, H6</a:t>
            </a:r>
          </a:p>
          <a:p>
            <a:endParaRPr lang="es-PE" sz="3600" dirty="0"/>
          </a:p>
          <a:p>
            <a:r>
              <a:rPr lang="es-PE" sz="3600" dirty="0" smtClean="0"/>
              <a:t>Estas etiquetas son llamadas etiquetas de encabezado.</a:t>
            </a:r>
          </a:p>
          <a:p>
            <a:r>
              <a:rPr lang="es-PE" sz="3600" dirty="0" smtClean="0"/>
              <a:t>Sólo son 6. </a:t>
            </a:r>
          </a:p>
          <a:p>
            <a:r>
              <a:rPr lang="es-PE" sz="3600" dirty="0" smtClean="0"/>
              <a:t>La más importante es </a:t>
            </a:r>
            <a:r>
              <a:rPr lang="es-PE" sz="3600" b="1" dirty="0" smtClean="0"/>
              <a:t>H1</a:t>
            </a:r>
            <a:r>
              <a:rPr lang="es-PE" sz="3600" dirty="0" smtClean="0"/>
              <a:t> y la menos importante es </a:t>
            </a:r>
            <a:r>
              <a:rPr lang="es-PE" sz="3600" b="1" dirty="0" smtClean="0"/>
              <a:t>H6</a:t>
            </a:r>
            <a:r>
              <a:rPr lang="es-PE" sz="3600" dirty="0" smtClean="0"/>
              <a:t>.</a:t>
            </a:r>
          </a:p>
          <a:p>
            <a:endParaRPr lang="es-PE" sz="3600" dirty="0"/>
          </a:p>
          <a:p>
            <a:r>
              <a:rPr lang="es-PE" sz="2400" dirty="0" smtClean="0">
                <a:solidFill>
                  <a:srgbClr val="0070C0"/>
                </a:solidFill>
              </a:rPr>
              <a:t>&lt;h1&gt;</a:t>
            </a:r>
            <a:r>
              <a:rPr lang="es-PE" sz="2400" dirty="0" smtClean="0"/>
              <a:t>Título</a:t>
            </a:r>
            <a:r>
              <a:rPr lang="es-PE" sz="2400" dirty="0" smtClean="0">
                <a:solidFill>
                  <a:srgbClr val="0070C0"/>
                </a:solidFill>
              </a:rPr>
              <a:t>&lt;/h1&gt;</a:t>
            </a:r>
          </a:p>
          <a:p>
            <a:r>
              <a:rPr lang="es-PE" sz="2400" dirty="0">
                <a:solidFill>
                  <a:srgbClr val="0070C0"/>
                </a:solidFill>
              </a:rPr>
              <a:t>&lt;</a:t>
            </a:r>
            <a:r>
              <a:rPr lang="es-PE" sz="2400" dirty="0" smtClean="0">
                <a:solidFill>
                  <a:srgbClr val="0070C0"/>
                </a:solidFill>
              </a:rPr>
              <a:t>h2&gt;</a:t>
            </a:r>
            <a:r>
              <a:rPr lang="es-PE" sz="2400" dirty="0" smtClean="0"/>
              <a:t>Sub-título</a:t>
            </a:r>
            <a:r>
              <a:rPr lang="es-PE" sz="2400" dirty="0" smtClean="0">
                <a:solidFill>
                  <a:srgbClr val="0070C0"/>
                </a:solidFill>
              </a:rPr>
              <a:t>&lt;/h2&gt;</a:t>
            </a:r>
            <a:endParaRPr lang="es-PE" sz="2400" dirty="0">
              <a:solidFill>
                <a:srgbClr val="0070C0"/>
              </a:solidFill>
            </a:endParaRPr>
          </a:p>
          <a:p>
            <a:r>
              <a:rPr lang="es-PE" sz="2400" dirty="0">
                <a:solidFill>
                  <a:srgbClr val="0070C0"/>
                </a:solidFill>
              </a:rPr>
              <a:t>&lt;</a:t>
            </a:r>
            <a:r>
              <a:rPr lang="es-PE" sz="2400" dirty="0" smtClean="0">
                <a:solidFill>
                  <a:srgbClr val="0070C0"/>
                </a:solidFill>
              </a:rPr>
              <a:t>h3&gt;</a:t>
            </a:r>
            <a:r>
              <a:rPr lang="es-PE" sz="2400" dirty="0" smtClean="0"/>
              <a:t>Título del sub-título</a:t>
            </a:r>
            <a:r>
              <a:rPr lang="es-PE" sz="2400" dirty="0" smtClean="0">
                <a:solidFill>
                  <a:srgbClr val="0070C0"/>
                </a:solidFill>
              </a:rPr>
              <a:t>&lt;/h3&gt;</a:t>
            </a:r>
            <a:endParaRPr lang="es-PE" sz="2400" dirty="0">
              <a:solidFill>
                <a:srgbClr val="0070C0"/>
              </a:solidFill>
            </a:endParaRPr>
          </a:p>
          <a:p>
            <a:r>
              <a:rPr lang="es-PE" sz="2400" dirty="0" smtClean="0">
                <a:solidFill>
                  <a:srgbClr val="0070C0"/>
                </a:solidFill>
              </a:rPr>
              <a:t>&lt;h4&gt;</a:t>
            </a:r>
            <a:r>
              <a:rPr lang="es-PE" sz="2400" dirty="0" smtClean="0"/>
              <a:t>Sub-título del sub-título</a:t>
            </a:r>
            <a:r>
              <a:rPr lang="es-PE" sz="2400" dirty="0" smtClean="0">
                <a:solidFill>
                  <a:srgbClr val="0070C0"/>
                </a:solidFill>
              </a:rPr>
              <a:t>&lt;/h4&gt;</a:t>
            </a:r>
          </a:p>
          <a:p>
            <a:r>
              <a:rPr lang="es-PE" sz="2400" dirty="0">
                <a:solidFill>
                  <a:srgbClr val="0070C0"/>
                </a:solidFill>
              </a:rPr>
              <a:t>&lt;</a:t>
            </a:r>
            <a:r>
              <a:rPr lang="es-PE" sz="2400" dirty="0" smtClean="0">
                <a:solidFill>
                  <a:srgbClr val="0070C0"/>
                </a:solidFill>
              </a:rPr>
              <a:t>h5&gt;</a:t>
            </a:r>
            <a:r>
              <a:rPr lang="es-PE" sz="2400" dirty="0"/>
              <a:t>Sub-título del sub-título</a:t>
            </a:r>
            <a:r>
              <a:rPr lang="es-PE" sz="2400" dirty="0" smtClean="0">
                <a:solidFill>
                  <a:srgbClr val="0070C0"/>
                </a:solidFill>
              </a:rPr>
              <a:t>&lt;/h5&gt;</a:t>
            </a:r>
            <a:endParaRPr lang="es-PE" sz="2400" dirty="0">
              <a:solidFill>
                <a:srgbClr val="0070C0"/>
              </a:solidFill>
            </a:endParaRPr>
          </a:p>
          <a:p>
            <a:r>
              <a:rPr lang="es-PE" sz="2400" dirty="0">
                <a:solidFill>
                  <a:srgbClr val="0070C0"/>
                </a:solidFill>
              </a:rPr>
              <a:t>&lt;</a:t>
            </a:r>
            <a:r>
              <a:rPr lang="es-PE" sz="2400" dirty="0" smtClean="0">
                <a:solidFill>
                  <a:srgbClr val="0070C0"/>
                </a:solidFill>
              </a:rPr>
              <a:t>h6&gt;</a:t>
            </a:r>
            <a:r>
              <a:rPr lang="es-PE" sz="2400" dirty="0"/>
              <a:t>Sub-título del sub-título</a:t>
            </a:r>
            <a:r>
              <a:rPr lang="es-PE" sz="2400" dirty="0" smtClean="0">
                <a:solidFill>
                  <a:srgbClr val="0070C0"/>
                </a:solidFill>
              </a:rPr>
              <a:t>&lt;/h6&gt;</a:t>
            </a:r>
            <a:endParaRPr lang="es-PE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2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83340"/>
            <a:ext cx="6626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u="sng" dirty="0" smtClean="0"/>
              <a:t>ETIQUETAS </a:t>
            </a:r>
            <a:r>
              <a:rPr lang="es-PE" sz="3600" b="1" u="sng" dirty="0" smtClean="0"/>
              <a:t>H1, H2, H3, H4, H5, H6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84" y="2168267"/>
            <a:ext cx="8707434" cy="410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0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83340"/>
            <a:ext cx="6626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u="sng" dirty="0" smtClean="0"/>
              <a:t>ETIQUETAS </a:t>
            </a:r>
            <a:r>
              <a:rPr lang="es-PE" sz="3600" b="1" u="sng" dirty="0" smtClean="0"/>
              <a:t>H1, H2, H3, H4, H5, H6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322" y="2075673"/>
            <a:ext cx="3752381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83340"/>
            <a:ext cx="1118723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u="sng" dirty="0" smtClean="0"/>
              <a:t>ETIQUETAS </a:t>
            </a:r>
            <a:r>
              <a:rPr lang="es-PE" sz="3600" b="1" u="sng" dirty="0" smtClean="0"/>
              <a:t>H1, H2, H3, H4, H5, H6</a:t>
            </a:r>
          </a:p>
          <a:p>
            <a:endParaRPr lang="es-PE" sz="3600" dirty="0"/>
          </a:p>
          <a:p>
            <a:r>
              <a:rPr lang="es-PE" sz="3600" dirty="0" smtClean="0"/>
              <a:t>Lo ideal es que no haya más de una etiqueta </a:t>
            </a:r>
            <a:r>
              <a:rPr lang="es-PE" sz="3600" b="1" dirty="0" smtClean="0"/>
              <a:t>H1 </a:t>
            </a:r>
            <a:r>
              <a:rPr lang="es-PE" sz="3600" dirty="0" smtClean="0"/>
              <a:t>porque los</a:t>
            </a:r>
          </a:p>
          <a:p>
            <a:r>
              <a:rPr lang="es-PE" sz="3600" dirty="0" smtClean="0"/>
              <a:t>buscadores identifican el contenido de ésta como lo</a:t>
            </a:r>
          </a:p>
          <a:p>
            <a:r>
              <a:rPr lang="es-PE" sz="3600" dirty="0" smtClean="0"/>
              <a:t>“más importante” del contenido de la página web.</a:t>
            </a:r>
          </a:p>
          <a:p>
            <a:endParaRPr lang="es-PE" sz="3600" dirty="0">
              <a:solidFill>
                <a:srgbClr val="0070C0"/>
              </a:solidFill>
            </a:endParaRPr>
          </a:p>
          <a:p>
            <a:r>
              <a:rPr lang="es-PE" sz="3600" dirty="0" smtClean="0"/>
              <a:t>De las otra etiquetas, sí pueden haber más de una en la</a:t>
            </a:r>
          </a:p>
          <a:p>
            <a:r>
              <a:rPr lang="es-PE" sz="3600" dirty="0" smtClean="0"/>
              <a:t>misma página web.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1020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83340"/>
            <a:ext cx="94931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u="sng" dirty="0" smtClean="0"/>
              <a:t>ETIQUETA </a:t>
            </a:r>
            <a:r>
              <a:rPr lang="es-PE" sz="3600" b="1" u="sng" dirty="0" smtClean="0"/>
              <a:t>HGROUP</a:t>
            </a:r>
          </a:p>
          <a:p>
            <a:endParaRPr lang="es-PE" sz="3600" dirty="0"/>
          </a:p>
          <a:p>
            <a:r>
              <a:rPr lang="es-PE" sz="3600" dirty="0" smtClean="0"/>
              <a:t>Esta etiqueta sirve para agrupar etiquetas </a:t>
            </a:r>
            <a:r>
              <a:rPr lang="es-PE" sz="3600" b="1" dirty="0" smtClean="0"/>
              <a:t>H(1..6)</a:t>
            </a:r>
            <a:r>
              <a:rPr lang="es-PE" sz="3600" dirty="0" smtClean="0"/>
              <a:t>.</a:t>
            </a:r>
          </a:p>
          <a:p>
            <a:endParaRPr lang="es-PE" sz="3600" dirty="0" smtClean="0"/>
          </a:p>
          <a:p>
            <a:r>
              <a:rPr lang="es-PE" sz="3600" dirty="0" smtClean="0">
                <a:solidFill>
                  <a:srgbClr val="0070C0"/>
                </a:solidFill>
              </a:rPr>
              <a:t>&lt;</a:t>
            </a:r>
            <a:r>
              <a:rPr lang="es-PE" sz="3600" dirty="0" err="1" smtClean="0">
                <a:solidFill>
                  <a:srgbClr val="0070C0"/>
                </a:solidFill>
              </a:rPr>
              <a:t>hgroup</a:t>
            </a:r>
            <a:r>
              <a:rPr lang="es-PE" sz="3600" dirty="0" smtClean="0">
                <a:solidFill>
                  <a:srgbClr val="0070C0"/>
                </a:solidFill>
              </a:rPr>
              <a:t>&gt;</a:t>
            </a:r>
            <a:endParaRPr lang="es-PE" sz="3600" dirty="0">
              <a:solidFill>
                <a:srgbClr val="0070C0"/>
              </a:solidFill>
            </a:endParaRPr>
          </a:p>
          <a:p>
            <a:pPr lvl="1"/>
            <a:r>
              <a:rPr lang="es-PE" sz="3600" dirty="0" smtClean="0">
                <a:solidFill>
                  <a:srgbClr val="0070C0"/>
                </a:solidFill>
              </a:rPr>
              <a:t>&lt;h1&gt;</a:t>
            </a:r>
            <a:r>
              <a:rPr lang="es-PE" sz="3600" dirty="0" smtClean="0"/>
              <a:t>Título</a:t>
            </a:r>
            <a:r>
              <a:rPr lang="es-PE" sz="3600" dirty="0" smtClean="0">
                <a:solidFill>
                  <a:srgbClr val="0070C0"/>
                </a:solidFill>
              </a:rPr>
              <a:t>&lt;/h1&gt;</a:t>
            </a:r>
          </a:p>
          <a:p>
            <a:pPr lvl="1"/>
            <a:r>
              <a:rPr lang="es-PE" sz="3600" dirty="0">
                <a:solidFill>
                  <a:srgbClr val="0070C0"/>
                </a:solidFill>
              </a:rPr>
              <a:t>&lt;</a:t>
            </a:r>
            <a:r>
              <a:rPr lang="es-PE" sz="3600" dirty="0" smtClean="0">
                <a:solidFill>
                  <a:srgbClr val="0070C0"/>
                </a:solidFill>
              </a:rPr>
              <a:t>h2&gt;</a:t>
            </a:r>
            <a:r>
              <a:rPr lang="es-PE" sz="3600" dirty="0" smtClean="0"/>
              <a:t>Sub-título</a:t>
            </a:r>
            <a:r>
              <a:rPr lang="es-PE" sz="3600" dirty="0" smtClean="0">
                <a:solidFill>
                  <a:srgbClr val="0070C0"/>
                </a:solidFill>
              </a:rPr>
              <a:t>&lt;/h2&gt;</a:t>
            </a:r>
          </a:p>
          <a:p>
            <a:r>
              <a:rPr lang="es-PE" sz="3600" dirty="0" smtClean="0">
                <a:solidFill>
                  <a:srgbClr val="0070C0"/>
                </a:solidFill>
              </a:rPr>
              <a:t>&lt;/</a:t>
            </a:r>
            <a:r>
              <a:rPr lang="es-PE" sz="3600" dirty="0" err="1" smtClean="0">
                <a:solidFill>
                  <a:srgbClr val="0070C0"/>
                </a:solidFill>
              </a:rPr>
              <a:t>hgroup</a:t>
            </a:r>
            <a:r>
              <a:rPr lang="es-PE" sz="3600" dirty="0" smtClean="0">
                <a:solidFill>
                  <a:srgbClr val="0070C0"/>
                </a:solidFill>
              </a:rPr>
              <a:t>&gt;</a:t>
            </a:r>
            <a:endParaRPr lang="es-PE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70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83340"/>
            <a:ext cx="38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u="sng" dirty="0" smtClean="0"/>
              <a:t>ETIQUETA </a:t>
            </a:r>
            <a:r>
              <a:rPr lang="es-PE" sz="3600" b="1" u="sng" dirty="0" smtClean="0"/>
              <a:t>HGROUP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461" y="2042764"/>
            <a:ext cx="7234290" cy="387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83340"/>
            <a:ext cx="38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u="sng" dirty="0" smtClean="0"/>
              <a:t>ETIQUETA </a:t>
            </a:r>
            <a:r>
              <a:rPr lang="es-PE" sz="3600" b="1" u="sng" dirty="0" smtClean="0"/>
              <a:t>HGROUP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585" y="2168267"/>
            <a:ext cx="4425398" cy="32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83340"/>
            <a:ext cx="115269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u="sng" dirty="0" smtClean="0"/>
              <a:t>ETIQUETA </a:t>
            </a:r>
            <a:r>
              <a:rPr lang="es-PE" sz="3600" b="1" u="sng" dirty="0" smtClean="0"/>
              <a:t>A</a:t>
            </a:r>
          </a:p>
          <a:p>
            <a:endParaRPr lang="es-PE" sz="3600" dirty="0"/>
          </a:p>
          <a:p>
            <a:r>
              <a:rPr lang="es-PE" sz="3600" dirty="0" smtClean="0"/>
              <a:t>Esta etiqueta también se la conoce como etiqueta de enlace.</a:t>
            </a:r>
          </a:p>
          <a:p>
            <a:r>
              <a:rPr lang="es-PE" sz="3600" dirty="0" smtClean="0"/>
              <a:t>La etiqueta A sirve para “enlazar” a otra página.</a:t>
            </a:r>
          </a:p>
          <a:p>
            <a:endParaRPr lang="es-PE" sz="3600" dirty="0" smtClean="0"/>
          </a:p>
          <a:p>
            <a:r>
              <a:rPr lang="es-PE" sz="3600" dirty="0" smtClean="0">
                <a:solidFill>
                  <a:srgbClr val="0070C0"/>
                </a:solidFill>
              </a:rPr>
              <a:t>&lt;a</a:t>
            </a:r>
            <a:r>
              <a:rPr lang="es-PE" sz="3600" dirty="0" smtClean="0"/>
              <a:t> </a:t>
            </a:r>
            <a:r>
              <a:rPr lang="es-PE" sz="3600" dirty="0" err="1" smtClean="0">
                <a:solidFill>
                  <a:srgbClr val="C00000"/>
                </a:solidFill>
              </a:rPr>
              <a:t>href</a:t>
            </a:r>
            <a:r>
              <a:rPr lang="es-PE" sz="3600" dirty="0" smtClean="0"/>
              <a:t>=“historia.html”</a:t>
            </a:r>
            <a:r>
              <a:rPr lang="es-PE" sz="3600" dirty="0" smtClean="0">
                <a:solidFill>
                  <a:srgbClr val="0070C0"/>
                </a:solidFill>
              </a:rPr>
              <a:t>&gt;</a:t>
            </a:r>
            <a:r>
              <a:rPr lang="es-PE" sz="3600" dirty="0" smtClean="0"/>
              <a:t>HISTORIA</a:t>
            </a:r>
            <a:r>
              <a:rPr lang="es-PE" sz="3600" dirty="0" smtClean="0">
                <a:solidFill>
                  <a:srgbClr val="0070C0"/>
                </a:solidFill>
              </a:rPr>
              <a:t>&lt;/a&gt;</a:t>
            </a:r>
          </a:p>
          <a:p>
            <a:endParaRPr lang="es-PE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83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83340"/>
            <a:ext cx="2426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u="sng" dirty="0" smtClean="0"/>
              <a:t>ETIQUETA </a:t>
            </a:r>
            <a:r>
              <a:rPr lang="es-PE" sz="3600" b="1" u="sng" dirty="0" smtClean="0"/>
              <a:t>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51" y="2444539"/>
            <a:ext cx="10251174" cy="217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61823"/>
            <a:ext cx="1133861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Las estructuras en HTML tiene un ordenamiento semántico,</a:t>
            </a:r>
          </a:p>
          <a:p>
            <a:r>
              <a:rPr lang="es-PE" sz="3600" dirty="0" smtClean="0"/>
              <a:t>es decir, nos dicen para qué se usan:</a:t>
            </a:r>
          </a:p>
          <a:p>
            <a:endParaRPr lang="es-PE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/>
              <a:t>Cabeceras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/>
              <a:t>Pies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/>
              <a:t>Listas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/>
              <a:t>Párrafos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/>
              <a:t>Tablas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/>
              <a:t>Barra lateral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54335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83340"/>
            <a:ext cx="2426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u="sng" dirty="0" smtClean="0"/>
              <a:t>ETIQUETA </a:t>
            </a:r>
            <a:r>
              <a:rPr lang="es-PE" sz="3600" b="1" u="sng" dirty="0" smtClean="0"/>
              <a:t>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3" y="2264493"/>
            <a:ext cx="6488863" cy="244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9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83340"/>
            <a:ext cx="1136830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u="sng" dirty="0" smtClean="0"/>
              <a:t>ETIQUETA </a:t>
            </a:r>
            <a:r>
              <a:rPr lang="es-PE" sz="3600" b="1" u="sng" dirty="0" smtClean="0"/>
              <a:t>A</a:t>
            </a:r>
          </a:p>
          <a:p>
            <a:endParaRPr lang="es-PE" sz="3600" dirty="0"/>
          </a:p>
          <a:p>
            <a:r>
              <a:rPr lang="es-PE" sz="3600" dirty="0" smtClean="0"/>
              <a:t>La etiqueta </a:t>
            </a:r>
            <a:r>
              <a:rPr lang="es-PE" sz="3600" b="1" dirty="0" smtClean="0"/>
              <a:t>A</a:t>
            </a:r>
            <a:r>
              <a:rPr lang="es-PE" sz="3600" dirty="0" smtClean="0"/>
              <a:t> tiene un atributo llamado </a:t>
            </a:r>
            <a:r>
              <a:rPr lang="es-PE" sz="3600" i="1" dirty="0" smtClean="0"/>
              <a:t>target</a:t>
            </a:r>
            <a:r>
              <a:rPr lang="es-PE" sz="3600" dirty="0" smtClean="0"/>
              <a:t>. Este atributo</a:t>
            </a:r>
          </a:p>
          <a:p>
            <a:r>
              <a:rPr lang="es-PE" sz="3600" dirty="0" smtClean="0"/>
              <a:t>indica si la página web de destino (indicada en el </a:t>
            </a:r>
          </a:p>
          <a:p>
            <a:r>
              <a:rPr lang="es-PE" sz="3600" dirty="0" smtClean="0"/>
              <a:t>atributo </a:t>
            </a:r>
            <a:r>
              <a:rPr lang="es-PE" sz="3600" i="1" dirty="0" err="1" smtClean="0"/>
              <a:t>href</a:t>
            </a:r>
            <a:r>
              <a:rPr lang="es-PE" sz="3600" dirty="0" smtClean="0"/>
              <a:t>) se mostrará en la misma página o en otra</a:t>
            </a:r>
          </a:p>
          <a:p>
            <a:r>
              <a:rPr lang="es-PE" sz="3600" dirty="0" smtClean="0"/>
              <a:t>pestaña.</a:t>
            </a:r>
          </a:p>
          <a:p>
            <a:endParaRPr lang="es-PE" sz="3600" dirty="0" smtClean="0"/>
          </a:p>
          <a:p>
            <a:r>
              <a:rPr lang="es-PE" sz="3600" dirty="0" smtClean="0">
                <a:solidFill>
                  <a:srgbClr val="0070C0"/>
                </a:solidFill>
              </a:rPr>
              <a:t>&lt;a</a:t>
            </a:r>
            <a:r>
              <a:rPr lang="es-PE" sz="3600" dirty="0" smtClean="0"/>
              <a:t> </a:t>
            </a:r>
            <a:r>
              <a:rPr lang="es-PE" sz="3600" dirty="0" err="1" smtClean="0">
                <a:solidFill>
                  <a:srgbClr val="C00000"/>
                </a:solidFill>
              </a:rPr>
              <a:t>href</a:t>
            </a:r>
            <a:r>
              <a:rPr lang="es-PE" sz="3600" dirty="0" smtClean="0"/>
              <a:t>=“historia.html” </a:t>
            </a:r>
            <a:r>
              <a:rPr lang="es-PE" sz="3600" dirty="0" smtClean="0">
                <a:solidFill>
                  <a:srgbClr val="C00000"/>
                </a:solidFill>
              </a:rPr>
              <a:t>target</a:t>
            </a:r>
            <a:r>
              <a:rPr lang="es-PE" sz="3600" dirty="0" smtClean="0"/>
              <a:t>=“_</a:t>
            </a:r>
            <a:r>
              <a:rPr lang="es-PE" sz="3600" dirty="0" err="1" smtClean="0"/>
              <a:t>blank</a:t>
            </a:r>
            <a:r>
              <a:rPr lang="es-PE" sz="3600" dirty="0" smtClean="0"/>
              <a:t>”</a:t>
            </a:r>
            <a:r>
              <a:rPr lang="es-PE" sz="3600" dirty="0" smtClean="0">
                <a:solidFill>
                  <a:srgbClr val="0070C0"/>
                </a:solidFill>
              </a:rPr>
              <a:t>&gt;</a:t>
            </a:r>
            <a:r>
              <a:rPr lang="es-PE" sz="3600" dirty="0" smtClean="0"/>
              <a:t>HISTORIA</a:t>
            </a:r>
            <a:r>
              <a:rPr lang="es-PE" sz="3600" dirty="0" smtClean="0">
                <a:solidFill>
                  <a:srgbClr val="0070C0"/>
                </a:solidFill>
              </a:rPr>
              <a:t>&lt;/a&gt;</a:t>
            </a:r>
          </a:p>
          <a:p>
            <a:endParaRPr lang="es-PE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83340"/>
            <a:ext cx="1059091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u="sng" dirty="0" smtClean="0"/>
              <a:t>ETIQUETA </a:t>
            </a:r>
            <a:r>
              <a:rPr lang="es-PE" sz="3600" b="1" u="sng" dirty="0" smtClean="0"/>
              <a:t>A</a:t>
            </a:r>
          </a:p>
          <a:p>
            <a:endParaRPr lang="es-PE" sz="3600" dirty="0" smtClean="0"/>
          </a:p>
          <a:p>
            <a:r>
              <a:rPr lang="es-PE" sz="3600" dirty="0" smtClean="0"/>
              <a:t>El atributo </a:t>
            </a:r>
            <a:r>
              <a:rPr lang="es-PE" sz="3600" i="1" dirty="0" smtClean="0"/>
              <a:t>target</a:t>
            </a:r>
            <a:r>
              <a:rPr lang="es-PE" sz="3600" dirty="0" smtClean="0"/>
              <a:t> tiene dos valores principales: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/>
              <a:t>“_</a:t>
            </a:r>
            <a:r>
              <a:rPr lang="es-PE" sz="3600" dirty="0" err="1" smtClean="0"/>
              <a:t>blank</a:t>
            </a:r>
            <a:r>
              <a:rPr lang="es-PE" sz="3600" dirty="0" smtClean="0"/>
              <a:t>”: abrir en una pestaña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/>
              <a:t>“_</a:t>
            </a:r>
            <a:r>
              <a:rPr lang="es-PE" sz="3600" dirty="0" err="1" smtClean="0"/>
              <a:t>self</a:t>
            </a:r>
            <a:r>
              <a:rPr lang="es-PE" sz="3600" dirty="0" smtClean="0"/>
              <a:t>”: abrir en la misma página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PE" sz="3600" dirty="0"/>
          </a:p>
          <a:p>
            <a:r>
              <a:rPr lang="es-PE" sz="3600" dirty="0" smtClean="0"/>
              <a:t>Si no especificamos este atributo, el navegador abrirá la</a:t>
            </a:r>
          </a:p>
          <a:p>
            <a:r>
              <a:rPr lang="es-PE" sz="3600" dirty="0" smtClean="0"/>
              <a:t>página de destino en la misma página web.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22704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83340"/>
            <a:ext cx="2426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u="sng" dirty="0" smtClean="0"/>
              <a:t>ETIQUETA </a:t>
            </a:r>
            <a:r>
              <a:rPr lang="es-PE" sz="3600" b="1" u="sng" dirty="0" smtClean="0"/>
              <a:t>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66" y="2082268"/>
            <a:ext cx="10713671" cy="321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83340"/>
            <a:ext cx="102562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u="sng" dirty="0" smtClean="0"/>
              <a:t>ETIQUETA </a:t>
            </a:r>
            <a:r>
              <a:rPr lang="es-PE" sz="3600" b="1" u="sng" dirty="0" smtClean="0"/>
              <a:t>IMG</a:t>
            </a:r>
          </a:p>
          <a:p>
            <a:endParaRPr lang="es-PE" sz="3600" dirty="0"/>
          </a:p>
          <a:p>
            <a:r>
              <a:rPr lang="es-PE" sz="3600" dirty="0" smtClean="0"/>
              <a:t>La etiqueta </a:t>
            </a:r>
            <a:r>
              <a:rPr lang="es-PE" sz="3600" b="1" dirty="0" smtClean="0"/>
              <a:t>IMG</a:t>
            </a:r>
            <a:r>
              <a:rPr lang="es-PE" sz="3600" dirty="0" smtClean="0"/>
              <a:t> sirve para indicarle al navegador que </a:t>
            </a:r>
          </a:p>
          <a:p>
            <a:r>
              <a:rPr lang="es-PE" sz="3600" dirty="0" smtClean="0"/>
              <a:t>muestre una imagen.</a:t>
            </a:r>
          </a:p>
          <a:p>
            <a:endParaRPr lang="es-PE" sz="3600" dirty="0" smtClean="0"/>
          </a:p>
          <a:p>
            <a:r>
              <a:rPr lang="es-PE" sz="3600" dirty="0" smtClean="0">
                <a:solidFill>
                  <a:srgbClr val="0070C0"/>
                </a:solidFill>
              </a:rPr>
              <a:t>&lt;</a:t>
            </a:r>
            <a:r>
              <a:rPr lang="es-PE" sz="3600" dirty="0" err="1" smtClean="0">
                <a:solidFill>
                  <a:srgbClr val="0070C0"/>
                </a:solidFill>
              </a:rPr>
              <a:t>img</a:t>
            </a:r>
            <a:r>
              <a:rPr lang="es-PE" sz="3600" dirty="0" smtClean="0"/>
              <a:t> </a:t>
            </a:r>
            <a:r>
              <a:rPr lang="es-PE" sz="3600" dirty="0" err="1" smtClean="0">
                <a:solidFill>
                  <a:srgbClr val="C00000"/>
                </a:solidFill>
              </a:rPr>
              <a:t>src</a:t>
            </a:r>
            <a:r>
              <a:rPr lang="es-PE" sz="3600" dirty="0" smtClean="0"/>
              <a:t>=“paisaje.jpg” </a:t>
            </a:r>
            <a:r>
              <a:rPr lang="es-PE" sz="3600" dirty="0" err="1" smtClean="0">
                <a:solidFill>
                  <a:srgbClr val="C00000"/>
                </a:solidFill>
              </a:rPr>
              <a:t>width</a:t>
            </a:r>
            <a:r>
              <a:rPr lang="es-PE" sz="3600" dirty="0" smtClean="0"/>
              <a:t>=“400” </a:t>
            </a:r>
            <a:r>
              <a:rPr lang="es-PE" sz="3600" dirty="0" err="1" smtClean="0">
                <a:solidFill>
                  <a:srgbClr val="C00000"/>
                </a:solidFill>
              </a:rPr>
              <a:t>height</a:t>
            </a:r>
            <a:r>
              <a:rPr lang="es-PE" sz="3600" dirty="0" smtClean="0"/>
              <a:t>=“300” </a:t>
            </a:r>
            <a:r>
              <a:rPr lang="es-PE" sz="3600" dirty="0" smtClean="0">
                <a:solidFill>
                  <a:srgbClr val="0070C0"/>
                </a:solidFill>
              </a:rPr>
              <a:t>/&gt;</a:t>
            </a:r>
          </a:p>
          <a:p>
            <a:endParaRPr lang="es-PE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09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83340"/>
            <a:ext cx="2968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u="sng" dirty="0" smtClean="0"/>
              <a:t>ETIQUETA </a:t>
            </a:r>
            <a:r>
              <a:rPr lang="es-PE" sz="3600" b="1" u="sng" dirty="0" smtClean="0"/>
              <a:t>IMG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72" y="2358824"/>
            <a:ext cx="10847277" cy="208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5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83340"/>
            <a:ext cx="2968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u="sng" dirty="0" smtClean="0"/>
              <a:t>ETIQUETA </a:t>
            </a:r>
            <a:r>
              <a:rPr lang="es-PE" sz="3600" b="1" u="sng" dirty="0" smtClean="0"/>
              <a:t>IMG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084" y="1955624"/>
            <a:ext cx="6396949" cy="474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2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742739"/>
            <a:ext cx="10060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Antes de proseguir veamos la estructura de archivos.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32205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742739"/>
            <a:ext cx="19159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/>
              <a:t>Raíz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s-PE" sz="3600" dirty="0" err="1" smtClean="0"/>
              <a:t>img</a:t>
            </a:r>
            <a:endParaRPr lang="es-PE" sz="3600" dirty="0" smtClean="0"/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s-PE" sz="3600" dirty="0" err="1" smtClean="0"/>
              <a:t>css</a:t>
            </a:r>
            <a:endParaRPr lang="es-PE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034" y="1912498"/>
            <a:ext cx="5541277" cy="253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742739"/>
            <a:ext cx="47028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Hay dos tipos de ruteos: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/>
              <a:t>Relativos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/>
              <a:t>Absolutos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418992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61823"/>
            <a:ext cx="11259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El ordenamiento semántico sirve para señalar el significado</a:t>
            </a:r>
          </a:p>
          <a:p>
            <a:r>
              <a:rPr lang="es-PE" sz="3600" dirty="0" smtClean="0"/>
              <a:t>del contenido y no solo para señalar su apariencia.</a:t>
            </a:r>
          </a:p>
        </p:txBody>
      </p:sp>
    </p:spTree>
    <p:extLst>
      <p:ext uri="{BB962C8B-B14F-4D97-AF65-F5344CB8AC3E}">
        <p14:creationId xmlns:p14="http://schemas.microsoft.com/office/powerpoint/2010/main" val="99876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742739"/>
            <a:ext cx="57739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u="sng" dirty="0" smtClean="0"/>
              <a:t>Ruteo relativo</a:t>
            </a:r>
          </a:p>
          <a:p>
            <a:endParaRPr lang="es-PE" sz="3600" dirty="0"/>
          </a:p>
          <a:p>
            <a:r>
              <a:rPr lang="es-PE" sz="3600" dirty="0" smtClean="0">
                <a:solidFill>
                  <a:srgbClr val="0070C0"/>
                </a:solidFill>
              </a:rPr>
              <a:t>&lt;</a:t>
            </a:r>
            <a:r>
              <a:rPr lang="es-PE" sz="3600" dirty="0" err="1" smtClean="0">
                <a:solidFill>
                  <a:srgbClr val="0070C0"/>
                </a:solidFill>
              </a:rPr>
              <a:t>img</a:t>
            </a:r>
            <a:r>
              <a:rPr lang="es-PE" sz="3600" dirty="0" smtClean="0">
                <a:solidFill>
                  <a:srgbClr val="0070C0"/>
                </a:solidFill>
              </a:rPr>
              <a:t> </a:t>
            </a:r>
            <a:r>
              <a:rPr lang="es-PE" sz="3600" dirty="0" err="1" smtClean="0">
                <a:solidFill>
                  <a:srgbClr val="C00000"/>
                </a:solidFill>
              </a:rPr>
              <a:t>src</a:t>
            </a:r>
            <a:r>
              <a:rPr lang="es-PE" sz="3600" dirty="0" smtClean="0"/>
              <a:t>=“</a:t>
            </a:r>
            <a:r>
              <a:rPr lang="es-PE" sz="3600" dirty="0" err="1" smtClean="0"/>
              <a:t>img</a:t>
            </a:r>
            <a:r>
              <a:rPr lang="es-PE" sz="3600" dirty="0" smtClean="0"/>
              <a:t>/paisaje.jpg” </a:t>
            </a:r>
            <a:r>
              <a:rPr lang="es-PE" sz="3600" dirty="0" smtClean="0">
                <a:solidFill>
                  <a:srgbClr val="0070C0"/>
                </a:solidFill>
              </a:rPr>
              <a:t>/&gt;</a:t>
            </a:r>
            <a:endParaRPr lang="es-PE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742739"/>
            <a:ext cx="281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u="sng" dirty="0" smtClean="0"/>
              <a:t>Ruteo relativo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62" y="2732528"/>
            <a:ext cx="9717418" cy="25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742739"/>
            <a:ext cx="1097858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u="sng" dirty="0" smtClean="0"/>
              <a:t>Ruteo absoluto</a:t>
            </a:r>
          </a:p>
          <a:p>
            <a:endParaRPr lang="es-PE" sz="3600" dirty="0"/>
          </a:p>
          <a:p>
            <a:r>
              <a:rPr lang="es-PE" sz="2800" dirty="0" smtClean="0">
                <a:solidFill>
                  <a:srgbClr val="0070C0"/>
                </a:solidFill>
              </a:rPr>
              <a:t>&lt;</a:t>
            </a:r>
            <a:r>
              <a:rPr lang="es-PE" sz="2800" dirty="0" err="1" smtClean="0">
                <a:solidFill>
                  <a:srgbClr val="0070C0"/>
                </a:solidFill>
              </a:rPr>
              <a:t>img</a:t>
            </a:r>
            <a:r>
              <a:rPr lang="es-PE" sz="2800" dirty="0" smtClean="0">
                <a:solidFill>
                  <a:srgbClr val="0070C0"/>
                </a:solidFill>
              </a:rPr>
              <a:t> </a:t>
            </a:r>
            <a:r>
              <a:rPr lang="es-PE" sz="2800" dirty="0" err="1" smtClean="0">
                <a:solidFill>
                  <a:srgbClr val="C00000"/>
                </a:solidFill>
              </a:rPr>
              <a:t>src</a:t>
            </a:r>
            <a:r>
              <a:rPr lang="es-PE" sz="2800" dirty="0"/>
              <a:t>=“http://www.oldskull.net/</a:t>
            </a:r>
            <a:r>
              <a:rPr lang="es-PE" sz="2800" dirty="0" err="1"/>
              <a:t>wp-content</a:t>
            </a:r>
            <a:r>
              <a:rPr lang="es-PE" sz="2800" dirty="0"/>
              <a:t>/</a:t>
            </a:r>
            <a:r>
              <a:rPr lang="es-PE" sz="2800" dirty="0" err="1"/>
              <a:t>uploads</a:t>
            </a:r>
            <a:r>
              <a:rPr lang="es-PE" sz="2800" dirty="0"/>
              <a:t>/paisaje01.jpg” </a:t>
            </a:r>
            <a:r>
              <a:rPr lang="es-PE" sz="2800" dirty="0" smtClean="0">
                <a:solidFill>
                  <a:srgbClr val="0070C0"/>
                </a:solidFill>
              </a:rPr>
              <a:t>/&gt;</a:t>
            </a:r>
            <a:endParaRPr lang="es-PE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3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742739"/>
            <a:ext cx="3029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u="sng" dirty="0" smtClean="0"/>
              <a:t>Ruteo absoluto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02" y="2603416"/>
            <a:ext cx="11280865" cy="21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9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3" name="Rectángulo redondeado 2"/>
          <p:cNvSpPr/>
          <p:nvPr/>
        </p:nvSpPr>
        <p:spPr>
          <a:xfrm>
            <a:off x="871369" y="1021976"/>
            <a:ext cx="10962043" cy="7315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smtClean="0">
                <a:solidFill>
                  <a:srgbClr val="C00000"/>
                </a:solidFill>
              </a:rPr>
              <a:t>HEADER</a:t>
            </a:r>
            <a:endParaRPr lang="es-ES" sz="4000" dirty="0">
              <a:solidFill>
                <a:srgbClr val="C00000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871369" y="2506531"/>
            <a:ext cx="6379285" cy="31304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smtClean="0"/>
              <a:t>SECTION</a:t>
            </a:r>
            <a:endParaRPr lang="es-ES" sz="40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7779570" y="2506530"/>
            <a:ext cx="4010810" cy="314634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smtClean="0"/>
              <a:t>ASIDE</a:t>
            </a:r>
            <a:endParaRPr lang="es-ES" sz="40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871369" y="5846515"/>
            <a:ext cx="10919011" cy="94156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smtClean="0">
                <a:solidFill>
                  <a:srgbClr val="C00000"/>
                </a:solidFill>
              </a:rPr>
              <a:t>FOOTER</a:t>
            </a:r>
            <a:endParaRPr lang="es-ES" sz="4000" dirty="0">
              <a:solidFill>
                <a:srgbClr val="C0000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323191" y="4346089"/>
            <a:ext cx="5680037" cy="11295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smtClean="0"/>
              <a:t>ARTICLE</a:t>
            </a:r>
            <a:endParaRPr lang="es-ES" sz="40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871368" y="1930728"/>
            <a:ext cx="10919011" cy="4144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smtClean="0">
                <a:solidFill>
                  <a:srgbClr val="C00000"/>
                </a:solidFill>
              </a:rPr>
              <a:t>NAV</a:t>
            </a:r>
            <a:endParaRPr lang="es-E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57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927" y="751190"/>
            <a:ext cx="4997605" cy="59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9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61823"/>
            <a:ext cx="1147025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Por ejemplo:</a:t>
            </a:r>
          </a:p>
          <a:p>
            <a:endParaRPr lang="es-PE" sz="3600" dirty="0"/>
          </a:p>
          <a:p>
            <a:r>
              <a:rPr lang="es-PE" sz="3600" dirty="0" smtClean="0"/>
              <a:t>Una etiqueta </a:t>
            </a:r>
            <a:r>
              <a:rPr lang="es-PE" sz="3600" dirty="0" smtClean="0">
                <a:solidFill>
                  <a:srgbClr val="0070C0"/>
                </a:solidFill>
              </a:rPr>
              <a:t>&lt;p&gt;</a:t>
            </a:r>
            <a:r>
              <a:rPr lang="es-PE" sz="3600" dirty="0" smtClean="0"/>
              <a:t>  no me dice nada sobre lo que contiene.</a:t>
            </a:r>
            <a:endParaRPr lang="es-PE" sz="3600" dirty="0"/>
          </a:p>
          <a:p>
            <a:endParaRPr lang="es-PE" sz="3600" dirty="0" smtClean="0"/>
          </a:p>
          <a:p>
            <a:r>
              <a:rPr lang="es-PE" sz="3600" dirty="0" smtClean="0"/>
              <a:t>Una etiqueta </a:t>
            </a:r>
            <a:r>
              <a:rPr lang="es-PE" sz="3600" dirty="0">
                <a:solidFill>
                  <a:srgbClr val="0070C0"/>
                </a:solidFill>
              </a:rPr>
              <a:t>&lt;h1&gt; </a:t>
            </a:r>
            <a:r>
              <a:rPr lang="es-PE" sz="3600" dirty="0" smtClean="0"/>
              <a:t>me dice que lo que contiene es el título o</a:t>
            </a:r>
          </a:p>
          <a:p>
            <a:r>
              <a:rPr lang="es-PE" sz="3600" dirty="0" smtClean="0"/>
              <a:t>lo más relevante de la página web. Esta información la usan</a:t>
            </a:r>
          </a:p>
          <a:p>
            <a:r>
              <a:rPr lang="es-PE" sz="3600" dirty="0" smtClean="0"/>
              <a:t>los buscadores.</a:t>
            </a:r>
          </a:p>
        </p:txBody>
      </p:sp>
    </p:spTree>
    <p:extLst>
      <p:ext uri="{BB962C8B-B14F-4D97-AF65-F5344CB8AC3E}">
        <p14:creationId xmlns:p14="http://schemas.microsoft.com/office/powerpoint/2010/main" val="252946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9246" y="75303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HTML5 + </a:t>
            </a:r>
            <a:r>
              <a:rPr lang="es-PE" sz="4400" dirty="0" smtClean="0"/>
              <a:t>CSS3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0003" y="1161823"/>
            <a:ext cx="9642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El ordenamiento semántico sirve también para dar</a:t>
            </a:r>
          </a:p>
          <a:p>
            <a:r>
              <a:rPr lang="es-PE" sz="3600" dirty="0" smtClean="0"/>
              <a:t>accesibilidad a los discapacitados.</a:t>
            </a:r>
          </a:p>
        </p:txBody>
      </p:sp>
    </p:spTree>
    <p:extLst>
      <p:ext uri="{BB962C8B-B14F-4D97-AF65-F5344CB8AC3E}">
        <p14:creationId xmlns:p14="http://schemas.microsoft.com/office/powerpoint/2010/main" val="236315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1673</Words>
  <Application>Microsoft Office PowerPoint</Application>
  <PresentationFormat>Panorámica</PresentationFormat>
  <Paragraphs>365</Paragraphs>
  <Slides>75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75</vt:i4>
      </vt:variant>
    </vt:vector>
  </HeadingPairs>
  <TitlesOfParts>
    <vt:vector size="80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Hidalgo</dc:creator>
  <cp:lastModifiedBy>Sergio Hidalgo</cp:lastModifiedBy>
  <cp:revision>41</cp:revision>
  <dcterms:created xsi:type="dcterms:W3CDTF">2015-01-31T08:52:47Z</dcterms:created>
  <dcterms:modified xsi:type="dcterms:W3CDTF">2015-03-12T18:50:09Z</dcterms:modified>
</cp:coreProperties>
</file>