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BD3B2B-B1CC-3A7C-8781-40F4BA5EADAD}" v="199" dt="2024-10-17T19:17:53.859"/>
    <p1510:client id="{4494BC9D-C753-F122-97E2-53B6274F83CA}" v="92" dt="2024-10-17T13:28:06.341"/>
    <p1510:client id="{6D46BA51-9192-BB1F-8204-C253987AAC08}" v="546" dt="2024-10-17T19:40:20.095"/>
    <p1510:client id="{AC93E10B-C7DD-52FB-A9FB-A5B3A454E434}" v="3" dt="2024-10-17T13:12:02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17/10/2024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17/10/2024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17/10/2024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17/10/2024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17/10/2024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17/10/2024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17/10/2024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17/10/2024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17/10/2024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17/10/2024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17/10/2024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17/10/2024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1300" b="1">
                <a:solidFill>
                  <a:srgbClr val="282523"/>
                </a:solidFill>
                <a:ea typeface="+mj-lt"/>
                <a:cs typeface="+mj-lt"/>
              </a:rPr>
              <a:t>Análisis Exploratorio de Datos (EDA) del Titanic: Descubriendo Patrones de Supervivencia</a:t>
            </a:r>
            <a:r>
              <a:rPr lang="es-ES" sz="1300">
                <a:solidFill>
                  <a:srgbClr val="282523"/>
                </a:solidFill>
                <a:ea typeface="+mj-lt"/>
                <a:cs typeface="+mj-lt"/>
              </a:rPr>
              <a:t> 🚢📊</a:t>
            </a:r>
            <a:endParaRPr lang="es-ES">
              <a:ea typeface="+mj-lt"/>
              <a:cs typeface="+mj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A00CA00-CAC6-40BE-2646-E85C3505F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" y="-139170"/>
            <a:ext cx="12188822" cy="6998757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4917" y="5051955"/>
            <a:ext cx="9144000" cy="1655762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z="4000" b="1">
                <a:solidFill>
                  <a:schemeClr val="bg1"/>
                </a:solidFill>
                <a:ea typeface="+mn-lt"/>
                <a:cs typeface="+mn-lt"/>
              </a:rPr>
              <a:t>Análisis Exploratorio de Datos (EDA)   </a:t>
            </a:r>
            <a:r>
              <a:rPr lang="es-ES" sz="4000" b="1" err="1">
                <a:solidFill>
                  <a:schemeClr val="bg1"/>
                </a:solidFill>
                <a:ea typeface="+mn-lt"/>
                <a:cs typeface="+mn-lt"/>
              </a:rPr>
              <a:t>Titanic</a:t>
            </a:r>
            <a:r>
              <a:rPr lang="es-ES" sz="4000" b="1">
                <a:solidFill>
                  <a:schemeClr val="bg1"/>
                </a:solidFill>
                <a:ea typeface="+mn-lt"/>
                <a:cs typeface="+mn-lt"/>
              </a:rPr>
              <a:t>: Descubriendo Patrones de Supervivencia</a:t>
            </a:r>
            <a:endParaRPr lang="es-ES" sz="4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8DE20-D349-6547-8015-0F19844CB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/>
              <a:t>Índice de supervivencia por edad y clase</a:t>
            </a:r>
          </a:p>
        </p:txBody>
      </p:sp>
      <p:pic>
        <p:nvPicPr>
          <p:cNvPr id="4" name="Marcador de contenido 3" descr="Gráfico, Gráfico en cascada&#10;&#10;Descripción generada automáticamente">
            <a:extLst>
              <a:ext uri="{FF2B5EF4-FFF2-40B4-BE49-F238E27FC236}">
                <a16:creationId xmlns:a16="http://schemas.microsoft.com/office/drawing/2014/main" id="{31C0264A-BBDB-B875-0883-BD6B31D97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63" y="1322418"/>
            <a:ext cx="10183999" cy="5530280"/>
          </a:xfrm>
        </p:spPr>
      </p:pic>
    </p:spTree>
    <p:extLst>
      <p:ext uri="{BB962C8B-B14F-4D97-AF65-F5344CB8AC3E}">
        <p14:creationId xmlns:p14="http://schemas.microsoft.com/office/powerpoint/2010/main" val="691752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CA97A-2F06-0353-BF06-ED3487F3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/>
              <a:t>Grupos familiares y clase en la que viajaban.</a:t>
            </a:r>
          </a:p>
        </p:txBody>
      </p:sp>
      <p:pic>
        <p:nvPicPr>
          <p:cNvPr id="4" name="Marcador de contenido 3" descr="Gráfico, Gráfico en cascada&#10;&#10;Descripción generada automáticamente">
            <a:extLst>
              <a:ext uri="{FF2B5EF4-FFF2-40B4-BE49-F238E27FC236}">
                <a16:creationId xmlns:a16="http://schemas.microsoft.com/office/drawing/2014/main" id="{5CC9934A-4EB7-248D-EB22-B285D4592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0329" y="1854380"/>
            <a:ext cx="8196963" cy="4797036"/>
          </a:xfrm>
        </p:spPr>
      </p:pic>
    </p:spTree>
    <p:extLst>
      <p:ext uri="{BB962C8B-B14F-4D97-AF65-F5344CB8AC3E}">
        <p14:creationId xmlns:p14="http://schemas.microsoft.com/office/powerpoint/2010/main" val="3293234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7A38D-0EAA-E6F6-627E-3DC2DF398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/>
              <a:t>Índice de supervivencia de grupos familiares por clase.</a:t>
            </a:r>
          </a:p>
        </p:txBody>
      </p:sp>
      <p:pic>
        <p:nvPicPr>
          <p:cNvPr id="4" name="Marcador de contenido 3" descr="Gráfico&#10;&#10;Descripción generada automáticamente">
            <a:extLst>
              <a:ext uri="{FF2B5EF4-FFF2-40B4-BE49-F238E27FC236}">
                <a16:creationId xmlns:a16="http://schemas.microsoft.com/office/drawing/2014/main" id="{1D56CC1F-B20B-AE16-429A-9A198F791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1807" y="1868757"/>
            <a:ext cx="9320914" cy="4624507"/>
          </a:xfrm>
        </p:spPr>
      </p:pic>
    </p:spTree>
    <p:extLst>
      <p:ext uri="{BB962C8B-B14F-4D97-AF65-F5344CB8AC3E}">
        <p14:creationId xmlns:p14="http://schemas.microsoft.com/office/powerpoint/2010/main" val="1556750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9B4E7-E036-E9B7-4862-C581F0D95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502"/>
            <a:ext cx="10515600" cy="1325563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rgbClr val="282523"/>
                </a:solidFill>
                <a:latin typeface="Aptos"/>
              </a:rPr>
              <a:t>Hallazgos Clave</a:t>
            </a:r>
            <a:endParaRPr lang="es-ES" sz="4000" dirty="0">
              <a:solidFill>
                <a:srgbClr val="282523"/>
              </a:solidFill>
              <a:latin typeface="Apto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B87048-70C4-E419-958F-DACDACD51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83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s-ES" sz="1300" b="1" dirty="0">
              <a:solidFill>
                <a:srgbClr val="282523"/>
              </a:solidFill>
            </a:endParaRPr>
          </a:p>
          <a:p>
            <a:r>
              <a:rPr lang="es-ES" b="1" dirty="0">
                <a:solidFill>
                  <a:srgbClr val="282523"/>
                </a:solidFill>
                <a:ea typeface="+mn-lt"/>
                <a:cs typeface="+mn-lt"/>
              </a:rPr>
              <a:t>Impacto del Género</a:t>
            </a:r>
            <a:r>
              <a:rPr lang="es-ES" sz="1300" b="1" dirty="0">
                <a:solidFill>
                  <a:srgbClr val="282523"/>
                </a:solidFill>
                <a:ea typeface="+mn-lt"/>
                <a:cs typeface="+mn-lt"/>
              </a:rPr>
              <a:t>:</a:t>
            </a:r>
            <a:endParaRPr lang="es-ES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282523"/>
                </a:solidFill>
                <a:ea typeface="+mn-lt"/>
                <a:cs typeface="+mn-lt"/>
              </a:rPr>
              <a:t>Las mujeres tuvieron una mayor tasa de supervivencia, reflejando las políticas de rescate que priorizaron a mujeres y niños.</a:t>
            </a:r>
            <a:endParaRPr lang="es-ES" sz="2000" dirty="0"/>
          </a:p>
          <a:p>
            <a:r>
              <a:rPr lang="es-ES" b="1" dirty="0">
                <a:solidFill>
                  <a:srgbClr val="282523"/>
                </a:solidFill>
                <a:ea typeface="+mn-lt"/>
                <a:cs typeface="+mn-lt"/>
              </a:rPr>
              <a:t>Impacto de la Clase: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282523"/>
                </a:solidFill>
                <a:ea typeface="+mn-lt"/>
                <a:cs typeface="+mn-lt"/>
              </a:rPr>
              <a:t>Tasas más altas de supervivencia para los pasajeros de primera clase.</a:t>
            </a:r>
            <a:endParaRPr lang="es-ES" dirty="0"/>
          </a:p>
          <a:p>
            <a:r>
              <a:rPr lang="es-ES" b="1" dirty="0">
                <a:solidFill>
                  <a:srgbClr val="282523"/>
                </a:solidFill>
                <a:ea typeface="+mn-lt"/>
                <a:cs typeface="+mn-lt"/>
              </a:rPr>
              <a:t>Tarifas Pagadas:</a:t>
            </a:r>
            <a:endParaRPr lang="es-ES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282523"/>
                </a:solidFill>
                <a:ea typeface="+mn-lt"/>
                <a:cs typeface="+mn-lt"/>
              </a:rPr>
              <a:t>Tarifas más altas se correlacionaron con mayores tasas de supervivencia.</a:t>
            </a:r>
          </a:p>
          <a:p>
            <a:r>
              <a:rPr lang="es-ES" b="1">
                <a:solidFill>
                  <a:srgbClr val="282523"/>
                </a:solidFill>
                <a:ea typeface="+mn-lt"/>
                <a:cs typeface="+mn-lt"/>
              </a:rPr>
              <a:t>Supervivencia Familiar: </a:t>
            </a:r>
          </a:p>
          <a:p>
            <a:r>
              <a:rPr lang="es-ES" sz="2000" dirty="0">
                <a:solidFill>
                  <a:srgbClr val="282523"/>
                </a:solidFill>
                <a:ea typeface="+mn-lt"/>
                <a:cs typeface="+mn-lt"/>
              </a:rPr>
              <a:t>Mayor representación de familias completas supervivientes en clases superiores.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543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EC9FF-7A9B-DE4A-A593-78BCBCF83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b="1">
                <a:solidFill>
                  <a:srgbClr val="282523"/>
                </a:solidFill>
                <a:ea typeface="+mj-lt"/>
                <a:cs typeface="+mj-lt"/>
              </a:rPr>
              <a:t>Objetivo del Proyecto</a:t>
            </a:r>
            <a:endParaRPr lang="es-ES" sz="40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212B1A-A15E-CFA5-3079-3804D9947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209"/>
            <a:ext cx="10515600" cy="469000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dirty="0">
                <a:solidFill>
                  <a:srgbClr val="282523"/>
                </a:solidFill>
                <a:ea typeface="+mn-lt"/>
                <a:cs typeface="+mn-lt"/>
              </a:rPr>
              <a:t>Investigar los factores que influenciaron la supervivencia de los  pasajeros del Titanic.</a:t>
            </a:r>
            <a:endParaRPr lang="es-ES" dirty="0"/>
          </a:p>
          <a:p>
            <a:r>
              <a:rPr lang="es-ES" dirty="0">
                <a:solidFill>
                  <a:srgbClr val="282523"/>
                </a:solidFill>
                <a:ea typeface="+mn-lt"/>
                <a:cs typeface="+mn-lt"/>
              </a:rPr>
              <a:t>Utilizar EDA y técnicas avanzadas de visualización para identificar patrones y tendencias.</a:t>
            </a:r>
            <a:endParaRPr lang="es-ES" dirty="0"/>
          </a:p>
          <a:p>
            <a:endParaRPr lang="es-ES">
              <a:solidFill>
                <a:srgbClr val="282523"/>
              </a:solidFill>
              <a:ea typeface="+mn-lt"/>
              <a:cs typeface="+mn-lt"/>
            </a:endParaRPr>
          </a:p>
          <a:p>
            <a:r>
              <a:rPr lang="es-ES" sz="4000" b="1" dirty="0">
                <a:solidFill>
                  <a:srgbClr val="282523"/>
                </a:solidFill>
                <a:ea typeface="+mn-lt"/>
                <a:cs typeface="+mn-lt"/>
              </a:rPr>
              <a:t>Metodología</a:t>
            </a:r>
            <a:endParaRPr lang="es-ES" sz="4000" b="1" dirty="0">
              <a:solidFill>
                <a:srgbClr val="282523"/>
              </a:solidFill>
            </a:endParaRPr>
          </a:p>
          <a:p>
            <a:r>
              <a:rPr lang="es-ES" dirty="0">
                <a:solidFill>
                  <a:srgbClr val="282523"/>
                </a:solidFill>
                <a:ea typeface="+mn-lt"/>
                <a:cs typeface="+mn-lt"/>
              </a:rPr>
              <a:t>Análisis de datos.</a:t>
            </a:r>
            <a:endParaRPr lang="es-ES" dirty="0"/>
          </a:p>
          <a:p>
            <a:r>
              <a:rPr lang="es-ES" dirty="0">
                <a:solidFill>
                  <a:srgbClr val="282523"/>
                </a:solidFill>
                <a:ea typeface="+mn-lt"/>
                <a:cs typeface="+mn-lt"/>
              </a:rPr>
              <a:t>Visualizaciones gráficas.</a:t>
            </a:r>
            <a:endParaRPr lang="es-ES" dirty="0"/>
          </a:p>
          <a:p>
            <a:r>
              <a:rPr lang="es-ES" dirty="0">
                <a:solidFill>
                  <a:srgbClr val="282523"/>
                </a:solidFill>
                <a:ea typeface="+mn-lt"/>
                <a:cs typeface="+mn-lt"/>
              </a:rPr>
              <a:t>Interpretación de resultados.</a:t>
            </a:r>
            <a:endParaRPr lang="es-ES" dirty="0"/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305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CDBC4-9DFD-BDB6-64E9-39C9C5238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Procesamiento de datos.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7F34A6-1192-134D-C8A6-D50893C45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437"/>
            <a:ext cx="10515600" cy="47395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400" b="1" dirty="0">
                <a:solidFill>
                  <a:srgbClr val="282523"/>
                </a:solidFill>
                <a:ea typeface="+mn-lt"/>
                <a:cs typeface="+mn-lt"/>
              </a:rPr>
              <a:t>Desarrollo del Modelo KNN</a:t>
            </a:r>
            <a:endParaRPr lang="es-ES" sz="2400"/>
          </a:p>
          <a:p>
            <a:r>
              <a:rPr lang="es-ES" sz="2400" dirty="0">
                <a:solidFill>
                  <a:srgbClr val="282523"/>
                </a:solidFill>
                <a:ea typeface="+mn-lt"/>
                <a:cs typeface="+mn-lt"/>
              </a:rPr>
              <a:t>Lo más importante y determinante ha sido desarrollar nuestro modelo KNN para completar los valores nulos, mejorando significativamente la precisión y calidad de nuestros datos.</a:t>
            </a:r>
          </a:p>
          <a:p>
            <a:endParaRPr lang="es-ES" dirty="0"/>
          </a:p>
        </p:txBody>
      </p:sp>
      <p:pic>
        <p:nvPicPr>
          <p:cNvPr id="5" name="Imagen 4" descr="Gráfico, Histograma&#10;&#10;Descripción generada automáticamente">
            <a:extLst>
              <a:ext uri="{FF2B5EF4-FFF2-40B4-BE49-F238E27FC236}">
                <a16:creationId xmlns:a16="http://schemas.microsoft.com/office/drawing/2014/main" id="{F7912502-2872-5D6A-6D1D-D152BC07D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43" y="3085651"/>
            <a:ext cx="12200086" cy="377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1AD77-8CED-05FB-666A-81669215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/>
              <a:t>Distribución de Supervivientes y No Supervivientes</a:t>
            </a:r>
          </a:p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434DDE-A0E9-8DB0-B5B4-0246F1D06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5512"/>
            <a:ext cx="10515600" cy="50414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400" b="1" dirty="0">
                <a:solidFill>
                  <a:srgbClr val="282523"/>
                </a:solidFill>
                <a:ea typeface="+mn-lt"/>
                <a:cs typeface="+mn-lt"/>
              </a:rPr>
              <a:t>Total de pasajeros: 891</a:t>
            </a:r>
          </a:p>
          <a:p>
            <a:r>
              <a:rPr lang="es-ES" sz="2400" b="1" dirty="0">
                <a:solidFill>
                  <a:srgbClr val="282523"/>
                </a:solidFill>
                <a:ea typeface="+mn-lt"/>
                <a:cs typeface="+mn-lt"/>
              </a:rPr>
              <a:t>Supervivientes: 342 (38.4%)</a:t>
            </a:r>
          </a:p>
          <a:p>
            <a:r>
              <a:rPr lang="es-ES" sz="2400" b="1" dirty="0">
                <a:solidFill>
                  <a:srgbClr val="282523"/>
                </a:solidFill>
                <a:ea typeface="+mn-lt"/>
                <a:cs typeface="+mn-lt"/>
              </a:rPr>
              <a:t>No supervivientes: 549 (61.6%)</a:t>
            </a:r>
          </a:p>
          <a:p>
            <a:endParaRPr lang="es-ES" dirty="0"/>
          </a:p>
        </p:txBody>
      </p:sp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C26CDFDE-8C80-6E91-B010-0DB2B3813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468" y="2804214"/>
            <a:ext cx="6975894" cy="405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EA220-6FF2-4579-8832-D674D24F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/>
              <a:t> Porcentaje de Supervivencia por Clase</a:t>
            </a:r>
          </a:p>
          <a:p>
            <a:endParaRPr lang="es-ES" dirty="0"/>
          </a:p>
        </p:txBody>
      </p:sp>
      <p:pic>
        <p:nvPicPr>
          <p:cNvPr id="6" name="Marcador de contenido 5" descr="Gráfico, Gráfico de barras, Gráfico en cascada&#10;&#10;Descripción generada automáticamente">
            <a:extLst>
              <a:ext uri="{FF2B5EF4-FFF2-40B4-BE49-F238E27FC236}">
                <a16:creationId xmlns:a16="http://schemas.microsoft.com/office/drawing/2014/main" id="{DD30C1B5-3075-F2A8-CE3C-5570DD999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086" y="1538078"/>
            <a:ext cx="9020507" cy="4696394"/>
          </a:xfrm>
        </p:spPr>
      </p:pic>
    </p:spTree>
    <p:extLst>
      <p:ext uri="{BB962C8B-B14F-4D97-AF65-F5344CB8AC3E}">
        <p14:creationId xmlns:p14="http://schemas.microsoft.com/office/powerpoint/2010/main" val="567192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E2D61-709F-6D1F-620D-66AE962B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/>
              <a:t>Tasa de supervivencia por rango de tarifa.</a:t>
            </a:r>
          </a:p>
        </p:txBody>
      </p:sp>
      <p:pic>
        <p:nvPicPr>
          <p:cNvPr id="4" name="Marcador de contenido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29C430F2-6E57-64D9-E32E-E57451D43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083" y="1308041"/>
            <a:ext cx="8626401" cy="5544657"/>
          </a:xfrm>
        </p:spPr>
      </p:pic>
    </p:spTree>
    <p:extLst>
      <p:ext uri="{BB962C8B-B14F-4D97-AF65-F5344CB8AC3E}">
        <p14:creationId xmlns:p14="http://schemas.microsoft.com/office/powerpoint/2010/main" val="92451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6A8BA-781B-D16C-656C-AE9B5EAC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b="1" dirty="0"/>
              <a:t>Tasa de supervivencia por género.</a:t>
            </a:r>
          </a:p>
        </p:txBody>
      </p:sp>
      <p:pic>
        <p:nvPicPr>
          <p:cNvPr id="7" name="Marcador de contenido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499F77B0-A58E-0554-8F89-54AAE16D1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8041" y="1699120"/>
            <a:ext cx="6820259" cy="4546839"/>
          </a:xfrm>
        </p:spPr>
      </p:pic>
    </p:spTree>
    <p:extLst>
      <p:ext uri="{BB962C8B-B14F-4D97-AF65-F5344CB8AC3E}">
        <p14:creationId xmlns:p14="http://schemas.microsoft.com/office/powerpoint/2010/main" val="238417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58B4D-4039-DE8C-E8A5-938EEEBF4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/>
              <a:t>Índice de supervivencia para mujeres por clase</a:t>
            </a:r>
          </a:p>
        </p:txBody>
      </p:sp>
      <p:pic>
        <p:nvPicPr>
          <p:cNvPr id="4" name="Marcador de contenido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6128D173-0652-5E08-3ECC-E44DDD771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4423" y="1696229"/>
            <a:ext cx="8443153" cy="4351338"/>
          </a:xfrm>
        </p:spPr>
      </p:pic>
    </p:spTree>
    <p:extLst>
      <p:ext uri="{BB962C8B-B14F-4D97-AF65-F5344CB8AC3E}">
        <p14:creationId xmlns:p14="http://schemas.microsoft.com/office/powerpoint/2010/main" val="414514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E8255-4415-3B67-0071-64EAB952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/>
              <a:t>Índices de supervivencia por grupo de edad.</a:t>
            </a:r>
          </a:p>
        </p:txBody>
      </p:sp>
      <p:pic>
        <p:nvPicPr>
          <p:cNvPr id="4" name="Marcador de contenido 3" descr="Gráfico, Gráfico de barras, Gráfico en cascada&#10;&#10;Descripción generada automáticamente">
            <a:extLst>
              <a:ext uri="{FF2B5EF4-FFF2-40B4-BE49-F238E27FC236}">
                <a16:creationId xmlns:a16="http://schemas.microsoft.com/office/drawing/2014/main" id="{E3C69D93-A671-5817-6EEE-F99DDD1C2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6681" y="1437438"/>
            <a:ext cx="7336714" cy="5415262"/>
          </a:xfrm>
        </p:spPr>
      </p:pic>
    </p:spTree>
    <p:extLst>
      <p:ext uri="{BB962C8B-B14F-4D97-AF65-F5344CB8AC3E}">
        <p14:creationId xmlns:p14="http://schemas.microsoft.com/office/powerpoint/2010/main" val="29898883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13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Análisis Exploratorio de Datos (EDA) del Titanic: Descubriendo Patrones de Supervivencia 🚢📊</vt:lpstr>
      <vt:lpstr>Objetivo del Proyecto</vt:lpstr>
      <vt:lpstr>Procesamiento de datos.</vt:lpstr>
      <vt:lpstr>Distribución de Supervivientes y No Supervivientes </vt:lpstr>
      <vt:lpstr> Porcentaje de Supervivencia por Clase </vt:lpstr>
      <vt:lpstr>Tasa de supervivencia por rango de tarifa.</vt:lpstr>
      <vt:lpstr>Tasa de supervivencia por género.</vt:lpstr>
      <vt:lpstr>Índice de supervivencia para mujeres por clase</vt:lpstr>
      <vt:lpstr>Índices de supervivencia por grupo de edad.</vt:lpstr>
      <vt:lpstr>Índice de supervivencia por edad y clase</vt:lpstr>
      <vt:lpstr>Grupos familiares y clase en la que viajaban.</vt:lpstr>
      <vt:lpstr>Índice de supervivencia de grupos familiares por clase.</vt:lpstr>
      <vt:lpstr>Hallazgos Clave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486</cp:revision>
  <dcterms:created xsi:type="dcterms:W3CDTF">2024-10-17T13:11:54Z</dcterms:created>
  <dcterms:modified xsi:type="dcterms:W3CDTF">2024-10-17T19:40:35Z</dcterms:modified>
</cp:coreProperties>
</file>