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158C2-F0AB-463A-9508-A526517958A0}" v="1" dt="2024-10-17T19:52:05.225"/>
    <p1510:client id="{3BBD3B2B-B1CC-3A7C-8781-40F4BA5EADAD}" v="199" dt="2024-10-17T19:17:53.859"/>
    <p1510:client id="{4494BC9D-C753-F122-97E2-53B6274F83CA}" v="92" dt="2024-10-17T13:28:06.341"/>
    <p1510:client id="{6D46BA51-9192-BB1F-8204-C253987AAC08}" v="546" dt="2024-10-17T19:40:20.095"/>
    <p1510:client id="{AC93E10B-C7DD-52FB-A9FB-A5B3A454E434}" v="3" dt="2024-10-17T13:12:02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9" autoAdjust="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outlineViewPr>
    <p:cViewPr>
      <p:scale>
        <a:sx n="33" d="100"/>
        <a:sy n="33" d="100"/>
      </p:scale>
      <p:origin x="0" y="-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Iglesias Varela" userId="ba63c7eb8dffef73" providerId="LiveId" clId="{2E9158C2-F0AB-463A-9508-A526517958A0}"/>
    <pc:docChg chg="modSld">
      <pc:chgData name="Sergio Iglesias Varela" userId="ba63c7eb8dffef73" providerId="LiveId" clId="{2E9158C2-F0AB-463A-9508-A526517958A0}" dt="2024-10-17T19:56:09.402" v="9" actId="115"/>
      <pc:docMkLst>
        <pc:docMk/>
      </pc:docMkLst>
      <pc:sldChg chg="modSp mod modTransition">
        <pc:chgData name="Sergio Iglesias Varela" userId="ba63c7eb8dffef73" providerId="LiveId" clId="{2E9158C2-F0AB-463A-9508-A526517958A0}" dt="2024-10-17T19:53:31.339" v="6" actId="1076"/>
        <pc:sldMkLst>
          <pc:docMk/>
          <pc:sldMk cId="2406273178" sldId="256"/>
        </pc:sldMkLst>
        <pc:spChg chg="mod">
          <ac:chgData name="Sergio Iglesias Varela" userId="ba63c7eb8dffef73" providerId="LiveId" clId="{2E9158C2-F0AB-463A-9508-A526517958A0}" dt="2024-10-17T19:53:29.949" v="5" actId="20577"/>
          <ac:spMkLst>
            <pc:docMk/>
            <pc:sldMk cId="2406273178" sldId="256"/>
            <ac:spMk id="3" creationId="{00000000-0000-0000-0000-000000000000}"/>
          </ac:spMkLst>
        </pc:spChg>
        <pc:picChg chg="mod">
          <ac:chgData name="Sergio Iglesias Varela" userId="ba63c7eb8dffef73" providerId="LiveId" clId="{2E9158C2-F0AB-463A-9508-A526517958A0}" dt="2024-10-17T19:53:31.339" v="6" actId="1076"/>
          <ac:picMkLst>
            <pc:docMk/>
            <pc:sldMk cId="2406273178" sldId="256"/>
            <ac:picMk id="4" creationId="{3A00CA00-CAC6-40BE-2646-E85C3505F786}"/>
          </ac:picMkLst>
        </pc:picChg>
      </pc:sldChg>
      <pc:sldChg chg="modSp mod">
        <pc:chgData name="Sergio Iglesias Varela" userId="ba63c7eb8dffef73" providerId="LiveId" clId="{2E9158C2-F0AB-463A-9508-A526517958A0}" dt="2024-10-17T19:56:09.402" v="9" actId="115"/>
        <pc:sldMkLst>
          <pc:docMk/>
          <pc:sldMk cId="325237884" sldId="258"/>
        </pc:sldMkLst>
        <pc:spChg chg="mod">
          <ac:chgData name="Sergio Iglesias Varela" userId="ba63c7eb8dffef73" providerId="LiveId" clId="{2E9158C2-F0AB-463A-9508-A526517958A0}" dt="2024-10-17T19:56:09.402" v="9" actId="115"/>
          <ac:spMkLst>
            <pc:docMk/>
            <pc:sldMk cId="325237884" sldId="258"/>
            <ac:spMk id="3" creationId="{107F34A6-1192-134D-C8A6-D50893C457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300" b="1">
                <a:solidFill>
                  <a:srgbClr val="282523"/>
                </a:solidFill>
                <a:ea typeface="+mj-lt"/>
                <a:cs typeface="+mj-lt"/>
              </a:rPr>
              <a:t>Análisis Exploratorio de Datos (EDA) del Titanic: Descubriendo Patrones de Supervivencia</a:t>
            </a:r>
            <a:r>
              <a:rPr lang="es-ES" sz="1300">
                <a:solidFill>
                  <a:srgbClr val="282523"/>
                </a:solidFill>
                <a:ea typeface="+mj-lt"/>
                <a:cs typeface="+mj-lt"/>
              </a:rPr>
              <a:t> 🚢📊</a:t>
            </a:r>
            <a:endParaRPr lang="es-ES">
              <a:ea typeface="+mj-lt"/>
              <a:cs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0CA00-CAC6-40BE-2646-E85C3505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0757"/>
            <a:ext cx="12188822" cy="69987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4917" y="5051955"/>
            <a:ext cx="9144000" cy="165576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4000" b="1" dirty="0">
                <a:solidFill>
                  <a:schemeClr val="bg1"/>
                </a:solidFill>
                <a:ea typeface="+mn-lt"/>
                <a:cs typeface="+mn-lt"/>
              </a:rPr>
              <a:t>Análisis Exploratorio de Datos (EDA)     </a:t>
            </a:r>
            <a:r>
              <a:rPr lang="es-ES" sz="4000" b="1" dirty="0" err="1">
                <a:solidFill>
                  <a:schemeClr val="bg1"/>
                </a:solidFill>
                <a:ea typeface="+mn-lt"/>
                <a:cs typeface="+mn-lt"/>
              </a:rPr>
              <a:t>Titanic</a:t>
            </a:r>
            <a:r>
              <a:rPr lang="es-ES" sz="4000" b="1" dirty="0">
                <a:solidFill>
                  <a:schemeClr val="bg1"/>
                </a:solidFill>
                <a:ea typeface="+mn-lt"/>
                <a:cs typeface="+mn-lt"/>
              </a:rPr>
              <a:t>: Descubriendo Patrones de Supervivencia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8DE20-D349-6547-8015-0F19844C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 de supervivencia por edad y clase</a:t>
            </a:r>
          </a:p>
        </p:txBody>
      </p:sp>
      <p:pic>
        <p:nvPicPr>
          <p:cNvPr id="4" name="Marcador de contenido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31C0264A-BBDB-B875-0883-BD6B31D9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63" y="1322418"/>
            <a:ext cx="10183999" cy="5530280"/>
          </a:xfrm>
        </p:spPr>
      </p:pic>
    </p:spTree>
    <p:extLst>
      <p:ext uri="{BB962C8B-B14F-4D97-AF65-F5344CB8AC3E}">
        <p14:creationId xmlns:p14="http://schemas.microsoft.com/office/powerpoint/2010/main" val="6917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A97A-2F06-0353-BF06-ED3487F3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Grupos familiares y clase en la que viajaban.</a:t>
            </a:r>
          </a:p>
        </p:txBody>
      </p:sp>
      <p:pic>
        <p:nvPicPr>
          <p:cNvPr id="4" name="Marcador de contenido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5CC9934A-4EB7-248D-EB22-B285D459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329" y="1854380"/>
            <a:ext cx="8196963" cy="4797036"/>
          </a:xfrm>
        </p:spPr>
      </p:pic>
    </p:spTree>
    <p:extLst>
      <p:ext uri="{BB962C8B-B14F-4D97-AF65-F5344CB8AC3E}">
        <p14:creationId xmlns:p14="http://schemas.microsoft.com/office/powerpoint/2010/main" val="329323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7A38D-0EAA-E6F6-627E-3DC2DF3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 de supervivencia de grupos familiares por clase.</a:t>
            </a:r>
          </a:p>
        </p:txBody>
      </p:sp>
      <p:pic>
        <p:nvPicPr>
          <p:cNvPr id="4" name="Marcador de contenido 3" descr="Gráfico&#10;&#10;Descripción generada automáticamente">
            <a:extLst>
              <a:ext uri="{FF2B5EF4-FFF2-40B4-BE49-F238E27FC236}">
                <a16:creationId xmlns:a16="http://schemas.microsoft.com/office/drawing/2014/main" id="{1D56CC1F-B20B-AE16-429A-9A198F791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807" y="1868757"/>
            <a:ext cx="9320914" cy="4624507"/>
          </a:xfrm>
        </p:spPr>
      </p:pic>
    </p:spTree>
    <p:extLst>
      <p:ext uri="{BB962C8B-B14F-4D97-AF65-F5344CB8AC3E}">
        <p14:creationId xmlns:p14="http://schemas.microsoft.com/office/powerpoint/2010/main" val="155675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B4E7-E036-E9B7-4862-C581F0D9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282523"/>
                </a:solidFill>
                <a:latin typeface="Aptos"/>
              </a:rPr>
              <a:t>Hallazgos Clave</a:t>
            </a:r>
            <a:endParaRPr lang="es-ES" sz="4000" dirty="0">
              <a:solidFill>
                <a:srgbClr val="282523"/>
              </a:solidFill>
              <a:latin typeface="Apto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87048-70C4-E419-958F-DACDACD5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1300" b="1" dirty="0">
              <a:solidFill>
                <a:srgbClr val="282523"/>
              </a:solidFill>
            </a:endParaRPr>
          </a:p>
          <a:p>
            <a:r>
              <a:rPr lang="es-ES" b="1" dirty="0">
                <a:solidFill>
                  <a:srgbClr val="282523"/>
                </a:solidFill>
                <a:ea typeface="+mn-lt"/>
                <a:cs typeface="+mn-lt"/>
              </a:rPr>
              <a:t>Impacto del Género</a:t>
            </a:r>
            <a:r>
              <a:rPr lang="es-ES" sz="1300" b="1" dirty="0">
                <a:solidFill>
                  <a:srgbClr val="282523"/>
                </a:solidFill>
                <a:ea typeface="+mn-lt"/>
                <a:cs typeface="+mn-lt"/>
              </a:rPr>
              <a:t>:</a:t>
            </a:r>
            <a:endParaRPr lang="es-E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Las mujeres tuvieron una mayor tasa de supervivencia, reflejando las políticas de rescate que priorizaron a mujeres y niños.</a:t>
            </a:r>
            <a:endParaRPr lang="es-ES" sz="2000" dirty="0"/>
          </a:p>
          <a:p>
            <a:r>
              <a:rPr lang="es-ES" b="1" dirty="0">
                <a:solidFill>
                  <a:srgbClr val="282523"/>
                </a:solidFill>
                <a:ea typeface="+mn-lt"/>
                <a:cs typeface="+mn-lt"/>
              </a:rPr>
              <a:t>Impacto de la Clase: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Tasas más altas de supervivencia para los pasajeros de primera clase.</a:t>
            </a:r>
            <a:endParaRPr lang="es-ES" dirty="0"/>
          </a:p>
          <a:p>
            <a:r>
              <a:rPr lang="es-ES" b="1" dirty="0">
                <a:solidFill>
                  <a:srgbClr val="282523"/>
                </a:solidFill>
                <a:ea typeface="+mn-lt"/>
                <a:cs typeface="+mn-lt"/>
              </a:rPr>
              <a:t>Tarifas Pagadas:</a:t>
            </a:r>
            <a:endParaRPr lang="es-E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Tarifas más altas se correlacionaron con mayores tasas de supervivencia.</a:t>
            </a:r>
          </a:p>
          <a:p>
            <a:r>
              <a:rPr lang="es-ES" b="1">
                <a:solidFill>
                  <a:srgbClr val="282523"/>
                </a:solidFill>
                <a:ea typeface="+mn-lt"/>
                <a:cs typeface="+mn-lt"/>
              </a:rPr>
              <a:t>Supervivencia Familiar: </a:t>
            </a:r>
          </a:p>
          <a:p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Mayor representación de familias completas supervivientes en clases superiores.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43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EC9FF-7A9B-DE4A-A593-78BCBCF8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>
                <a:solidFill>
                  <a:srgbClr val="282523"/>
                </a:solidFill>
                <a:ea typeface="+mj-lt"/>
                <a:cs typeface="+mj-lt"/>
              </a:rPr>
              <a:t>Objetivo del Proyecto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12B1A-A15E-CFA5-3079-3804D994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09"/>
            <a:ext cx="10515600" cy="46900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Investigar los factores que influenciaron la supervivencia de los  pasajeros del Titanic.</a:t>
            </a:r>
            <a:endParaRPr lang="es-ES" dirty="0"/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Utilizar EDA y técnicas avanzadas de visualización para identificar patrones y tendencias.</a:t>
            </a:r>
            <a:endParaRPr lang="es-ES" dirty="0"/>
          </a:p>
          <a:p>
            <a:endParaRPr lang="es-ES">
              <a:solidFill>
                <a:srgbClr val="282523"/>
              </a:solidFill>
              <a:ea typeface="+mn-lt"/>
              <a:cs typeface="+mn-lt"/>
            </a:endParaRPr>
          </a:p>
          <a:p>
            <a:r>
              <a:rPr lang="es-ES" sz="4000" b="1" dirty="0">
                <a:solidFill>
                  <a:srgbClr val="282523"/>
                </a:solidFill>
                <a:ea typeface="+mn-lt"/>
                <a:cs typeface="+mn-lt"/>
              </a:rPr>
              <a:t>Metodología</a:t>
            </a:r>
            <a:endParaRPr lang="es-ES" sz="4000" b="1" dirty="0">
              <a:solidFill>
                <a:srgbClr val="282523"/>
              </a:solidFill>
            </a:endParaRPr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Análisis de datos.</a:t>
            </a:r>
            <a:endParaRPr lang="es-ES" dirty="0"/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Visualizaciones gráficas.</a:t>
            </a:r>
            <a:endParaRPr lang="es-ES" dirty="0"/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Interpretación de resultados.</a:t>
            </a:r>
            <a:endParaRPr lang="es-ES" dirty="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0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CDBC4-9DFD-BDB6-64E9-39C9C523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Procesamiento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F34A6-1192-134D-C8A6-D50893C4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Desarrollo del Modelo KNN</a:t>
            </a:r>
            <a:endParaRPr lang="es-ES" sz="2400" dirty="0"/>
          </a:p>
          <a:p>
            <a:r>
              <a:rPr lang="es-ES" sz="2400" dirty="0">
                <a:solidFill>
                  <a:srgbClr val="282523"/>
                </a:solidFill>
                <a:ea typeface="+mn-lt"/>
                <a:cs typeface="+mn-lt"/>
              </a:rPr>
              <a:t>Lo más importante y determinante ha sido desarrollar nuestro modelo KNN  para completar los valores nulos, mejorando significativamente la precisión </a:t>
            </a:r>
            <a:r>
              <a:rPr lang="es-ES" sz="2400" u="sng" dirty="0" err="1">
                <a:solidFill>
                  <a:srgbClr val="282523"/>
                </a:solidFill>
                <a:ea typeface="+mn-lt"/>
                <a:cs typeface="+mn-lt"/>
              </a:rPr>
              <a:t>ycalidad</a:t>
            </a:r>
            <a:r>
              <a:rPr lang="es-ES" sz="2400" dirty="0">
                <a:solidFill>
                  <a:srgbClr val="282523"/>
                </a:solidFill>
                <a:ea typeface="+mn-lt"/>
                <a:cs typeface="+mn-lt"/>
              </a:rPr>
              <a:t> de nuestros datos.</a:t>
            </a:r>
          </a:p>
          <a:p>
            <a:endParaRPr lang="es-ES" dirty="0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F7912502-2872-5D6A-6D1D-D152BC07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3" y="3085651"/>
            <a:ext cx="12200086" cy="3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1AD77-8CED-05FB-666A-81669215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Distribución de Supervivientes y No Supervivientes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34DDE-A0E9-8DB0-B5B4-0246F1D0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512"/>
            <a:ext cx="10515600" cy="5041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Total de pasajeros: 891</a:t>
            </a:r>
          </a:p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Supervivientes: 342 (38.4%)</a:t>
            </a:r>
          </a:p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No supervivientes: 549 (61.6%)</a:t>
            </a:r>
          </a:p>
          <a:p>
            <a:endParaRPr lang="es-ES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26CDFDE-8C80-6E91-B010-0DB2B381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68" y="2804214"/>
            <a:ext cx="6975894" cy="40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A220-6FF2-4579-8832-D674D24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 Porcentaje de Supervivencia por Clase</a:t>
            </a:r>
          </a:p>
          <a:p>
            <a:endParaRPr lang="es-ES" dirty="0"/>
          </a:p>
        </p:txBody>
      </p:sp>
      <p:pic>
        <p:nvPicPr>
          <p:cNvPr id="6" name="Marcador de contenido 5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DD30C1B5-3075-F2A8-CE3C-5570DD99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86" y="1538078"/>
            <a:ext cx="9020507" cy="4696394"/>
          </a:xfrm>
        </p:spPr>
      </p:pic>
    </p:spTree>
    <p:extLst>
      <p:ext uri="{BB962C8B-B14F-4D97-AF65-F5344CB8AC3E}">
        <p14:creationId xmlns:p14="http://schemas.microsoft.com/office/powerpoint/2010/main" val="56719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E2D61-709F-6D1F-620D-66AE962B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Tasa de supervivencia por rango de tarifa.</a:t>
            </a:r>
          </a:p>
        </p:txBody>
      </p:sp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9C430F2-6E57-64D9-E32E-E57451D43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083" y="1308041"/>
            <a:ext cx="8626401" cy="5544657"/>
          </a:xfrm>
        </p:spPr>
      </p:pic>
    </p:spTree>
    <p:extLst>
      <p:ext uri="{BB962C8B-B14F-4D97-AF65-F5344CB8AC3E}">
        <p14:creationId xmlns:p14="http://schemas.microsoft.com/office/powerpoint/2010/main" val="9245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6A8BA-781B-D16C-656C-AE9B5EA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Tasa de supervivencia por género.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99F77B0-A58E-0554-8F89-54AAE16D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041" y="1699120"/>
            <a:ext cx="6820259" cy="4546839"/>
          </a:xfrm>
        </p:spPr>
      </p:pic>
    </p:spTree>
    <p:extLst>
      <p:ext uri="{BB962C8B-B14F-4D97-AF65-F5344CB8AC3E}">
        <p14:creationId xmlns:p14="http://schemas.microsoft.com/office/powerpoint/2010/main" val="23841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8B4D-4039-DE8C-E8A5-938EEEBF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 de supervivencia para mujeres por clase</a:t>
            </a:r>
          </a:p>
        </p:txBody>
      </p:sp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128D173-0652-5E08-3ECC-E44DDD77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423" y="1696229"/>
            <a:ext cx="8443153" cy="4351338"/>
          </a:xfrm>
        </p:spPr>
      </p:pic>
    </p:spTree>
    <p:extLst>
      <p:ext uri="{BB962C8B-B14F-4D97-AF65-F5344CB8AC3E}">
        <p14:creationId xmlns:p14="http://schemas.microsoft.com/office/powerpoint/2010/main" val="41451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E8255-4415-3B67-0071-64EAB95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Índices de supervivencia por grupo de edad.</a:t>
            </a:r>
          </a:p>
        </p:txBody>
      </p:sp>
      <p:pic>
        <p:nvPicPr>
          <p:cNvPr id="4" name="Marcador de contenido 3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E3C69D93-A671-5817-6EEE-F99DDD1C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681" y="1437438"/>
            <a:ext cx="7336714" cy="5415262"/>
          </a:xfrm>
        </p:spPr>
      </p:pic>
    </p:spTree>
    <p:extLst>
      <p:ext uri="{BB962C8B-B14F-4D97-AF65-F5344CB8AC3E}">
        <p14:creationId xmlns:p14="http://schemas.microsoft.com/office/powerpoint/2010/main" val="298988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Análisis Exploratorio de Datos (EDA) del Titanic: Descubriendo Patrones de Supervivencia 🚢📊</vt:lpstr>
      <vt:lpstr>Objetivo del Proyecto</vt:lpstr>
      <vt:lpstr>Procesamiento de datos.</vt:lpstr>
      <vt:lpstr>Distribución de Supervivientes y No Supervivientes </vt:lpstr>
      <vt:lpstr> Porcentaje de Supervivencia por Clase </vt:lpstr>
      <vt:lpstr>Tasa de supervivencia por rango de tarifa.</vt:lpstr>
      <vt:lpstr>Tasa de supervivencia por género.</vt:lpstr>
      <vt:lpstr>Índice de supervivencia para mujeres por clase</vt:lpstr>
      <vt:lpstr>Índices de supervivencia por grupo de edad.</vt:lpstr>
      <vt:lpstr>Índice de supervivencia por edad y clase</vt:lpstr>
      <vt:lpstr>Grupos familiares y clase en la que viajaban.</vt:lpstr>
      <vt:lpstr>Índice de supervivencia de grupos familiares por clase.</vt:lpstr>
      <vt:lpstr>Hallazgos Clave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Sergio Iglesias Varela</cp:lastModifiedBy>
  <cp:revision>486</cp:revision>
  <dcterms:created xsi:type="dcterms:W3CDTF">2024-10-17T13:11:54Z</dcterms:created>
  <dcterms:modified xsi:type="dcterms:W3CDTF">2024-10-17T19:56:15Z</dcterms:modified>
</cp:coreProperties>
</file>