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69" r:id="rId7"/>
    <p:sldId id="258" r:id="rId8"/>
    <p:sldId id="270" r:id="rId9"/>
    <p:sldId id="271" r:id="rId10"/>
    <p:sldId id="279" r:id="rId11"/>
    <p:sldId id="280" r:id="rId12"/>
    <p:sldId id="272" r:id="rId13"/>
    <p:sldId id="273" r:id="rId14"/>
    <p:sldId id="274" r:id="rId15"/>
    <p:sldId id="277" r:id="rId16"/>
    <p:sldId id="275" r:id="rId17"/>
    <p:sldId id="278" r:id="rId18"/>
    <p:sldId id="276" r:id="rId19"/>
    <p:sldId id="281" r:id="rId20"/>
    <p:sldId id="282" r:id="rId21"/>
    <p:sldId id="283" r:id="rId22"/>
    <p:sldId id="268"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B6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snapToObjects="1">
      <p:cViewPr varScale="1">
        <p:scale>
          <a:sx n="78" d="100"/>
          <a:sy n="78"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73109-C8B3-224C-969F-0F6EB2FC9F27}"/>
              </a:ext>
            </a:extLst>
          </p:cNvPr>
          <p:cNvSpPr>
            <a:spLocks noGrp="1"/>
          </p:cNvSpPr>
          <p:nvPr>
            <p:ph type="ctrTitle"/>
          </p:nvPr>
        </p:nvSpPr>
        <p:spPr>
          <a:xfrm>
            <a:off x="646670" y="868362"/>
            <a:ext cx="5049795" cy="5433584"/>
          </a:xfrm>
          <a:prstGeom prst="rect">
            <a:avLst/>
          </a:prstGeom>
        </p:spPr>
        <p:txBody>
          <a:bodyPr anchor="t">
            <a:normAutofit/>
          </a:bodyPr>
          <a:lstStyle>
            <a:lvl1pPr algn="l">
              <a:defRPr sz="4800"/>
            </a:lvl1pPr>
          </a:lstStyle>
          <a:p>
            <a:r>
              <a:rPr lang="es-ES"/>
              <a:t>Haga clic para modificar el estilo de título del patrón</a:t>
            </a:r>
            <a:endParaRPr lang="es-ES_tradnl" dirty="0"/>
          </a:p>
        </p:txBody>
      </p:sp>
      <p:sp>
        <p:nvSpPr>
          <p:cNvPr id="3" name="Subtítulo 2">
            <a:extLst>
              <a:ext uri="{FF2B5EF4-FFF2-40B4-BE49-F238E27FC236}">
                <a16:creationId xmlns:a16="http://schemas.microsoft.com/office/drawing/2014/main" id="{ED7FCB43-AB36-D248-8C78-F5960715F495}"/>
              </a:ext>
            </a:extLst>
          </p:cNvPr>
          <p:cNvSpPr>
            <a:spLocks noGrp="1"/>
          </p:cNvSpPr>
          <p:nvPr>
            <p:ph type="subTitle" idx="1"/>
          </p:nvPr>
        </p:nvSpPr>
        <p:spPr>
          <a:xfrm>
            <a:off x="6153664" y="868361"/>
            <a:ext cx="5391665" cy="543358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dirty="0"/>
          </a:p>
        </p:txBody>
      </p:sp>
    </p:spTree>
    <p:extLst>
      <p:ext uri="{BB962C8B-B14F-4D97-AF65-F5344CB8AC3E}">
        <p14:creationId xmlns:p14="http://schemas.microsoft.com/office/powerpoint/2010/main" val="367685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70F56-2E55-1946-9E67-6334CC2D0FE6}"/>
              </a:ext>
            </a:extLst>
          </p:cNvPr>
          <p:cNvSpPr>
            <a:spLocks noGrp="1"/>
          </p:cNvSpPr>
          <p:nvPr>
            <p:ph type="title"/>
          </p:nvPr>
        </p:nvSpPr>
        <p:spPr>
          <a:xfrm>
            <a:off x="816026" y="790832"/>
            <a:ext cx="4843369" cy="5386131"/>
          </a:xfrm>
          <a:prstGeom prst="rect">
            <a:avLst/>
          </a:prstGeom>
        </p:spPr>
        <p:txBody>
          <a:bodyPr/>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1747BB3F-16DC-A049-85B9-6385A272A23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Tree>
    <p:extLst>
      <p:ext uri="{BB962C8B-B14F-4D97-AF65-F5344CB8AC3E}">
        <p14:creationId xmlns:p14="http://schemas.microsoft.com/office/powerpoint/2010/main" val="222153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F433EE-6556-7D4B-9DB2-471F09A21BC6}"/>
              </a:ext>
            </a:extLst>
          </p:cNvPr>
          <p:cNvSpPr>
            <a:spLocks noGrp="1"/>
          </p:cNvSpPr>
          <p:nvPr>
            <p:ph type="title" orient="vert"/>
          </p:nvPr>
        </p:nvSpPr>
        <p:spPr>
          <a:xfrm>
            <a:off x="8724900" y="790831"/>
            <a:ext cx="2628900" cy="5386131"/>
          </a:xfrm>
          <a:prstGeom prst="rect">
            <a:avLst/>
          </a:prstGeom>
        </p:spPr>
        <p:txBody>
          <a:bodyPr vert="eaVert"/>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4792CDC9-4FE9-9340-A3F9-23CC01DC6426}"/>
              </a:ext>
            </a:extLst>
          </p:cNvPr>
          <p:cNvSpPr>
            <a:spLocks noGrp="1"/>
          </p:cNvSpPr>
          <p:nvPr>
            <p:ph type="body" orient="vert" idx="1"/>
          </p:nvPr>
        </p:nvSpPr>
        <p:spPr>
          <a:xfrm>
            <a:off x="838200" y="790831"/>
            <a:ext cx="7734300" cy="538613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Tree>
    <p:extLst>
      <p:ext uri="{BB962C8B-B14F-4D97-AF65-F5344CB8AC3E}">
        <p14:creationId xmlns:p14="http://schemas.microsoft.com/office/powerpoint/2010/main" val="798301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1E510-7C13-A846-B37A-BA946E44F88E}"/>
              </a:ext>
            </a:extLst>
          </p:cNvPr>
          <p:cNvSpPr>
            <a:spLocks noGrp="1"/>
          </p:cNvSpPr>
          <p:nvPr>
            <p:ph type="title"/>
          </p:nvPr>
        </p:nvSpPr>
        <p:spPr>
          <a:xfrm>
            <a:off x="816026" y="790832"/>
            <a:ext cx="4843369" cy="5386131"/>
          </a:xfrm>
          <a:prstGeom prst="rect">
            <a:avLst/>
          </a:prstGeom>
        </p:spPr>
        <p:txBody>
          <a:bodyPr/>
          <a:lstStyle/>
          <a:p>
            <a:r>
              <a:rPr lang="es-ES"/>
              <a:t>Haga clic para modificar el estilo de título del patrón</a:t>
            </a:r>
            <a:endParaRPr lang="es-ES_tradnl" dirty="0"/>
          </a:p>
        </p:txBody>
      </p:sp>
      <p:sp>
        <p:nvSpPr>
          <p:cNvPr id="3" name="Marcador de contenido 2">
            <a:extLst>
              <a:ext uri="{FF2B5EF4-FFF2-40B4-BE49-F238E27FC236}">
                <a16:creationId xmlns:a16="http://schemas.microsoft.com/office/drawing/2014/main" id="{BDD99FA2-4AC8-0840-B4AD-C7FE91C41FC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Tree>
    <p:extLst>
      <p:ext uri="{BB962C8B-B14F-4D97-AF65-F5344CB8AC3E}">
        <p14:creationId xmlns:p14="http://schemas.microsoft.com/office/powerpoint/2010/main" val="255126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2770C-0E60-D64B-9222-9BFF65FC29C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857A42B7-C907-5D43-B9A7-A6CFAE4AE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153031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215BF1-7411-FC42-82FC-A54A6AC126B0}"/>
              </a:ext>
            </a:extLst>
          </p:cNvPr>
          <p:cNvSpPr>
            <a:spLocks noGrp="1"/>
          </p:cNvSpPr>
          <p:nvPr>
            <p:ph type="title"/>
          </p:nvPr>
        </p:nvSpPr>
        <p:spPr>
          <a:xfrm>
            <a:off x="816026" y="951471"/>
            <a:ext cx="4843369" cy="2582562"/>
          </a:xfrm>
          <a:prstGeom prst="rect">
            <a:avLst/>
          </a:prstGeom>
        </p:spPr>
        <p:txBody>
          <a:bodyPr/>
          <a:lstStyle/>
          <a:p>
            <a:r>
              <a:rPr lang="es-ES"/>
              <a:t>Haga clic para modificar el estilo de título del patrón</a:t>
            </a:r>
            <a:endParaRPr lang="es-ES_tradnl" dirty="0"/>
          </a:p>
        </p:txBody>
      </p:sp>
      <p:sp>
        <p:nvSpPr>
          <p:cNvPr id="3" name="Marcador de contenido 2">
            <a:extLst>
              <a:ext uri="{FF2B5EF4-FFF2-40B4-BE49-F238E27FC236}">
                <a16:creationId xmlns:a16="http://schemas.microsoft.com/office/drawing/2014/main" id="{8D9CD133-7095-834F-B9A6-1F850D71C635}"/>
              </a:ext>
            </a:extLst>
          </p:cNvPr>
          <p:cNvSpPr>
            <a:spLocks noGrp="1"/>
          </p:cNvSpPr>
          <p:nvPr>
            <p:ph sz="half" idx="1"/>
          </p:nvPr>
        </p:nvSpPr>
        <p:spPr>
          <a:xfrm>
            <a:off x="838200" y="3594399"/>
            <a:ext cx="4843369" cy="258256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4" name="Marcador de contenido 3">
            <a:extLst>
              <a:ext uri="{FF2B5EF4-FFF2-40B4-BE49-F238E27FC236}">
                <a16:creationId xmlns:a16="http://schemas.microsoft.com/office/drawing/2014/main" id="{A74E5179-34CE-E04D-8E27-6837B56AD2D1}"/>
              </a:ext>
            </a:extLst>
          </p:cNvPr>
          <p:cNvSpPr>
            <a:spLocks noGrp="1"/>
          </p:cNvSpPr>
          <p:nvPr>
            <p:ph sz="half" idx="2"/>
          </p:nvPr>
        </p:nvSpPr>
        <p:spPr>
          <a:xfrm>
            <a:off x="6172200" y="951471"/>
            <a:ext cx="5181600" cy="522549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Tree>
    <p:extLst>
      <p:ext uri="{BB962C8B-B14F-4D97-AF65-F5344CB8AC3E}">
        <p14:creationId xmlns:p14="http://schemas.microsoft.com/office/powerpoint/2010/main" val="2817562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E5C39-2DA5-AF44-BF69-B2D059907B18}"/>
              </a:ext>
            </a:extLst>
          </p:cNvPr>
          <p:cNvSpPr>
            <a:spLocks noGrp="1"/>
          </p:cNvSpPr>
          <p:nvPr>
            <p:ph type="title"/>
          </p:nvPr>
        </p:nvSpPr>
        <p:spPr>
          <a:xfrm>
            <a:off x="839788" y="748185"/>
            <a:ext cx="10515600" cy="1325563"/>
          </a:xfrm>
          <a:prstGeom prst="rect">
            <a:avLst/>
          </a:prstGeom>
        </p:spPr>
        <p:txBody>
          <a:bodyPr/>
          <a:lstStyle/>
          <a:p>
            <a:r>
              <a:rPr lang="es-ES"/>
              <a:t>Haga clic para modificar el estilo de título del patrón</a:t>
            </a:r>
            <a:endParaRPr lang="es-ES_tradnl" dirty="0"/>
          </a:p>
        </p:txBody>
      </p:sp>
      <p:sp>
        <p:nvSpPr>
          <p:cNvPr id="3" name="Marcador de texto 2">
            <a:extLst>
              <a:ext uri="{FF2B5EF4-FFF2-40B4-BE49-F238E27FC236}">
                <a16:creationId xmlns:a16="http://schemas.microsoft.com/office/drawing/2014/main" id="{301C6CBF-44A7-044E-BA04-F177763082D9}"/>
              </a:ext>
            </a:extLst>
          </p:cNvPr>
          <p:cNvSpPr>
            <a:spLocks noGrp="1"/>
          </p:cNvSpPr>
          <p:nvPr>
            <p:ph type="body" idx="1"/>
          </p:nvPr>
        </p:nvSpPr>
        <p:spPr>
          <a:xfrm>
            <a:off x="839788" y="206422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35EB88C-31ED-F340-8270-66AAE00E1698}"/>
              </a:ext>
            </a:extLst>
          </p:cNvPr>
          <p:cNvSpPr>
            <a:spLocks noGrp="1"/>
          </p:cNvSpPr>
          <p:nvPr>
            <p:ph sz="half" idx="2"/>
          </p:nvPr>
        </p:nvSpPr>
        <p:spPr>
          <a:xfrm>
            <a:off x="839788" y="2888135"/>
            <a:ext cx="5157787" cy="34632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a:extLst>
              <a:ext uri="{FF2B5EF4-FFF2-40B4-BE49-F238E27FC236}">
                <a16:creationId xmlns:a16="http://schemas.microsoft.com/office/drawing/2014/main" id="{E8A12139-7A0C-794B-A4CD-07147C9072A3}"/>
              </a:ext>
            </a:extLst>
          </p:cNvPr>
          <p:cNvSpPr>
            <a:spLocks noGrp="1"/>
          </p:cNvSpPr>
          <p:nvPr>
            <p:ph type="body" sz="quarter" idx="3"/>
          </p:nvPr>
        </p:nvSpPr>
        <p:spPr>
          <a:xfrm>
            <a:off x="6172200" y="20642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984DF1F-B468-BD4D-80C3-787FFE9C836A}"/>
              </a:ext>
            </a:extLst>
          </p:cNvPr>
          <p:cNvSpPr>
            <a:spLocks noGrp="1"/>
          </p:cNvSpPr>
          <p:nvPr>
            <p:ph sz="quarter" idx="4"/>
          </p:nvPr>
        </p:nvSpPr>
        <p:spPr>
          <a:xfrm>
            <a:off x="6172200" y="2888135"/>
            <a:ext cx="5183188" cy="34632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Tree>
    <p:extLst>
      <p:ext uri="{BB962C8B-B14F-4D97-AF65-F5344CB8AC3E}">
        <p14:creationId xmlns:p14="http://schemas.microsoft.com/office/powerpoint/2010/main" val="222472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01CA8C-25A9-6E41-856C-BE362E1D1713}"/>
              </a:ext>
            </a:extLst>
          </p:cNvPr>
          <p:cNvSpPr>
            <a:spLocks noGrp="1"/>
          </p:cNvSpPr>
          <p:nvPr>
            <p:ph type="title"/>
          </p:nvPr>
        </p:nvSpPr>
        <p:spPr>
          <a:xfrm>
            <a:off x="816026" y="790832"/>
            <a:ext cx="4843369" cy="5386131"/>
          </a:xfrm>
          <a:prstGeom prst="rect">
            <a:avLst/>
          </a:prstGeom>
        </p:spPr>
        <p:txBody>
          <a:bodyPr/>
          <a:lstStyle/>
          <a:p>
            <a:r>
              <a:rPr lang="es-ES"/>
              <a:t>Haga clic para modificar el estilo de título del patrón</a:t>
            </a:r>
            <a:endParaRPr lang="es-ES_tradnl"/>
          </a:p>
        </p:txBody>
      </p:sp>
    </p:spTree>
    <p:extLst>
      <p:ext uri="{BB962C8B-B14F-4D97-AF65-F5344CB8AC3E}">
        <p14:creationId xmlns:p14="http://schemas.microsoft.com/office/powerpoint/2010/main" val="983714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6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54FF6-3CF2-D347-98CD-18BB320928E0}"/>
              </a:ext>
            </a:extLst>
          </p:cNvPr>
          <p:cNvSpPr>
            <a:spLocks noGrp="1"/>
          </p:cNvSpPr>
          <p:nvPr>
            <p:ph type="title"/>
          </p:nvPr>
        </p:nvSpPr>
        <p:spPr>
          <a:xfrm>
            <a:off x="839788" y="945292"/>
            <a:ext cx="3932237" cy="1600200"/>
          </a:xfrm>
          <a:prstGeom prst="rect">
            <a:avLst/>
          </a:prstGeom>
        </p:spPr>
        <p:txBody>
          <a:bodyPr anchor="b"/>
          <a:lstStyle>
            <a:lvl1pPr>
              <a:defRPr sz="3200"/>
            </a:lvl1pPr>
          </a:lstStyle>
          <a:p>
            <a:r>
              <a:rPr lang="es-ES"/>
              <a:t>Haga clic para modificar el estilo de título del patrón</a:t>
            </a:r>
            <a:endParaRPr lang="es-ES_tradnl" dirty="0"/>
          </a:p>
        </p:txBody>
      </p:sp>
      <p:sp>
        <p:nvSpPr>
          <p:cNvPr id="3" name="Marcador de contenido 2">
            <a:extLst>
              <a:ext uri="{FF2B5EF4-FFF2-40B4-BE49-F238E27FC236}">
                <a16:creationId xmlns:a16="http://schemas.microsoft.com/office/drawing/2014/main" id="{B1A72D87-3390-FB47-8FFD-2B6A19472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a:extLst>
              <a:ext uri="{FF2B5EF4-FFF2-40B4-BE49-F238E27FC236}">
                <a16:creationId xmlns:a16="http://schemas.microsoft.com/office/drawing/2014/main" id="{D81D3486-0C25-4049-ABF3-912F112D5F90}"/>
              </a:ext>
            </a:extLst>
          </p:cNvPr>
          <p:cNvSpPr>
            <a:spLocks noGrp="1"/>
          </p:cNvSpPr>
          <p:nvPr>
            <p:ph type="body" sz="half" idx="2"/>
          </p:nvPr>
        </p:nvSpPr>
        <p:spPr>
          <a:xfrm>
            <a:off x="839788" y="2545492"/>
            <a:ext cx="3932237" cy="33234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231092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E4F92-C65A-2F43-8033-8D9CBCBB9AD6}"/>
              </a:ext>
            </a:extLst>
          </p:cNvPr>
          <p:cNvSpPr>
            <a:spLocks noGrp="1"/>
          </p:cNvSpPr>
          <p:nvPr>
            <p:ph type="title"/>
          </p:nvPr>
        </p:nvSpPr>
        <p:spPr>
          <a:xfrm>
            <a:off x="839788" y="987425"/>
            <a:ext cx="3932237" cy="1600200"/>
          </a:xfrm>
          <a:prstGeom prst="rect">
            <a:avLst/>
          </a:prstGeom>
        </p:spPr>
        <p:txBody>
          <a:bodyPr anchor="b"/>
          <a:lstStyle>
            <a:lvl1pPr>
              <a:defRPr sz="3200"/>
            </a:lvl1pPr>
          </a:lstStyle>
          <a:p>
            <a:r>
              <a:rPr lang="es-ES"/>
              <a:t>Haga clic para modificar el estilo de título del patrón</a:t>
            </a:r>
            <a:endParaRPr lang="es-ES_tradnl" dirty="0"/>
          </a:p>
        </p:txBody>
      </p:sp>
      <p:sp>
        <p:nvSpPr>
          <p:cNvPr id="3" name="Marcador de posición de imagen 2">
            <a:extLst>
              <a:ext uri="{FF2B5EF4-FFF2-40B4-BE49-F238E27FC236}">
                <a16:creationId xmlns:a16="http://schemas.microsoft.com/office/drawing/2014/main" id="{6B4D0887-8484-2F42-9B7A-393B858E02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S_tradnl"/>
          </a:p>
        </p:txBody>
      </p:sp>
      <p:sp>
        <p:nvSpPr>
          <p:cNvPr id="4" name="Marcador de texto 3">
            <a:extLst>
              <a:ext uri="{FF2B5EF4-FFF2-40B4-BE49-F238E27FC236}">
                <a16:creationId xmlns:a16="http://schemas.microsoft.com/office/drawing/2014/main" id="{09123ED5-FA0D-1E45-BD02-DB15D701755F}"/>
              </a:ext>
            </a:extLst>
          </p:cNvPr>
          <p:cNvSpPr>
            <a:spLocks noGrp="1"/>
          </p:cNvSpPr>
          <p:nvPr>
            <p:ph type="body" sz="half" idx="2"/>
          </p:nvPr>
        </p:nvSpPr>
        <p:spPr>
          <a:xfrm>
            <a:off x="839788" y="2587624"/>
            <a:ext cx="3932237" cy="3281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55630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4DA6EC2-A3F6-0C4A-921D-AEEFCF6D3D59}"/>
              </a:ext>
            </a:extLst>
          </p:cNvPr>
          <p:cNvSpPr>
            <a:spLocks noGrp="1"/>
          </p:cNvSpPr>
          <p:nvPr>
            <p:ph type="body" idx="1"/>
          </p:nvPr>
        </p:nvSpPr>
        <p:spPr>
          <a:xfrm>
            <a:off x="5955957" y="790832"/>
            <a:ext cx="5397843" cy="5386131"/>
          </a:xfrm>
          <a:prstGeom prst="rect">
            <a:avLst/>
          </a:prstGeom>
        </p:spPr>
        <p:txBody>
          <a:bodyPr vert="horz" lIns="91440" tIns="45720" rIns="91440" bIns="45720" rtlCol="0" anchor="b">
            <a:normAutofit/>
          </a:bodyPr>
          <a:lstStyle/>
          <a:p>
            <a:pPr lvl="0"/>
            <a:r>
              <a:rPr lang="es-MX" dirty="0"/>
              <a:t>Haga clic para modificar los estilos de texto del patrón</a:t>
            </a:r>
          </a:p>
          <a:p>
            <a:pPr lvl="1"/>
            <a:r>
              <a:rPr lang="es-MX" dirty="0"/>
              <a:t>Segundo nivel</a:t>
            </a:r>
          </a:p>
          <a:p>
            <a:pPr lvl="2"/>
            <a:r>
              <a:rPr lang="es-MX" dirty="0"/>
              <a:t>Tercer nivel</a:t>
            </a:r>
          </a:p>
          <a:p>
            <a:pPr lvl="3"/>
            <a:r>
              <a:rPr lang="es-MX" dirty="0"/>
              <a:t>Cuarto nivel</a:t>
            </a:r>
          </a:p>
          <a:p>
            <a:pPr lvl="4"/>
            <a:r>
              <a:rPr lang="es-MX" dirty="0"/>
              <a:t>Quinto nivel</a:t>
            </a:r>
            <a:endParaRPr lang="es-ES_tradnl" dirty="0"/>
          </a:p>
        </p:txBody>
      </p:sp>
      <p:sp>
        <p:nvSpPr>
          <p:cNvPr id="7" name="Marcador de título 6">
            <a:extLst>
              <a:ext uri="{FF2B5EF4-FFF2-40B4-BE49-F238E27FC236}">
                <a16:creationId xmlns:a16="http://schemas.microsoft.com/office/drawing/2014/main" id="{3D0F565D-6F85-B14C-B707-DEF86B774342}"/>
              </a:ext>
            </a:extLst>
          </p:cNvPr>
          <p:cNvSpPr>
            <a:spLocks noGrp="1"/>
          </p:cNvSpPr>
          <p:nvPr>
            <p:ph type="title"/>
          </p:nvPr>
        </p:nvSpPr>
        <p:spPr>
          <a:xfrm>
            <a:off x="838200" y="790832"/>
            <a:ext cx="5117757" cy="5386131"/>
          </a:xfrm>
          <a:prstGeom prst="rect">
            <a:avLst/>
          </a:prstGeom>
        </p:spPr>
        <p:txBody>
          <a:bodyPr vert="horz" lIns="91440" tIns="45720" rIns="91440" bIns="45720" rtlCol="0" anchor="t">
            <a:normAutofit/>
          </a:bodyPr>
          <a:lstStyle/>
          <a:p>
            <a:r>
              <a:rPr lang="es-MX"/>
              <a:t>Haz clic para modificar el estilo de título del patrón</a:t>
            </a:r>
            <a:endParaRPr lang="es-ES_tradnl"/>
          </a:p>
        </p:txBody>
      </p:sp>
    </p:spTree>
    <p:extLst>
      <p:ext uri="{BB962C8B-B14F-4D97-AF65-F5344CB8AC3E}">
        <p14:creationId xmlns:p14="http://schemas.microsoft.com/office/powerpoint/2010/main" val="3585171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6DB609"/>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ut2jSVonUbM&amp;ab_channel=AprendeeIngenia" TargetMode="External"/><Relationship Id="rId2" Type="http://schemas.openxmlformats.org/officeDocument/2006/relationships/hyperlink" Target="https://docs.python.org/3.11/library/index.html" TargetMode="External"/><Relationship Id="rId1" Type="http://schemas.openxmlformats.org/officeDocument/2006/relationships/slideLayout" Target="../slideLayouts/slideLayout2.xml"/><Relationship Id="rId6" Type="http://schemas.openxmlformats.org/officeDocument/2006/relationships/hyperlink" Target="https://docs.docker.com/" TargetMode="External"/><Relationship Id="rId5" Type="http://schemas.openxmlformats.org/officeDocument/2006/relationships/hyperlink" Target="https://www.youtube.com/watch?si=9EQ4SKZMkrlysWBb&amp;v=ZO4KWQfUBBc&amp;feature=youtu.be" TargetMode="External"/><Relationship Id="rId4" Type="http://schemas.openxmlformats.org/officeDocument/2006/relationships/hyperlink" Target="https://www.youtube.com/watch?v=BvvH3ohis6E&amp;t=530s&amp;ab_channel=DATACLOUD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30C468-4C99-B245-931A-0F640A313953}"/>
              </a:ext>
            </a:extLst>
          </p:cNvPr>
          <p:cNvSpPr>
            <a:spLocks noGrp="1"/>
          </p:cNvSpPr>
          <p:nvPr>
            <p:ph type="ctrTitle"/>
          </p:nvPr>
        </p:nvSpPr>
        <p:spPr>
          <a:xfrm>
            <a:off x="6549080" y="914399"/>
            <a:ext cx="5226909" cy="2825895"/>
          </a:xfrm>
        </p:spPr>
        <p:txBody>
          <a:bodyPr anchor="b">
            <a:noAutofit/>
          </a:bodyPr>
          <a:lstStyle/>
          <a:p>
            <a:r>
              <a:rPr lang="es-ES" sz="4000" dirty="0">
                <a:solidFill>
                  <a:schemeClr val="bg1"/>
                </a:solidFill>
                <a:effectLst/>
                <a:latin typeface="Times New Roman" panose="02020603050405020304" pitchFamily="18" charset="0"/>
                <a:ea typeface="Times New Roman" panose="02020603050405020304" pitchFamily="18" charset="0"/>
              </a:rPr>
              <a:t>Reconocimiento facial para el ingreso de los funcionarios en la alcaldía Municipal de Granada </a:t>
            </a:r>
            <a:endParaRPr lang="es-ES_tradnl" sz="4000" dirty="0">
              <a:solidFill>
                <a:schemeClr val="bg1"/>
              </a:solidFill>
            </a:endParaRPr>
          </a:p>
        </p:txBody>
      </p:sp>
      <p:sp>
        <p:nvSpPr>
          <p:cNvPr id="3" name="Subtítulo 2">
            <a:extLst>
              <a:ext uri="{FF2B5EF4-FFF2-40B4-BE49-F238E27FC236}">
                <a16:creationId xmlns:a16="http://schemas.microsoft.com/office/drawing/2014/main" id="{FAA0EA59-2076-664B-9B38-93036EF4358D}"/>
              </a:ext>
            </a:extLst>
          </p:cNvPr>
          <p:cNvSpPr>
            <a:spLocks noGrp="1"/>
          </p:cNvSpPr>
          <p:nvPr>
            <p:ph type="subTitle" idx="1"/>
          </p:nvPr>
        </p:nvSpPr>
        <p:spPr>
          <a:xfrm>
            <a:off x="6549080" y="4263081"/>
            <a:ext cx="5226908" cy="2038863"/>
          </a:xfrm>
        </p:spPr>
        <p:txBody>
          <a:bodyPr anchor="t">
            <a:normAutofit fontScale="85000" lnSpcReduction="20000"/>
          </a:bodyPr>
          <a:lstStyle/>
          <a:p>
            <a:r>
              <a:rPr lang="es-MX" dirty="0"/>
              <a:t>A. F. Alonso Baquero </a:t>
            </a:r>
          </a:p>
          <a:p>
            <a:r>
              <a:rPr lang="es-MX" dirty="0"/>
              <a:t>C. R. Niño Ojeda </a:t>
            </a:r>
          </a:p>
          <a:p>
            <a:r>
              <a:rPr lang="es-MX" dirty="0"/>
              <a:t>C. F. Gonzales</a:t>
            </a:r>
          </a:p>
          <a:p>
            <a:r>
              <a:rPr lang="es-MX" dirty="0"/>
              <a:t>J. D. Duran Gerena </a:t>
            </a:r>
          </a:p>
          <a:p>
            <a:r>
              <a:rPr lang="es-MX" dirty="0"/>
              <a:t>S. Ramírez Muñoz  </a:t>
            </a:r>
          </a:p>
          <a:p>
            <a:r>
              <a:rPr lang="es-MX" dirty="0"/>
              <a:t>S. A. Ortiz</a:t>
            </a:r>
            <a:endParaRPr lang="es-CO" dirty="0"/>
          </a:p>
          <a:p>
            <a:endParaRPr lang="es-ES_tradnl" dirty="0">
              <a:solidFill>
                <a:schemeClr val="bg1"/>
              </a:solidFill>
            </a:endParaRPr>
          </a:p>
        </p:txBody>
      </p:sp>
    </p:spTree>
    <p:extLst>
      <p:ext uri="{BB962C8B-B14F-4D97-AF65-F5344CB8AC3E}">
        <p14:creationId xmlns:p14="http://schemas.microsoft.com/office/powerpoint/2010/main" val="3098443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1EFF42A8-A795-C42C-827C-C6E626B94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381957" y="643467"/>
            <a:ext cx="7428086" cy="5571065"/>
          </a:xfrm>
          <a:prstGeom prst="rect">
            <a:avLst/>
          </a:prstGeom>
          <a:noFill/>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93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EE02F2E1-E64C-27C6-AF09-ACFB0C0419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43467" y="648209"/>
            <a:ext cx="10905066" cy="5561581"/>
          </a:xfrm>
          <a:prstGeom prst="rect">
            <a:avLst/>
          </a:prstGeom>
          <a:noFill/>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049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5971FBC2-4045-C816-9549-97431758D9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491811" y="643467"/>
            <a:ext cx="9208378" cy="5571065"/>
          </a:xfrm>
          <a:prstGeom prst="rect">
            <a:avLst/>
          </a:prstGeom>
          <a:noFill/>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0739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2" name="Tabla 1">
            <a:extLst>
              <a:ext uri="{FF2B5EF4-FFF2-40B4-BE49-F238E27FC236}">
                <a16:creationId xmlns:a16="http://schemas.microsoft.com/office/drawing/2014/main" id="{44E0CAA3-F5A0-970B-7575-830E8799C13D}"/>
              </a:ext>
            </a:extLst>
          </p:cNvPr>
          <p:cNvGraphicFramePr>
            <a:graphicFrameLocks noGrp="1"/>
          </p:cNvGraphicFramePr>
          <p:nvPr>
            <p:extLst>
              <p:ext uri="{D42A27DB-BD31-4B8C-83A1-F6EECF244321}">
                <p14:modId xmlns:p14="http://schemas.microsoft.com/office/powerpoint/2010/main" val="3573046194"/>
              </p:ext>
            </p:extLst>
          </p:nvPr>
        </p:nvGraphicFramePr>
        <p:xfrm>
          <a:off x="1263578" y="1424221"/>
          <a:ext cx="9664848" cy="3831381"/>
        </p:xfrm>
        <a:graphic>
          <a:graphicData uri="http://schemas.openxmlformats.org/drawingml/2006/table">
            <a:tbl>
              <a:tblPr firstRow="1" firstCol="1" bandRow="1">
                <a:tableStyleId>{5C22544A-7EE6-4342-B048-85BDC9FD1C3A}</a:tableStyleId>
              </a:tblPr>
              <a:tblGrid>
                <a:gridCol w="1082513">
                  <a:extLst>
                    <a:ext uri="{9D8B030D-6E8A-4147-A177-3AD203B41FA5}">
                      <a16:colId xmlns:a16="http://schemas.microsoft.com/office/drawing/2014/main" val="123995131"/>
                    </a:ext>
                  </a:extLst>
                </a:gridCol>
                <a:gridCol w="2703606">
                  <a:extLst>
                    <a:ext uri="{9D8B030D-6E8A-4147-A177-3AD203B41FA5}">
                      <a16:colId xmlns:a16="http://schemas.microsoft.com/office/drawing/2014/main" val="4219632825"/>
                    </a:ext>
                  </a:extLst>
                </a:gridCol>
                <a:gridCol w="391285">
                  <a:extLst>
                    <a:ext uri="{9D8B030D-6E8A-4147-A177-3AD203B41FA5}">
                      <a16:colId xmlns:a16="http://schemas.microsoft.com/office/drawing/2014/main" val="227937324"/>
                    </a:ext>
                  </a:extLst>
                </a:gridCol>
                <a:gridCol w="455059">
                  <a:extLst>
                    <a:ext uri="{9D8B030D-6E8A-4147-A177-3AD203B41FA5}">
                      <a16:colId xmlns:a16="http://schemas.microsoft.com/office/drawing/2014/main" val="1631499539"/>
                    </a:ext>
                  </a:extLst>
                </a:gridCol>
                <a:gridCol w="5032385">
                  <a:extLst>
                    <a:ext uri="{9D8B030D-6E8A-4147-A177-3AD203B41FA5}">
                      <a16:colId xmlns:a16="http://schemas.microsoft.com/office/drawing/2014/main" val="2778615934"/>
                    </a:ext>
                  </a:extLst>
                </a:gridCol>
              </a:tblGrid>
              <a:tr h="244893">
                <a:tc>
                  <a:txBody>
                    <a:bodyPr/>
                    <a:lstStyle/>
                    <a:p>
                      <a:r>
                        <a:rPr lang="es-CO" sz="1300">
                          <a:effectLst/>
                        </a:rPr>
                        <a:t>Referencia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Descripción</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dirty="0">
                          <a:effectLst/>
                        </a:rPr>
                        <a:t>Si</a:t>
                      </a:r>
                      <a:endParaRPr lang="es-CO"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No</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Anotaciones</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extLst>
                  <a:ext uri="{0D108BD9-81ED-4DB2-BD59-A6C34878D82A}">
                    <a16:rowId xmlns:a16="http://schemas.microsoft.com/office/drawing/2014/main" val="3407807856"/>
                  </a:ext>
                </a:extLst>
              </a:tr>
              <a:tr h="442386">
                <a:tc>
                  <a:txBody>
                    <a:bodyPr/>
                    <a:lstStyle/>
                    <a:p>
                      <a:pPr algn="r"/>
                      <a:r>
                        <a:rPr lang="es-CO" sz="1300">
                          <a:effectLst/>
                        </a:rPr>
                        <a:t>1</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Intentar ingresar sin previo registro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x</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Si no cuenta con un previo registro no será reconocido por el sistema.</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extLst>
                  <a:ext uri="{0D108BD9-81ED-4DB2-BD59-A6C34878D82A}">
                    <a16:rowId xmlns:a16="http://schemas.microsoft.com/office/drawing/2014/main" val="1846744796"/>
                  </a:ext>
                </a:extLst>
              </a:tr>
              <a:tr h="442386">
                <a:tc>
                  <a:txBody>
                    <a:bodyPr/>
                    <a:lstStyle/>
                    <a:p>
                      <a:pPr algn="r"/>
                      <a:r>
                        <a:rPr lang="es-CO" sz="1300">
                          <a:effectLst/>
                        </a:rPr>
                        <a:t>2</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Intentar realizar un entrenamiento sin registro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x</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Si no ha culminado el registro no puede entrenar el modelo.</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extLst>
                  <a:ext uri="{0D108BD9-81ED-4DB2-BD59-A6C34878D82A}">
                    <a16:rowId xmlns:a16="http://schemas.microsoft.com/office/drawing/2014/main" val="3608515272"/>
                  </a:ext>
                </a:extLst>
              </a:tr>
              <a:tr h="442386">
                <a:tc>
                  <a:txBody>
                    <a:bodyPr/>
                    <a:lstStyle/>
                    <a:p>
                      <a:pPr algn="r"/>
                      <a:r>
                        <a:rPr lang="es-CO" sz="1300">
                          <a:effectLst/>
                        </a:rPr>
                        <a:t>3</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Registrar sin suministrar datos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x</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Al no suministrar los datos en el registro no lo reconocerá posteriormente.</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extLst>
                  <a:ext uri="{0D108BD9-81ED-4DB2-BD59-A6C34878D82A}">
                    <a16:rowId xmlns:a16="http://schemas.microsoft.com/office/drawing/2014/main" val="1080326016"/>
                  </a:ext>
                </a:extLst>
              </a:tr>
              <a:tr h="244893">
                <a:tc>
                  <a:txBody>
                    <a:bodyPr/>
                    <a:lstStyle/>
                    <a:p>
                      <a:pPr algn="r"/>
                      <a:r>
                        <a:rPr lang="es-CO" sz="1300">
                          <a:effectLst/>
                        </a:rPr>
                        <a:t>4</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Consultar registro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x</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No permite consultas.</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extLst>
                  <a:ext uri="{0D108BD9-81ED-4DB2-BD59-A6C34878D82A}">
                    <a16:rowId xmlns:a16="http://schemas.microsoft.com/office/drawing/2014/main" val="3044177612"/>
                  </a:ext>
                </a:extLst>
              </a:tr>
              <a:tr h="244893">
                <a:tc>
                  <a:txBody>
                    <a:bodyPr/>
                    <a:lstStyle/>
                    <a:p>
                      <a:pPr algn="r"/>
                      <a:r>
                        <a:rPr lang="es-CO" sz="1300">
                          <a:effectLst/>
                        </a:rPr>
                        <a:t>5</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Ingreso con tapabocas</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x</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Al no reconocer las facciones no permite el ingreso.</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extLst>
                  <a:ext uri="{0D108BD9-81ED-4DB2-BD59-A6C34878D82A}">
                    <a16:rowId xmlns:a16="http://schemas.microsoft.com/office/drawing/2014/main" val="3284636151"/>
                  </a:ext>
                </a:extLst>
              </a:tr>
              <a:tr h="442386">
                <a:tc>
                  <a:txBody>
                    <a:bodyPr/>
                    <a:lstStyle/>
                    <a:p>
                      <a:pPr algn="r"/>
                      <a:r>
                        <a:rPr lang="es-CO" sz="1300">
                          <a:effectLst/>
                        </a:rPr>
                        <a:t>6</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Ingreso con gorra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x</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La gorra afecta mayormente en cuestiones de iluminación, pero si la gorra esta hacia atrás no hay problema.</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extLst>
                  <a:ext uri="{0D108BD9-81ED-4DB2-BD59-A6C34878D82A}">
                    <a16:rowId xmlns:a16="http://schemas.microsoft.com/office/drawing/2014/main" val="3989124464"/>
                  </a:ext>
                </a:extLst>
              </a:tr>
              <a:tr h="442386">
                <a:tc>
                  <a:txBody>
                    <a:bodyPr/>
                    <a:lstStyle/>
                    <a:p>
                      <a:pPr algn="r"/>
                      <a:r>
                        <a:rPr lang="es-CO" sz="1300">
                          <a:effectLst/>
                        </a:rPr>
                        <a:t>7</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Ingreso con gafas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x</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las gafas no permiten el ingreso ya que oculta parte de las facciones.</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extLst>
                  <a:ext uri="{0D108BD9-81ED-4DB2-BD59-A6C34878D82A}">
                    <a16:rowId xmlns:a16="http://schemas.microsoft.com/office/drawing/2014/main" val="1542814858"/>
                  </a:ext>
                </a:extLst>
              </a:tr>
              <a:tr h="442386">
                <a:tc>
                  <a:txBody>
                    <a:bodyPr/>
                    <a:lstStyle/>
                    <a:p>
                      <a:pPr algn="r"/>
                      <a:r>
                        <a:rPr lang="es-CO" sz="1300">
                          <a:effectLst/>
                        </a:rPr>
                        <a:t>8</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Rendimiento por saturación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x</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El sistema al recibir una alta saturación de registros sufre perdida de rendimiento.</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extLst>
                  <a:ext uri="{0D108BD9-81ED-4DB2-BD59-A6C34878D82A}">
                    <a16:rowId xmlns:a16="http://schemas.microsoft.com/office/drawing/2014/main" val="1767180314"/>
                  </a:ext>
                </a:extLst>
              </a:tr>
              <a:tr h="442386">
                <a:tc>
                  <a:txBody>
                    <a:bodyPr/>
                    <a:lstStyle/>
                    <a:p>
                      <a:pPr algn="r"/>
                      <a:r>
                        <a:rPr lang="es-CO" sz="1300">
                          <a:effectLst/>
                        </a:rPr>
                        <a:t>9</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dirty="0">
                          <a:effectLst/>
                        </a:rPr>
                        <a:t>Saturación por exceso de caracteres </a:t>
                      </a:r>
                      <a:endParaRPr lang="es-CO"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x</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a:effectLst/>
                        </a:rPr>
                        <a:t> </a:t>
                      </a:r>
                      <a:endParaRPr lang="es-CO"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tc>
                  <a:txBody>
                    <a:bodyPr/>
                    <a:lstStyle/>
                    <a:p>
                      <a:r>
                        <a:rPr lang="es-CO" sz="1300" dirty="0">
                          <a:effectLst/>
                        </a:rPr>
                        <a:t>Se pueden digitar bastantes caracteres el problema es a la hora de ingresar, no los mostrara en pantalla </a:t>
                      </a:r>
                      <a:endParaRPr lang="es-CO"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602" marR="57602" marT="0" marB="0" anchor="b"/>
                </a:tc>
                <a:extLst>
                  <a:ext uri="{0D108BD9-81ED-4DB2-BD59-A6C34878D82A}">
                    <a16:rowId xmlns:a16="http://schemas.microsoft.com/office/drawing/2014/main" val="2074547144"/>
                  </a:ext>
                </a:extLst>
              </a:tr>
            </a:tbl>
          </a:graphicData>
        </a:graphic>
      </p:graphicFrame>
    </p:spTree>
    <p:extLst>
      <p:ext uri="{BB962C8B-B14F-4D97-AF65-F5344CB8AC3E}">
        <p14:creationId xmlns:p14="http://schemas.microsoft.com/office/powerpoint/2010/main" val="3301913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FC39378-DAD4-E409-F43B-BF3C7A750935}"/>
              </a:ext>
            </a:extLst>
          </p:cNvPr>
          <p:cNvSpPr txBox="1"/>
          <p:nvPr/>
        </p:nvSpPr>
        <p:spPr>
          <a:xfrm>
            <a:off x="3048000" y="1632504"/>
            <a:ext cx="6096000" cy="3597908"/>
          </a:xfrm>
          <a:prstGeom prst="rect">
            <a:avLst/>
          </a:prstGeom>
          <a:noFill/>
        </p:spPr>
        <p:txBody>
          <a:bodyPr wrap="square">
            <a:spAutoFit/>
          </a:bodyPr>
          <a:lstStyle/>
          <a:p>
            <a:pPr indent="128270" algn="just">
              <a:lnSpc>
                <a:spcPct val="105000"/>
              </a:lnSpc>
            </a:pPr>
            <a:r>
              <a:rPr lang="en-US" sz="1800" dirty="0">
                <a:solidFill>
                  <a:srgbClr val="000000"/>
                </a:solidFill>
                <a:effectLst/>
                <a:latin typeface="Times New Roman" panose="02020603050405020304" pitchFamily="18" charset="0"/>
                <a:ea typeface="Times New Roman" panose="02020603050405020304" pitchFamily="18" charset="0"/>
              </a:rPr>
              <a:t>CONCLUSIÓN </a:t>
            </a:r>
            <a:endParaRPr lang="es-CO" sz="1800" dirty="0">
              <a:effectLst/>
              <a:latin typeface="Times New Roman" panose="02020603050405020304" pitchFamily="18" charset="0"/>
              <a:ea typeface="Times New Roman" panose="02020603050405020304" pitchFamily="18" charset="0"/>
            </a:endParaRPr>
          </a:p>
          <a:p>
            <a:pPr indent="128270" algn="just">
              <a:lnSpc>
                <a:spcPct val="105000"/>
              </a:lnSpc>
            </a:pPr>
            <a:r>
              <a:rPr lang="en-US" sz="1800" dirty="0">
                <a:solidFill>
                  <a:srgbClr val="000000"/>
                </a:solidFill>
                <a:effectLst/>
                <a:latin typeface="Times New Roman" panose="02020603050405020304" pitchFamily="18" charset="0"/>
                <a:ea typeface="Times New Roman" panose="02020603050405020304" pitchFamily="18" charset="0"/>
              </a:rPr>
              <a:t> </a:t>
            </a:r>
            <a:endParaRPr lang="es-CO" sz="1800" dirty="0">
              <a:effectLst/>
              <a:latin typeface="Times New Roman" panose="02020603050405020304" pitchFamily="18" charset="0"/>
              <a:ea typeface="Times New Roman" panose="02020603050405020304" pitchFamily="18" charset="0"/>
            </a:endParaRPr>
          </a:p>
          <a:p>
            <a:pPr algn="just">
              <a:spcBef>
                <a:spcPts val="1200"/>
              </a:spcBef>
              <a:spcAft>
                <a:spcPts val="400"/>
              </a:spcAft>
            </a:pPr>
            <a:r>
              <a:rPr lang="es-ES" sz="1800" kern="0" cap="small" dirty="0">
                <a:effectLst/>
                <a:latin typeface="Times New Roman" panose="02020603050405020304" pitchFamily="18" charset="0"/>
                <a:ea typeface="Times New Roman" panose="02020603050405020304" pitchFamily="18" charset="0"/>
              </a:rPr>
              <a:t>El proyecto propuesto, enfocado en la implementación de un sistema de reconocimiento facial para la gestión de registros en la alcaldía municipal de Granada, destaca por la integración efectiva de tecnologías clave. La adopción de la arquitectura Modelo Vista Controlador (MVC) ha brindado una estructura organizada que facilita la separación de responsabilidades, mejora la disponibilidad y simplifica el mantenimiento del código, contribuyendo así al éxito y eficiencia del proyecto. </a:t>
            </a:r>
            <a:endParaRPr lang="es-CO" sz="1800" kern="1400" cap="small"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4455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B2176F9-0930-CECD-C6E1-62D9F3B5B233}"/>
              </a:ext>
            </a:extLst>
          </p:cNvPr>
          <p:cNvPicPr>
            <a:picLocks noChangeAspect="1"/>
          </p:cNvPicPr>
          <p:nvPr/>
        </p:nvPicPr>
        <p:blipFill>
          <a:blip r:embed="rId2"/>
          <a:stretch>
            <a:fillRect/>
          </a:stretch>
        </p:blipFill>
        <p:spPr>
          <a:xfrm>
            <a:off x="2303922" y="1290510"/>
            <a:ext cx="7584156" cy="4858976"/>
          </a:xfrm>
          <a:prstGeom prst="rect">
            <a:avLst/>
          </a:prstGeom>
        </p:spPr>
      </p:pic>
      <p:sp>
        <p:nvSpPr>
          <p:cNvPr id="6" name="CuadroTexto 5">
            <a:extLst>
              <a:ext uri="{FF2B5EF4-FFF2-40B4-BE49-F238E27FC236}">
                <a16:creationId xmlns:a16="http://schemas.microsoft.com/office/drawing/2014/main" id="{CF2B8A60-770A-9B07-0E61-223E71186DA9}"/>
              </a:ext>
            </a:extLst>
          </p:cNvPr>
          <p:cNvSpPr txBox="1"/>
          <p:nvPr/>
        </p:nvSpPr>
        <p:spPr>
          <a:xfrm>
            <a:off x="927609" y="925923"/>
            <a:ext cx="6094324" cy="364587"/>
          </a:xfrm>
          <a:prstGeom prst="rect">
            <a:avLst/>
          </a:prstGeom>
          <a:noFill/>
        </p:spPr>
        <p:txBody>
          <a:bodyPr wrap="square">
            <a:spAutoFit/>
          </a:bodyPr>
          <a:lstStyle/>
          <a:p>
            <a:pPr indent="128270" algn="just">
              <a:lnSpc>
                <a:spcPct val="105000"/>
              </a:lnSpc>
            </a:pPr>
            <a:r>
              <a:rPr lang="en-US" dirty="0">
                <a:solidFill>
                  <a:srgbClr val="000000"/>
                </a:solidFill>
                <a:latin typeface="Times New Roman" panose="02020603050405020304" pitchFamily="18" charset="0"/>
                <a:ea typeface="Times New Roman" panose="02020603050405020304" pitchFamily="18" charset="0"/>
              </a:rPr>
              <a:t>Funcionamiento</a:t>
            </a:r>
            <a:r>
              <a:rPr lang="en-US" sz="1800" dirty="0">
                <a:solidFill>
                  <a:srgbClr val="000000"/>
                </a:solidFill>
                <a:effectLst/>
                <a:latin typeface="Times New Roman" panose="02020603050405020304" pitchFamily="18" charset="0"/>
                <a:ea typeface="Times New Roman" panose="02020603050405020304" pitchFamily="18" charset="0"/>
              </a:rPr>
              <a:t> </a:t>
            </a:r>
            <a:endParaRPr lang="es-CO"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88469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B7059E4-65F8-EC18-E433-463E30F042C0}"/>
              </a:ext>
            </a:extLst>
          </p:cNvPr>
          <p:cNvPicPr>
            <a:picLocks noChangeAspect="1"/>
          </p:cNvPicPr>
          <p:nvPr/>
        </p:nvPicPr>
        <p:blipFill>
          <a:blip r:embed="rId2"/>
          <a:stretch>
            <a:fillRect/>
          </a:stretch>
        </p:blipFill>
        <p:spPr>
          <a:xfrm>
            <a:off x="2046967" y="1234110"/>
            <a:ext cx="8098066" cy="4533489"/>
          </a:xfrm>
          <a:prstGeom prst="rect">
            <a:avLst/>
          </a:prstGeom>
        </p:spPr>
      </p:pic>
    </p:spTree>
    <p:extLst>
      <p:ext uri="{BB962C8B-B14F-4D97-AF65-F5344CB8AC3E}">
        <p14:creationId xmlns:p14="http://schemas.microsoft.com/office/powerpoint/2010/main" val="304282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nterfaz de usuario gráfica, Texto, Aplicación&#10;&#10;Descripción generada automáticamente">
            <a:extLst>
              <a:ext uri="{FF2B5EF4-FFF2-40B4-BE49-F238E27FC236}">
                <a16:creationId xmlns:a16="http://schemas.microsoft.com/office/drawing/2014/main" id="{3926CAB1-162E-03AB-E737-FFEEF11388FF}"/>
              </a:ext>
            </a:extLst>
          </p:cNvPr>
          <p:cNvPicPr>
            <a:picLocks noChangeAspect="1"/>
          </p:cNvPicPr>
          <p:nvPr/>
        </p:nvPicPr>
        <p:blipFill>
          <a:blip r:embed="rId2"/>
          <a:stretch>
            <a:fillRect/>
          </a:stretch>
        </p:blipFill>
        <p:spPr>
          <a:xfrm>
            <a:off x="2576648" y="1078180"/>
            <a:ext cx="7038703" cy="5110169"/>
          </a:xfrm>
          <a:prstGeom prst="rect">
            <a:avLst/>
          </a:prstGeom>
        </p:spPr>
      </p:pic>
    </p:spTree>
    <p:extLst>
      <p:ext uri="{BB962C8B-B14F-4D97-AF65-F5344CB8AC3E}">
        <p14:creationId xmlns:p14="http://schemas.microsoft.com/office/powerpoint/2010/main" val="1398717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6A2C4BE-C03A-AE54-7F20-1C337008CC5A}"/>
              </a:ext>
            </a:extLst>
          </p:cNvPr>
          <p:cNvPicPr>
            <a:picLocks noChangeAspect="1"/>
          </p:cNvPicPr>
          <p:nvPr/>
        </p:nvPicPr>
        <p:blipFill>
          <a:blip r:embed="rId2"/>
          <a:stretch>
            <a:fillRect/>
          </a:stretch>
        </p:blipFill>
        <p:spPr>
          <a:xfrm>
            <a:off x="2881423" y="985241"/>
            <a:ext cx="6429153" cy="4604052"/>
          </a:xfrm>
          <a:prstGeom prst="rect">
            <a:avLst/>
          </a:prstGeom>
        </p:spPr>
      </p:pic>
    </p:spTree>
    <p:extLst>
      <p:ext uri="{BB962C8B-B14F-4D97-AF65-F5344CB8AC3E}">
        <p14:creationId xmlns:p14="http://schemas.microsoft.com/office/powerpoint/2010/main" val="851589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1C1D6-EAAD-513B-8E6C-8F8F53840945}"/>
              </a:ext>
            </a:extLst>
          </p:cNvPr>
          <p:cNvSpPr>
            <a:spLocks noGrp="1"/>
          </p:cNvSpPr>
          <p:nvPr>
            <p:ph type="title"/>
          </p:nvPr>
        </p:nvSpPr>
        <p:spPr/>
        <p:txBody>
          <a:bodyPr/>
          <a:lstStyle/>
          <a:p>
            <a:r>
              <a:rPr lang="es-MX" dirty="0"/>
              <a:t>Referencias</a:t>
            </a:r>
            <a:endParaRPr lang="es-CO" dirty="0"/>
          </a:p>
        </p:txBody>
      </p:sp>
      <p:sp>
        <p:nvSpPr>
          <p:cNvPr id="3" name="Marcador de contenido 2">
            <a:extLst>
              <a:ext uri="{FF2B5EF4-FFF2-40B4-BE49-F238E27FC236}">
                <a16:creationId xmlns:a16="http://schemas.microsoft.com/office/drawing/2014/main" id="{7BDC9CC7-B605-AC49-23C5-8B1AF3D5AE9B}"/>
              </a:ext>
            </a:extLst>
          </p:cNvPr>
          <p:cNvSpPr>
            <a:spLocks noGrp="1"/>
          </p:cNvSpPr>
          <p:nvPr>
            <p:ph idx="1"/>
          </p:nvPr>
        </p:nvSpPr>
        <p:spPr>
          <a:xfrm>
            <a:off x="4994031" y="790832"/>
            <a:ext cx="6359769" cy="5386131"/>
          </a:xfrm>
        </p:spPr>
        <p:txBody>
          <a:bodyPr>
            <a:normAutofit lnSpcReduction="10000"/>
          </a:bodyPr>
          <a:lstStyle/>
          <a:p>
            <a:pPr marL="342900" lvl="0" indent="-342900" algn="just">
              <a:buFont typeface="+mj-lt"/>
              <a:buAutoNum type="arabicPeriod"/>
              <a:tabLst>
                <a:tab pos="228600" algn="l"/>
              </a:tabLst>
            </a:pPr>
            <a:r>
              <a:rPr lang="en-US" sz="1400" dirty="0">
                <a:effectLst/>
                <a:latin typeface="Times New Roman" panose="02020603050405020304" pitchFamily="18" charset="0"/>
                <a:ea typeface="Times New Roman" panose="02020603050405020304" pitchFamily="18" charset="0"/>
              </a:rPr>
              <a:t>Python Software Foundation. "Python 3.11.0 Documentation.,[En </a:t>
            </a:r>
            <a:r>
              <a:rPr lang="en-US" sz="1400" dirty="0" err="1">
                <a:effectLst/>
                <a:latin typeface="Times New Roman" panose="02020603050405020304" pitchFamily="18" charset="0"/>
                <a:ea typeface="Times New Roman" panose="02020603050405020304" pitchFamily="18" charset="0"/>
              </a:rPr>
              <a:t>línea</a:t>
            </a:r>
            <a:r>
              <a:rPr lang="en-US" sz="1400" dirty="0">
                <a:effectLst/>
                <a:latin typeface="Times New Roman" panose="02020603050405020304" pitchFamily="18" charset="0"/>
                <a:ea typeface="Times New Roman" panose="02020603050405020304" pitchFamily="18" charset="0"/>
              </a:rPr>
              <a:t>]" Python 3.11.0 Documentation. Disponible </a:t>
            </a:r>
            <a:r>
              <a:rPr lang="en-US" sz="1400" dirty="0" err="1">
                <a:effectLst/>
                <a:latin typeface="Times New Roman" panose="02020603050405020304" pitchFamily="18" charset="0"/>
                <a:ea typeface="Times New Roman" panose="02020603050405020304" pitchFamily="18" charset="0"/>
              </a:rPr>
              <a:t>en</a:t>
            </a:r>
            <a:r>
              <a:rPr lang="en-US" sz="1400" dirty="0">
                <a:effectLst/>
                <a:latin typeface="Times New Roman" panose="02020603050405020304" pitchFamily="18" charset="0"/>
                <a:ea typeface="Times New Roman" panose="02020603050405020304" pitchFamily="18" charset="0"/>
              </a:rPr>
              <a:t>: </a:t>
            </a:r>
            <a:r>
              <a:rPr lang="en-US" sz="1400" u="sng" dirty="0">
                <a:solidFill>
                  <a:srgbClr val="0000FF"/>
                </a:solidFill>
                <a:effectLst/>
                <a:latin typeface="Times New Roman" panose="02020603050405020304" pitchFamily="18" charset="0"/>
                <a:ea typeface="Times New Roman" panose="02020603050405020304" pitchFamily="18" charset="0"/>
                <a:hlinkClick r:id="rId2"/>
              </a:rPr>
              <a:t>https://docs.python.org/3.11/library/index.html</a:t>
            </a:r>
            <a:r>
              <a:rPr lang="en-US" sz="1400" dirty="0">
                <a:effectLst/>
                <a:latin typeface="Times New Roman" panose="02020603050405020304" pitchFamily="18" charset="0"/>
                <a:ea typeface="Times New Roman" panose="02020603050405020304" pitchFamily="18" charset="0"/>
              </a:rPr>
              <a:t>.</a:t>
            </a:r>
            <a:endParaRPr lang="es-CO" sz="1400" dirty="0">
              <a:effectLst/>
              <a:latin typeface="Times New Roman" panose="02020603050405020304" pitchFamily="18" charset="0"/>
              <a:ea typeface="Times New Roman" panose="02020603050405020304" pitchFamily="18" charset="0"/>
            </a:endParaRPr>
          </a:p>
          <a:p>
            <a:pPr algn="just"/>
            <a:r>
              <a:rPr lang="en-US" sz="1400" dirty="0">
                <a:effectLst/>
                <a:latin typeface="Times New Roman" panose="02020603050405020304" pitchFamily="18" charset="0"/>
                <a:ea typeface="Times New Roman" panose="02020603050405020304" pitchFamily="18" charset="0"/>
              </a:rPr>
              <a:t> </a:t>
            </a:r>
            <a:endParaRPr lang="es-CO" sz="1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Lst>
            </a:pPr>
            <a:r>
              <a:rPr lang="en-US" sz="1400" dirty="0" err="1">
                <a:effectLst/>
                <a:latin typeface="Times New Roman" panose="02020603050405020304" pitchFamily="18" charset="0"/>
                <a:ea typeface="Times New Roman" panose="02020603050405020304" pitchFamily="18" charset="0"/>
              </a:rPr>
              <a:t>AprendeeIngenia</a:t>
            </a:r>
            <a:r>
              <a:rPr lang="en-US" sz="1400" dirty="0">
                <a:effectLst/>
                <a:latin typeface="Times New Roman" panose="02020603050405020304" pitchFamily="18" charset="0"/>
                <a:ea typeface="Times New Roman" panose="02020603050405020304" pitchFamily="18" charset="0"/>
              </a:rPr>
              <a:t>. "CURSO#1: SISTEMA DE RECONOCIMIENTO FACIAL &amp; LIVENESS </a:t>
            </a:r>
            <a:r>
              <a:rPr lang="en-US" sz="1400" dirty="0" err="1">
                <a:effectLst/>
                <a:latin typeface="Times New Roman" panose="02020603050405020304" pitchFamily="18" charset="0"/>
                <a:ea typeface="Times New Roman" panose="02020603050405020304" pitchFamily="18" charset="0"/>
              </a:rPr>
              <a:t>desde</a:t>
            </a:r>
            <a:r>
              <a:rPr lang="en-US" sz="1400" dirty="0">
                <a:effectLst/>
                <a:latin typeface="Times New Roman" panose="02020603050405020304" pitchFamily="18" charset="0"/>
                <a:ea typeface="Times New Roman" panose="02020603050405020304" pitchFamily="18" charset="0"/>
              </a:rPr>
              <a:t> 0 | Python </a:t>
            </a:r>
            <a:r>
              <a:rPr lang="en-US" sz="1400" dirty="0" err="1">
                <a:effectLst/>
                <a:latin typeface="Times New Roman" panose="02020603050405020304" pitchFamily="18" charset="0"/>
                <a:ea typeface="Times New Roman" panose="02020603050405020304" pitchFamily="18" charset="0"/>
              </a:rPr>
              <a:t>Tkinter</a:t>
            </a:r>
            <a:r>
              <a:rPr lang="en-US" sz="1400" dirty="0">
                <a:effectLst/>
                <a:latin typeface="Times New Roman" panose="02020603050405020304" pitchFamily="18" charset="0"/>
                <a:ea typeface="Times New Roman" panose="02020603050405020304" pitchFamily="18" charset="0"/>
              </a:rPr>
              <a:t> OpenCV". YouTube, [En </a:t>
            </a:r>
            <a:r>
              <a:rPr lang="en-US" sz="1400" dirty="0" err="1">
                <a:effectLst/>
                <a:latin typeface="Times New Roman" panose="02020603050405020304" pitchFamily="18" charset="0"/>
                <a:ea typeface="Times New Roman" panose="02020603050405020304" pitchFamily="18" charset="0"/>
              </a:rPr>
              <a:t>línea</a:t>
            </a:r>
            <a:r>
              <a:rPr lang="en-US" sz="1400" dirty="0">
                <a:effectLst/>
                <a:latin typeface="Times New Roman" panose="02020603050405020304" pitchFamily="18" charset="0"/>
                <a:ea typeface="Times New Roman" panose="02020603050405020304" pitchFamily="18" charset="0"/>
              </a:rPr>
              <a:t>]. Disponible </a:t>
            </a:r>
            <a:r>
              <a:rPr lang="en-US" sz="1400" dirty="0" err="1">
                <a:effectLst/>
                <a:latin typeface="Times New Roman" panose="02020603050405020304" pitchFamily="18" charset="0"/>
                <a:ea typeface="Times New Roman" panose="02020603050405020304" pitchFamily="18" charset="0"/>
              </a:rPr>
              <a:t>en</a:t>
            </a:r>
            <a:r>
              <a:rPr lang="en-US" sz="1400" dirty="0">
                <a:effectLst/>
                <a:latin typeface="Times New Roman" panose="02020603050405020304" pitchFamily="18" charset="0"/>
                <a:ea typeface="Times New Roman" panose="02020603050405020304" pitchFamily="18" charset="0"/>
              </a:rPr>
              <a:t>: </a:t>
            </a:r>
            <a:r>
              <a:rPr lang="en-US" sz="1400" u="sng" dirty="0">
                <a:solidFill>
                  <a:srgbClr val="0000FF"/>
                </a:solidFill>
                <a:effectLst/>
                <a:latin typeface="Times New Roman" panose="02020603050405020304" pitchFamily="18" charset="0"/>
                <a:ea typeface="Times New Roman" panose="02020603050405020304" pitchFamily="18" charset="0"/>
                <a:hlinkClick r:id="rId3"/>
              </a:rPr>
              <a:t>https://www.youtube.com/watch?v=ut2jSVonUbM&amp;ab_channel=AprendeeIngenia</a:t>
            </a:r>
            <a:r>
              <a:rPr lang="en-US" sz="1400" dirty="0">
                <a:effectLst/>
                <a:latin typeface="Times New Roman" panose="02020603050405020304" pitchFamily="18" charset="0"/>
                <a:ea typeface="Times New Roman" panose="02020603050405020304" pitchFamily="18" charset="0"/>
              </a:rPr>
              <a:t>.</a:t>
            </a:r>
            <a:endParaRPr lang="es-CO" sz="1400" dirty="0">
              <a:effectLst/>
              <a:latin typeface="Times New Roman" panose="02020603050405020304" pitchFamily="18" charset="0"/>
              <a:ea typeface="Times New Roman" panose="02020603050405020304" pitchFamily="18" charset="0"/>
            </a:endParaRPr>
          </a:p>
          <a:p>
            <a:pPr marL="228600" algn="just"/>
            <a:r>
              <a:rPr lang="en-US" sz="1400" dirty="0">
                <a:effectLst/>
                <a:latin typeface="Times New Roman" panose="02020603050405020304" pitchFamily="18" charset="0"/>
                <a:ea typeface="Times New Roman" panose="02020603050405020304" pitchFamily="18" charset="0"/>
              </a:rPr>
              <a:t> </a:t>
            </a:r>
            <a:endParaRPr lang="es-CO" sz="1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Lst>
            </a:pPr>
            <a:r>
              <a:rPr lang="en-US" sz="1400" dirty="0">
                <a:effectLst/>
                <a:latin typeface="Times New Roman" panose="02020603050405020304" pitchFamily="18" charset="0"/>
                <a:ea typeface="Times New Roman" panose="02020603050405020304" pitchFamily="18" charset="0"/>
              </a:rPr>
              <a:t>DATACLOUDER. "</a:t>
            </a:r>
            <a:r>
              <a:rPr lang="en-US" sz="1400" dirty="0" err="1">
                <a:effectLst/>
                <a:latin typeface="Times New Roman" panose="02020603050405020304" pitchFamily="18" charset="0"/>
                <a:ea typeface="Times New Roman" panose="02020603050405020304" pitchFamily="18" charset="0"/>
              </a:rPr>
              <a:t>Crear</a:t>
            </a:r>
            <a:r>
              <a:rPr lang="en-US" sz="1400" dirty="0">
                <a:effectLst/>
                <a:latin typeface="Times New Roman" panose="02020603050405020304" pitchFamily="18" charset="0"/>
                <a:ea typeface="Times New Roman" panose="02020603050405020304" pitchFamily="18" charset="0"/>
              </a:rPr>
              <a:t> un </a:t>
            </a:r>
            <a:r>
              <a:rPr lang="en-US" sz="1400" dirty="0" err="1">
                <a:effectLst/>
                <a:latin typeface="Times New Roman" panose="02020603050405020304" pitchFamily="18" charset="0"/>
                <a:ea typeface="Times New Roman" panose="02020603050405020304" pitchFamily="18" charset="0"/>
              </a:rPr>
              <a:t>ambiente</a:t>
            </a:r>
            <a:r>
              <a:rPr lang="en-US" sz="1400" dirty="0">
                <a:effectLst/>
                <a:latin typeface="Times New Roman" panose="02020603050405020304" pitchFamily="18" charset="0"/>
                <a:ea typeface="Times New Roman" panose="02020603050405020304" pitchFamily="18" charset="0"/>
              </a:rPr>
              <a:t> de </a:t>
            </a:r>
            <a:r>
              <a:rPr lang="en-US" sz="1400" dirty="0" err="1">
                <a:effectLst/>
                <a:latin typeface="Times New Roman" panose="02020603050405020304" pitchFamily="18" charset="0"/>
                <a:ea typeface="Times New Roman" panose="02020603050405020304" pitchFamily="18" charset="0"/>
              </a:rPr>
              <a:t>desarrollo</a:t>
            </a:r>
            <a:r>
              <a:rPr lang="en-US" sz="1400" dirty="0">
                <a:effectLst/>
                <a:latin typeface="Times New Roman" panose="02020603050405020304" pitchFamily="18" charset="0"/>
                <a:ea typeface="Times New Roman" panose="02020603050405020304" pitchFamily="18" charset="0"/>
              </a:rPr>
              <a:t> con Docker y Python". YouTube, [En </a:t>
            </a:r>
            <a:r>
              <a:rPr lang="en-US" sz="1400" dirty="0" err="1">
                <a:effectLst/>
                <a:latin typeface="Times New Roman" panose="02020603050405020304" pitchFamily="18" charset="0"/>
                <a:ea typeface="Times New Roman" panose="02020603050405020304" pitchFamily="18" charset="0"/>
              </a:rPr>
              <a:t>línea</a:t>
            </a:r>
            <a:r>
              <a:rPr lang="en-US" sz="1400" dirty="0">
                <a:effectLst/>
                <a:latin typeface="Times New Roman" panose="02020603050405020304" pitchFamily="18" charset="0"/>
                <a:ea typeface="Times New Roman" panose="02020603050405020304" pitchFamily="18" charset="0"/>
              </a:rPr>
              <a:t>]. Disponible </a:t>
            </a:r>
            <a:r>
              <a:rPr lang="en-US" sz="1400" dirty="0" err="1">
                <a:effectLst/>
                <a:latin typeface="Times New Roman" panose="02020603050405020304" pitchFamily="18" charset="0"/>
                <a:ea typeface="Times New Roman" panose="02020603050405020304" pitchFamily="18" charset="0"/>
              </a:rPr>
              <a:t>en</a:t>
            </a:r>
            <a:r>
              <a:rPr lang="en-US" sz="1400" dirty="0">
                <a:effectLst/>
                <a:latin typeface="Times New Roman" panose="02020603050405020304" pitchFamily="18" charset="0"/>
                <a:ea typeface="Times New Roman" panose="02020603050405020304" pitchFamily="18" charset="0"/>
              </a:rPr>
              <a:t>: </a:t>
            </a:r>
            <a:r>
              <a:rPr lang="en-US" sz="1400" u="sng" dirty="0">
                <a:solidFill>
                  <a:srgbClr val="0000FF"/>
                </a:solidFill>
                <a:effectLst/>
                <a:latin typeface="Times New Roman" panose="02020603050405020304" pitchFamily="18" charset="0"/>
                <a:ea typeface="Times New Roman" panose="02020603050405020304" pitchFamily="18" charset="0"/>
                <a:hlinkClick r:id="rId4"/>
              </a:rPr>
              <a:t>https://www.youtube.com/watch?v=BvvH3ohis6E&amp;t=530s&amp;ab_channel=DATACLOUDER</a:t>
            </a:r>
            <a:r>
              <a:rPr lang="en-US" sz="1400" dirty="0">
                <a:effectLst/>
                <a:latin typeface="Times New Roman" panose="02020603050405020304" pitchFamily="18" charset="0"/>
                <a:ea typeface="Times New Roman" panose="02020603050405020304" pitchFamily="18" charset="0"/>
              </a:rPr>
              <a:t>.	</a:t>
            </a:r>
            <a:endParaRPr lang="es-CO" sz="1400" dirty="0">
              <a:effectLst/>
              <a:latin typeface="Times New Roman" panose="02020603050405020304" pitchFamily="18" charset="0"/>
              <a:ea typeface="Times New Roman" panose="02020603050405020304" pitchFamily="18" charset="0"/>
            </a:endParaRPr>
          </a:p>
          <a:p>
            <a:pPr marL="449580"/>
            <a:r>
              <a:rPr lang="en-US" sz="1400" dirty="0">
                <a:effectLst/>
                <a:latin typeface="Times New Roman" panose="02020603050405020304" pitchFamily="18" charset="0"/>
                <a:ea typeface="Times New Roman" panose="02020603050405020304" pitchFamily="18" charset="0"/>
              </a:rPr>
              <a:t> </a:t>
            </a:r>
            <a:endParaRPr lang="es-CO" sz="1400" dirty="0">
              <a:effectLst/>
              <a:latin typeface="Times New Roman" panose="02020603050405020304" pitchFamily="18" charset="0"/>
              <a:ea typeface="Times New Roman" panose="02020603050405020304" pitchFamily="18" charset="0"/>
            </a:endParaRPr>
          </a:p>
          <a:p>
            <a:pPr marL="228600" algn="just"/>
            <a:r>
              <a:rPr lang="en-US" sz="1400" dirty="0">
                <a:effectLst/>
                <a:latin typeface="Times New Roman" panose="02020603050405020304" pitchFamily="18" charset="0"/>
                <a:ea typeface="Times New Roman" panose="02020603050405020304" pitchFamily="18" charset="0"/>
              </a:rPr>
              <a:t> </a:t>
            </a:r>
            <a:endParaRPr lang="es-CO" sz="1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Lst>
            </a:pPr>
            <a:r>
              <a:rPr lang="en-US" sz="1400" dirty="0" err="1">
                <a:effectLst/>
                <a:latin typeface="Times New Roman" panose="02020603050405020304" pitchFamily="18" charset="0"/>
                <a:ea typeface="Times New Roman" panose="02020603050405020304" pitchFamily="18" charset="0"/>
              </a:rPr>
              <a:t>FaztCode</a:t>
            </a:r>
            <a:r>
              <a:rPr lang="en-US" sz="1400" dirty="0">
                <a:effectLst/>
                <a:latin typeface="Times New Roman" panose="02020603050405020304" pitchFamily="18" charset="0"/>
                <a:ea typeface="Times New Roman" panose="02020603050405020304" pitchFamily="18" charset="0"/>
              </a:rPr>
              <a:t>. "Docker, </a:t>
            </a:r>
            <a:r>
              <a:rPr lang="en-US" sz="1400" dirty="0" err="1">
                <a:effectLst/>
                <a:latin typeface="Times New Roman" panose="02020603050405020304" pitchFamily="18" charset="0"/>
                <a:ea typeface="Times New Roman" panose="02020603050405020304" pitchFamily="18" charset="0"/>
              </a:rPr>
              <a:t>Instlación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en</a:t>
            </a:r>
            <a:r>
              <a:rPr lang="en-US" sz="1400" dirty="0">
                <a:effectLst/>
                <a:latin typeface="Times New Roman" panose="02020603050405020304" pitchFamily="18" charset="0"/>
                <a:ea typeface="Times New Roman" panose="02020603050405020304" pitchFamily="18" charset="0"/>
              </a:rPr>
              <a:t> Windows (</a:t>
            </a:r>
            <a:r>
              <a:rPr lang="en-US" sz="1400" dirty="0" err="1">
                <a:effectLst/>
                <a:latin typeface="Times New Roman" panose="02020603050405020304" pitchFamily="18" charset="0"/>
                <a:ea typeface="Times New Roman" panose="02020603050405020304" pitchFamily="18" charset="0"/>
              </a:rPr>
              <a:t>más</a:t>
            </a:r>
            <a:r>
              <a:rPr lang="en-US" sz="1400" dirty="0">
                <a:effectLst/>
                <a:latin typeface="Times New Roman" panose="02020603050405020304" pitchFamily="18" charset="0"/>
                <a:ea typeface="Times New Roman" panose="02020603050405020304" pitchFamily="18" charset="0"/>
              </a:rPr>
              <a:t> WSL, Window Subsystem for Linux)". YouTube, [En </a:t>
            </a:r>
            <a:r>
              <a:rPr lang="en-US" sz="1400" dirty="0" err="1">
                <a:effectLst/>
                <a:latin typeface="Times New Roman" panose="02020603050405020304" pitchFamily="18" charset="0"/>
                <a:ea typeface="Times New Roman" panose="02020603050405020304" pitchFamily="18" charset="0"/>
              </a:rPr>
              <a:t>línea</a:t>
            </a:r>
            <a:r>
              <a:rPr lang="en-US" sz="1400" dirty="0">
                <a:effectLst/>
                <a:latin typeface="Times New Roman" panose="02020603050405020304" pitchFamily="18" charset="0"/>
                <a:ea typeface="Times New Roman" panose="02020603050405020304" pitchFamily="18" charset="0"/>
              </a:rPr>
              <a:t>]. Disponible </a:t>
            </a:r>
            <a:r>
              <a:rPr lang="en-US" sz="1400" dirty="0" err="1">
                <a:effectLst/>
                <a:latin typeface="Times New Roman" panose="02020603050405020304" pitchFamily="18" charset="0"/>
                <a:ea typeface="Times New Roman" panose="02020603050405020304" pitchFamily="18" charset="0"/>
              </a:rPr>
              <a:t>en</a:t>
            </a:r>
            <a:r>
              <a:rPr lang="en-US" sz="1400" dirty="0">
                <a:effectLst/>
                <a:latin typeface="Times New Roman" panose="02020603050405020304" pitchFamily="18" charset="0"/>
                <a:ea typeface="Times New Roman" panose="02020603050405020304" pitchFamily="18" charset="0"/>
              </a:rPr>
              <a:t>: </a:t>
            </a:r>
            <a:r>
              <a:rPr lang="en-US" sz="1400" u="sng" dirty="0">
                <a:solidFill>
                  <a:srgbClr val="0000FF"/>
                </a:solidFill>
                <a:effectLst/>
                <a:latin typeface="Times New Roman" panose="02020603050405020304" pitchFamily="18" charset="0"/>
                <a:ea typeface="Times New Roman" panose="02020603050405020304" pitchFamily="18" charset="0"/>
                <a:hlinkClick r:id="rId5"/>
              </a:rPr>
              <a:t>https://www.youtube.com/watch?si=9EQ4SKZMkrlysWBb&amp;v=ZO4KWQfUBBc&amp;feature=youtu.be</a:t>
            </a:r>
            <a:r>
              <a:rPr lang="en-US" sz="1400" dirty="0">
                <a:effectLst/>
                <a:latin typeface="Times New Roman" panose="02020603050405020304" pitchFamily="18" charset="0"/>
                <a:ea typeface="Times New Roman" panose="02020603050405020304" pitchFamily="18" charset="0"/>
              </a:rPr>
              <a:t>.</a:t>
            </a:r>
            <a:endParaRPr lang="es-CO" sz="1400" dirty="0">
              <a:effectLst/>
              <a:latin typeface="Times New Roman" panose="02020603050405020304" pitchFamily="18" charset="0"/>
              <a:ea typeface="Times New Roman" panose="02020603050405020304" pitchFamily="18" charset="0"/>
            </a:endParaRPr>
          </a:p>
          <a:p>
            <a:pPr marL="228600" indent="-228600" algn="just">
              <a:tabLst>
                <a:tab pos="228600" algn="l"/>
                <a:tab pos="449580" algn="l"/>
              </a:tabLst>
            </a:pPr>
            <a:r>
              <a:rPr lang="en-US" sz="1400" dirty="0">
                <a:effectLst/>
                <a:latin typeface="Times New Roman" panose="02020603050405020304" pitchFamily="18" charset="0"/>
                <a:ea typeface="Times New Roman" panose="02020603050405020304" pitchFamily="18" charset="0"/>
              </a:rPr>
              <a:t> </a:t>
            </a:r>
            <a:endParaRPr lang="es-CO" sz="1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Lst>
            </a:pPr>
            <a:r>
              <a:rPr lang="en-US" sz="1400" dirty="0">
                <a:effectLst/>
                <a:latin typeface="Times New Roman" panose="02020603050405020304" pitchFamily="18" charset="0"/>
                <a:ea typeface="Times New Roman" panose="02020603050405020304" pitchFamily="18" charset="0"/>
              </a:rPr>
              <a:t>Docker Documentation. [En </a:t>
            </a:r>
            <a:r>
              <a:rPr lang="en-US" sz="1400" dirty="0" err="1">
                <a:effectLst/>
                <a:latin typeface="Times New Roman" panose="02020603050405020304" pitchFamily="18" charset="0"/>
                <a:ea typeface="Times New Roman" panose="02020603050405020304" pitchFamily="18" charset="0"/>
              </a:rPr>
              <a:t>línea</a:t>
            </a:r>
            <a:r>
              <a:rPr lang="en-US" sz="1400" dirty="0">
                <a:effectLst/>
                <a:latin typeface="Times New Roman" panose="02020603050405020304" pitchFamily="18" charset="0"/>
                <a:ea typeface="Times New Roman" panose="02020603050405020304" pitchFamily="18" charset="0"/>
              </a:rPr>
              <a:t>]. Disponible </a:t>
            </a:r>
            <a:r>
              <a:rPr lang="en-US" sz="1400" dirty="0" err="1">
                <a:effectLst/>
                <a:latin typeface="Times New Roman" panose="02020603050405020304" pitchFamily="18" charset="0"/>
                <a:ea typeface="Times New Roman" panose="02020603050405020304" pitchFamily="18" charset="0"/>
              </a:rPr>
              <a:t>en</a:t>
            </a:r>
            <a:r>
              <a:rPr lang="en-US" sz="1400" dirty="0">
                <a:effectLst/>
                <a:latin typeface="Times New Roman" panose="02020603050405020304" pitchFamily="18" charset="0"/>
                <a:ea typeface="Times New Roman" panose="02020603050405020304" pitchFamily="18" charset="0"/>
              </a:rPr>
              <a:t>: </a:t>
            </a:r>
            <a:r>
              <a:rPr lang="en-US" sz="1400" u="sng" dirty="0">
                <a:solidFill>
                  <a:srgbClr val="0000FF"/>
                </a:solidFill>
                <a:effectLst/>
                <a:latin typeface="Times New Roman" panose="02020603050405020304" pitchFamily="18" charset="0"/>
                <a:ea typeface="Times New Roman" panose="02020603050405020304" pitchFamily="18" charset="0"/>
                <a:hlinkClick r:id="rId6"/>
              </a:rPr>
              <a:t>https://docs.docker.com/</a:t>
            </a:r>
            <a:r>
              <a:rPr lang="en-US" sz="1400" dirty="0">
                <a:effectLst/>
                <a:latin typeface="Times New Roman" panose="02020603050405020304" pitchFamily="18" charset="0"/>
                <a:ea typeface="Times New Roman" panose="02020603050405020304" pitchFamily="18" charset="0"/>
              </a:rPr>
              <a:t>.</a:t>
            </a:r>
            <a:endParaRPr lang="es-CO" sz="1400" dirty="0">
              <a:effectLst/>
              <a:latin typeface="Times New Roman" panose="02020603050405020304" pitchFamily="18" charset="0"/>
              <a:ea typeface="Times New Roman" panose="02020603050405020304" pitchFamily="18" charset="0"/>
            </a:endParaRPr>
          </a:p>
          <a:p>
            <a:endParaRPr lang="es-CO" sz="900" dirty="0"/>
          </a:p>
        </p:txBody>
      </p:sp>
    </p:spTree>
    <p:extLst>
      <p:ext uri="{BB962C8B-B14F-4D97-AF65-F5344CB8AC3E}">
        <p14:creationId xmlns:p14="http://schemas.microsoft.com/office/powerpoint/2010/main" val="77936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4E845-CBFB-2B45-BDDE-405560642BDC}"/>
              </a:ext>
            </a:extLst>
          </p:cNvPr>
          <p:cNvSpPr>
            <a:spLocks noGrp="1"/>
          </p:cNvSpPr>
          <p:nvPr>
            <p:ph type="title"/>
          </p:nvPr>
        </p:nvSpPr>
        <p:spPr/>
        <p:txBody>
          <a:bodyPr/>
          <a:lstStyle/>
          <a:p>
            <a:r>
              <a:rPr lang="es-MX" dirty="0"/>
              <a:t>Introducción</a:t>
            </a:r>
            <a:endParaRPr lang="es-ES_tradnl" dirty="0"/>
          </a:p>
        </p:txBody>
      </p:sp>
      <p:sp>
        <p:nvSpPr>
          <p:cNvPr id="3" name="Marcador de contenido 2">
            <a:extLst>
              <a:ext uri="{FF2B5EF4-FFF2-40B4-BE49-F238E27FC236}">
                <a16:creationId xmlns:a16="http://schemas.microsoft.com/office/drawing/2014/main" id="{986723E8-1206-3949-9ABA-D8078AE05551}"/>
              </a:ext>
            </a:extLst>
          </p:cNvPr>
          <p:cNvSpPr>
            <a:spLocks noGrp="1"/>
          </p:cNvSpPr>
          <p:nvPr>
            <p:ph idx="1"/>
          </p:nvPr>
        </p:nvSpPr>
        <p:spPr>
          <a:xfrm>
            <a:off x="2484020" y="2048608"/>
            <a:ext cx="8891954" cy="3363425"/>
          </a:xfrm>
        </p:spPr>
        <p:txBody>
          <a:bodyPr>
            <a:normAutofit fontScale="92500"/>
          </a:bodyPr>
          <a:lstStyle/>
          <a:p>
            <a:pPr marL="0" indent="0">
              <a:buNone/>
            </a:pPr>
            <a:endParaRPr lang="es-MX" sz="2400" b="0" i="0" dirty="0">
              <a:effectLst/>
              <a:latin typeface="Times New Roman" panose="02020603050405020304" pitchFamily="18" charset="0"/>
              <a:cs typeface="Times New Roman" panose="02020603050405020304" pitchFamily="18" charset="0"/>
            </a:endParaRPr>
          </a:p>
          <a:p>
            <a:r>
              <a:rPr lang="es-ES" sz="2400" dirty="0">
                <a:latin typeface="Times New Roman" panose="02020603050405020304" pitchFamily="18" charset="0"/>
                <a:cs typeface="Times New Roman" panose="02020603050405020304" pitchFamily="18" charset="0"/>
              </a:rPr>
              <a:t>En el entorno actual, donde la seguridad y la eficiencia son elementos críticos para el desarrollo de comunidades locales, la implementación de tecnologías innovadoras se convierte en una necesidad imperante. Este trabajo se centra en la creación de un sistema de reconocimiento facial basado en la arquitectura Modelo Vista Controlador (MVC) para la gestión de recursos humanos en una alcaldía municipal específica: Granada. La adopción de esta tecnología no solo busca fortalecer la seguridad interna, sino también optimizar la administración de recursos y mejorar la eficiencia en los procesos de identificación y control de acceso.</a:t>
            </a:r>
            <a:endParaRPr lang="es-CO" sz="2400" dirty="0">
              <a:latin typeface="Times New Roman" panose="02020603050405020304" pitchFamily="18" charset="0"/>
              <a:cs typeface="Times New Roman" panose="02020603050405020304" pitchFamily="18" charset="0"/>
            </a:endParaRPr>
          </a:p>
          <a:p>
            <a:endParaRPr lang="es-ES_tradnl" sz="2400" dirty="0"/>
          </a:p>
        </p:txBody>
      </p:sp>
    </p:spTree>
    <p:extLst>
      <p:ext uri="{BB962C8B-B14F-4D97-AF65-F5344CB8AC3E}">
        <p14:creationId xmlns:p14="http://schemas.microsoft.com/office/powerpoint/2010/main" val="78829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01B62C-0010-273D-DB81-07BC07CFCFC1}"/>
              </a:ext>
            </a:extLst>
          </p:cNvPr>
          <p:cNvSpPr>
            <a:spLocks noGrp="1"/>
          </p:cNvSpPr>
          <p:nvPr>
            <p:ph type="title"/>
          </p:nvPr>
        </p:nvSpPr>
        <p:spPr/>
        <p:txBody>
          <a:bodyPr/>
          <a:lstStyle/>
          <a:p>
            <a:r>
              <a:rPr lang="es-CO" dirty="0"/>
              <a:t>Objetivos</a:t>
            </a:r>
          </a:p>
        </p:txBody>
      </p:sp>
      <p:sp>
        <p:nvSpPr>
          <p:cNvPr id="3" name="Marcador de texto 2">
            <a:extLst>
              <a:ext uri="{FF2B5EF4-FFF2-40B4-BE49-F238E27FC236}">
                <a16:creationId xmlns:a16="http://schemas.microsoft.com/office/drawing/2014/main" id="{706A6576-FCF4-6E25-FD01-8865E08C6D01}"/>
              </a:ext>
            </a:extLst>
          </p:cNvPr>
          <p:cNvSpPr>
            <a:spLocks noGrp="1"/>
          </p:cNvSpPr>
          <p:nvPr>
            <p:ph type="body" idx="1"/>
          </p:nvPr>
        </p:nvSpPr>
        <p:spPr/>
        <p:txBody>
          <a:bodyPr/>
          <a:lstStyle/>
          <a:p>
            <a:r>
              <a:rPr lang="es-CO" dirty="0"/>
              <a:t>General</a:t>
            </a:r>
          </a:p>
        </p:txBody>
      </p:sp>
      <p:sp>
        <p:nvSpPr>
          <p:cNvPr id="4" name="Marcador de contenido 3">
            <a:extLst>
              <a:ext uri="{FF2B5EF4-FFF2-40B4-BE49-F238E27FC236}">
                <a16:creationId xmlns:a16="http://schemas.microsoft.com/office/drawing/2014/main" id="{708B2BF5-F8D6-D837-3BD7-849EC5845D0F}"/>
              </a:ext>
            </a:extLst>
          </p:cNvPr>
          <p:cNvSpPr>
            <a:spLocks noGrp="1"/>
          </p:cNvSpPr>
          <p:nvPr>
            <p:ph sz="half" idx="2"/>
          </p:nvPr>
        </p:nvSpPr>
        <p:spPr/>
        <p:txBody>
          <a:bodyPr>
            <a:normAutofit fontScale="92500" lnSpcReduction="20000"/>
          </a:bodyPr>
          <a:lstStyle/>
          <a:p>
            <a:r>
              <a:rPr lang="es-MX" dirty="0">
                <a:latin typeface="Times New Roman" panose="02020603050405020304" pitchFamily="18" charset="0"/>
                <a:ea typeface="Calibri" panose="020F0502020204030204" pitchFamily="34" charset="0"/>
                <a:cs typeface="Times New Roman" panose="02020603050405020304" pitchFamily="18" charset="0"/>
              </a:rPr>
              <a:t>El propósito fundamental es la implementación de un sistema de reconocimiento facial mediante la arquitectura Modelo Vista Controlador (MVC) para el registro de funcionarios en la alcaldía municipal de Granada. Este proyecto tiene como meta mejorar la gestión de recursos humanos, fortalecer la seguridad interna y perfeccionar los procesos de identificación y control de acceso.</a:t>
            </a:r>
            <a:r>
              <a:rPr lang="es-419" dirty="0">
                <a:latin typeface="Times New Roman" panose="02020603050405020304" pitchFamily="18" charset="0"/>
                <a:ea typeface="Calibri" panose="020F0502020204030204" pitchFamily="34" charset="0"/>
                <a:cs typeface="Times New Roman" panose="02020603050405020304" pitchFamily="18" charset="0"/>
              </a:rPr>
              <a:t>.</a:t>
            </a:r>
            <a:endParaRPr lang="es-CO"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Marcador de texto 4">
            <a:extLst>
              <a:ext uri="{FF2B5EF4-FFF2-40B4-BE49-F238E27FC236}">
                <a16:creationId xmlns:a16="http://schemas.microsoft.com/office/drawing/2014/main" id="{FB62E377-0BD7-E54C-C3DF-69C3167BA992}"/>
              </a:ext>
            </a:extLst>
          </p:cNvPr>
          <p:cNvSpPr>
            <a:spLocks noGrp="1"/>
          </p:cNvSpPr>
          <p:nvPr>
            <p:ph type="body" sz="quarter" idx="3"/>
          </p:nvPr>
        </p:nvSpPr>
        <p:spPr/>
        <p:txBody>
          <a:bodyPr/>
          <a:lstStyle/>
          <a:p>
            <a:r>
              <a:rPr lang="es-CO" dirty="0"/>
              <a:t>Especifico</a:t>
            </a:r>
          </a:p>
        </p:txBody>
      </p:sp>
      <p:sp>
        <p:nvSpPr>
          <p:cNvPr id="6" name="Marcador de contenido 5">
            <a:extLst>
              <a:ext uri="{FF2B5EF4-FFF2-40B4-BE49-F238E27FC236}">
                <a16:creationId xmlns:a16="http://schemas.microsoft.com/office/drawing/2014/main" id="{EF92B8E7-FC22-7429-177C-C2A705236E8D}"/>
              </a:ext>
            </a:extLst>
          </p:cNvPr>
          <p:cNvSpPr>
            <a:spLocks noGrp="1"/>
          </p:cNvSpPr>
          <p:nvPr>
            <p:ph sz="quarter" idx="4"/>
          </p:nvPr>
        </p:nvSpPr>
        <p:spPr/>
        <p:txBody>
          <a:bodyPr>
            <a:normAutofit fontScale="92500" lnSpcReduction="20000"/>
          </a:bodyPr>
          <a:lstStyle/>
          <a:p>
            <a:pPr marL="0" indent="0" algn="just">
              <a:buNone/>
            </a:pPr>
            <a:r>
              <a:rPr lang="es-ES" sz="2800" dirty="0">
                <a:effectLst/>
                <a:latin typeface="Times New Roman" panose="02020603050405020304" pitchFamily="18" charset="0"/>
                <a:ea typeface="Times New Roman" panose="02020603050405020304" pitchFamily="18" charset="0"/>
              </a:rPr>
              <a:t>1. Gestionar de manera eficiente el ingreso a la alcaldía municipal de Granada.</a:t>
            </a:r>
            <a:endParaRPr lang="es-CO" sz="2800" dirty="0">
              <a:effectLst/>
              <a:latin typeface="Times New Roman" panose="02020603050405020304" pitchFamily="18" charset="0"/>
              <a:ea typeface="Times New Roman" panose="02020603050405020304" pitchFamily="18" charset="0"/>
            </a:endParaRPr>
          </a:p>
          <a:p>
            <a:pPr marL="0" indent="0" algn="just">
              <a:buNone/>
            </a:pPr>
            <a:r>
              <a:rPr lang="es-ES" sz="2800" dirty="0">
                <a:effectLst/>
                <a:latin typeface="Times New Roman" panose="02020603050405020304" pitchFamily="18" charset="0"/>
                <a:ea typeface="Times New Roman" panose="02020603050405020304" pitchFamily="18" charset="0"/>
              </a:rPr>
              <a:t>2. Mapear de manera precisa el rostro de cada funcionario municipal.</a:t>
            </a:r>
            <a:endParaRPr lang="es-CO" sz="2800" dirty="0">
              <a:effectLst/>
              <a:latin typeface="Times New Roman" panose="02020603050405020304" pitchFamily="18" charset="0"/>
              <a:ea typeface="Times New Roman" panose="02020603050405020304" pitchFamily="18" charset="0"/>
            </a:endParaRPr>
          </a:p>
          <a:p>
            <a:pPr marL="0" indent="0" algn="just">
              <a:buNone/>
            </a:pPr>
            <a:r>
              <a:rPr lang="es-ES" sz="2800" dirty="0">
                <a:effectLst/>
                <a:latin typeface="Times New Roman" panose="02020603050405020304" pitchFamily="18" charset="0"/>
                <a:ea typeface="Times New Roman" panose="02020603050405020304" pitchFamily="18" charset="0"/>
              </a:rPr>
              <a:t>3. Registrar y mantener un historial de la actividad de los funcionarios.</a:t>
            </a:r>
            <a:endParaRPr lang="es-CO" sz="2800" dirty="0">
              <a:effectLst/>
              <a:latin typeface="Times New Roman" panose="02020603050405020304" pitchFamily="18" charset="0"/>
              <a:ea typeface="Times New Roman" panose="02020603050405020304" pitchFamily="18" charset="0"/>
            </a:endParaRPr>
          </a:p>
          <a:p>
            <a:pPr marL="0" indent="0" algn="just">
              <a:buNone/>
            </a:pPr>
            <a:r>
              <a:rPr lang="es-ES" dirty="0">
                <a:latin typeface="Times New Roman" panose="02020603050405020304" pitchFamily="18" charset="0"/>
                <a:ea typeface="Times New Roman" panose="02020603050405020304" pitchFamily="18" charset="0"/>
              </a:rPr>
              <a:t>4</a:t>
            </a:r>
            <a:r>
              <a:rPr lang="es-ES" sz="2800" dirty="0">
                <a:effectLst/>
                <a:latin typeface="Times New Roman" panose="02020603050405020304" pitchFamily="18" charset="0"/>
                <a:ea typeface="Times New Roman" panose="02020603050405020304" pitchFamily="18" charset="0"/>
              </a:rPr>
              <a:t>. Supervisar y registrar los usuarios que acceden a la alcaldía municipal de Granada.</a:t>
            </a:r>
            <a:endParaRPr lang="es-CO"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2494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0A88D1-A35B-8607-933A-CD30ADD81E61}"/>
              </a:ext>
            </a:extLst>
          </p:cNvPr>
          <p:cNvSpPr>
            <a:spLocks noGrp="1"/>
          </p:cNvSpPr>
          <p:nvPr>
            <p:ph type="title"/>
          </p:nvPr>
        </p:nvSpPr>
        <p:spPr/>
        <p:txBody>
          <a:bodyPr/>
          <a:lstStyle/>
          <a:p>
            <a:r>
              <a:rPr lang="es-MX" dirty="0"/>
              <a:t>Marco referencial</a:t>
            </a:r>
            <a:endParaRPr lang="es-CO" dirty="0"/>
          </a:p>
        </p:txBody>
      </p:sp>
      <p:sp>
        <p:nvSpPr>
          <p:cNvPr id="3" name="Marcador de contenido 2">
            <a:extLst>
              <a:ext uri="{FF2B5EF4-FFF2-40B4-BE49-F238E27FC236}">
                <a16:creationId xmlns:a16="http://schemas.microsoft.com/office/drawing/2014/main" id="{FDC58AD0-ED31-C8D8-1CD9-2243ECA27DBF}"/>
              </a:ext>
            </a:extLst>
          </p:cNvPr>
          <p:cNvSpPr>
            <a:spLocks noGrp="1"/>
          </p:cNvSpPr>
          <p:nvPr>
            <p:ph idx="1"/>
          </p:nvPr>
        </p:nvSpPr>
        <p:spPr>
          <a:xfrm>
            <a:off x="4141177" y="790832"/>
            <a:ext cx="7212623" cy="5386131"/>
          </a:xfrm>
        </p:spPr>
        <p:txBody>
          <a:bodyPr>
            <a:noAutofit/>
          </a:bodyPr>
          <a:lstStyle/>
          <a:p>
            <a:pPr marL="450215" indent="-450215">
              <a:lnSpc>
                <a:spcPct val="150000"/>
              </a:lnSpc>
              <a:spcBef>
                <a:spcPts val="800"/>
              </a:spcBef>
              <a:spcAft>
                <a:spcPts val="600"/>
              </a:spcAft>
            </a:pPr>
            <a:r>
              <a:rPr lang="es-CO" sz="1550" b="1" kern="100" dirty="0">
                <a:effectLst/>
                <a:latin typeface="Times New Roman" panose="02020603050405020304" pitchFamily="18" charset="0"/>
                <a:ea typeface="Times New Roman" panose="02020603050405020304" pitchFamily="18" charset="0"/>
                <a:cs typeface="Times New Roman" panose="02020603050405020304" pitchFamily="18" charset="0"/>
              </a:rPr>
              <a:t>Planteamiento del Problema: </a:t>
            </a:r>
            <a:r>
              <a:rPr lang="es-MX" sz="1550" kern="100" dirty="0">
                <a:effectLst/>
                <a:latin typeface="Times New Roman" panose="02020603050405020304" pitchFamily="18" charset="0"/>
                <a:ea typeface="Calibri" panose="020F0502020204030204" pitchFamily="34" charset="0"/>
                <a:cs typeface="Times New Roman" panose="02020603050405020304" pitchFamily="18" charset="0"/>
              </a:rPr>
              <a:t>La falta de control en los ingresos a la alcaldía de Granada plantea una seria interrogante: ¿Cómo afecta esta carencia a la seguridad de los ciudadanos y al desarrollo de la comunidad local? Esta problemática resalta la necesidad urgente de implementar medidas que no solo garanticen la integridad de la alcaldía, sino también impulsen el progreso y bienestar de la comunidad.</a:t>
            </a:r>
            <a:r>
              <a:rPr lang="es-CO" sz="155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0215" indent="-450215">
              <a:lnSpc>
                <a:spcPct val="150000"/>
              </a:lnSpc>
              <a:spcBef>
                <a:spcPts val="800"/>
              </a:spcBef>
              <a:spcAft>
                <a:spcPts val="600"/>
              </a:spcAft>
            </a:pPr>
            <a:r>
              <a:rPr lang="es-CO" sz="1550" b="1" kern="100" dirty="0">
                <a:effectLst/>
                <a:latin typeface="Times New Roman" panose="02020603050405020304" pitchFamily="18" charset="0"/>
                <a:ea typeface="Times New Roman" panose="02020603050405020304" pitchFamily="18" charset="0"/>
                <a:cs typeface="Times New Roman" panose="02020603050405020304" pitchFamily="18" charset="0"/>
              </a:rPr>
              <a:t>Justificación: </a:t>
            </a:r>
            <a:r>
              <a:rPr lang="es-CO" sz="1550" kern="100" dirty="0">
                <a:effectLst/>
                <a:latin typeface="Times New Roman" panose="02020603050405020304" pitchFamily="18" charset="0"/>
                <a:ea typeface="Calibri" panose="020F0502020204030204" pitchFamily="34" charset="0"/>
                <a:cs typeface="Times New Roman" panose="02020603050405020304" pitchFamily="18" charset="0"/>
              </a:rPr>
              <a:t>La </a:t>
            </a:r>
            <a:r>
              <a:rPr lang="es-MX" sz="1550" kern="100" dirty="0">
                <a:effectLst/>
                <a:latin typeface="Times New Roman" panose="02020603050405020304" pitchFamily="18" charset="0"/>
                <a:ea typeface="Calibri" panose="020F0502020204030204" pitchFamily="34" charset="0"/>
                <a:cs typeface="Times New Roman" panose="02020603050405020304" pitchFamily="18" charset="0"/>
              </a:rPr>
              <a:t>En respuesta a la creciente inquietud por la seguridad y la búsqueda de procesos más eficientes, la introducción de un sistema de reconocimiento facial se presenta como una solución prometedora. Una interfaz de reconocimiento facial no solo añade una capa adicional de seguridad, sino que también agiliza el proceso de entrada para empleados y visitantes autorizados, eliminando la dependencia de tarjetas de identificación o documentos físicos. Este enfoque innovador tiene el potencial de transformar la gestión de recursos humanos y la seguridad en la alcaldía municipal de Granada, proporcionando beneficios tangibles para la comunidad local.</a:t>
            </a:r>
            <a:endParaRPr lang="es-CO" sz="1550" dirty="0"/>
          </a:p>
        </p:txBody>
      </p:sp>
    </p:spTree>
    <p:extLst>
      <p:ext uri="{BB962C8B-B14F-4D97-AF65-F5344CB8AC3E}">
        <p14:creationId xmlns:p14="http://schemas.microsoft.com/office/powerpoint/2010/main" val="593081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7BEDB3BC-B054-D3A0-AD64-B1752D8F29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453446" y="643467"/>
            <a:ext cx="9285108" cy="5571065"/>
          </a:xfrm>
          <a:prstGeom prst="rect">
            <a:avLst/>
          </a:prstGeom>
          <a:noFill/>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49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9155CCDA-689E-53BF-AFB2-55244D4241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2240591" y="643467"/>
            <a:ext cx="7710817" cy="5571065"/>
          </a:xfrm>
          <a:prstGeom prst="rect">
            <a:avLst/>
          </a:prstGeom>
          <a:noFill/>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27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6E7C4B3-DB65-F62A-D0E2-A4BD453451A8}"/>
              </a:ext>
            </a:extLst>
          </p:cNvPr>
          <p:cNvSpPr txBox="1"/>
          <p:nvPr/>
        </p:nvSpPr>
        <p:spPr>
          <a:xfrm>
            <a:off x="2555550" y="1288028"/>
            <a:ext cx="6834256" cy="4193456"/>
          </a:xfrm>
          <a:prstGeom prst="rect">
            <a:avLst/>
          </a:prstGeom>
          <a:noFill/>
        </p:spPr>
        <p:txBody>
          <a:bodyPr wrap="square">
            <a:spAutoFit/>
          </a:bodyPr>
          <a:lstStyle/>
          <a:p>
            <a:pPr marL="285750" indent="-285750">
              <a:spcBef>
                <a:spcPts val="600"/>
              </a:spcBef>
              <a:spcAft>
                <a:spcPts val="300"/>
              </a:spcAft>
              <a:buFont typeface="+mj-lt"/>
              <a:buAutoNum type="alphaUcPeriod"/>
            </a:pPr>
            <a:r>
              <a:rPr lang="en-US" sz="1200" b="1" i="1" dirty="0" err="1">
                <a:effectLst/>
                <a:latin typeface="Times New Roman" panose="02020603050405020304" pitchFamily="18" charset="0"/>
                <a:ea typeface="Times New Roman" panose="02020603050405020304" pitchFamily="18" charset="0"/>
              </a:rPr>
              <a:t>Requerimientos</a:t>
            </a:r>
            <a:r>
              <a:rPr lang="en-US" sz="1200" b="1" i="1" dirty="0">
                <a:effectLst/>
                <a:latin typeface="Times New Roman" panose="02020603050405020304" pitchFamily="18" charset="0"/>
                <a:ea typeface="Times New Roman" panose="02020603050405020304" pitchFamily="18" charset="0"/>
              </a:rPr>
              <a:t> </a:t>
            </a:r>
            <a:r>
              <a:rPr lang="en-US" sz="1200" b="1" i="1" dirty="0" err="1">
                <a:effectLst/>
                <a:latin typeface="Times New Roman" panose="02020603050405020304" pitchFamily="18" charset="0"/>
                <a:ea typeface="Times New Roman" panose="02020603050405020304" pitchFamily="18" charset="0"/>
              </a:rPr>
              <a:t>Funcionales</a:t>
            </a:r>
            <a:endParaRPr lang="es-CO" sz="1200" b="1" i="1" dirty="0">
              <a:effectLst/>
              <a:latin typeface="Times New Roman" panose="02020603050405020304" pitchFamily="18" charset="0"/>
              <a:ea typeface="Times New Roman" panose="02020603050405020304" pitchFamily="18" charset="0"/>
            </a:endParaRPr>
          </a:p>
          <a:p>
            <a:br>
              <a:rPr lang="es-ES" sz="1200" dirty="0">
                <a:effectLst/>
                <a:latin typeface="Times New Roman" panose="02020603050405020304" pitchFamily="18" charset="0"/>
                <a:ea typeface="Times New Roman" panose="02020603050405020304" pitchFamily="18" charset="0"/>
              </a:rPr>
            </a:br>
            <a:r>
              <a:rPr lang="es-ES" sz="1200" dirty="0">
                <a:effectLst/>
                <a:latin typeface="Times New Roman" panose="02020603050405020304" pitchFamily="18" charset="0"/>
                <a:ea typeface="Times New Roman" panose="02020603050405020304" pitchFamily="18" charset="0"/>
              </a:rPr>
              <a:t>1. Reconocimiento Facial:</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 El sistema debe ser capaz de realizar el reconocimiento facial de los funcionarios registrados.</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 Utilizar la biblioteca </a:t>
            </a:r>
            <a:r>
              <a:rPr lang="es-ES" sz="1200" dirty="0" err="1">
                <a:effectLst/>
                <a:latin typeface="Times New Roman" panose="02020603050405020304" pitchFamily="18" charset="0"/>
                <a:ea typeface="Times New Roman" panose="02020603050405020304" pitchFamily="18" charset="0"/>
              </a:rPr>
              <a:t>OpenCV</a:t>
            </a:r>
            <a:r>
              <a:rPr lang="es-ES" sz="1200" dirty="0">
                <a:effectLst/>
                <a:latin typeface="Times New Roman" panose="02020603050405020304" pitchFamily="18" charset="0"/>
                <a:ea typeface="Times New Roman" panose="02020603050405020304" pitchFamily="18" charset="0"/>
              </a:rPr>
              <a:t> para implementar el algoritmo de reconocimiento facial.</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2. Registro de funcionarios:</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 Permitir el registro de nuevos funcionarios, incluyendo la captura y almacenamiento de imágenes faciales.</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 Asociar información personal y laboral al rostro registrado.</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3. Interfaz Gráfica con </a:t>
            </a:r>
            <a:r>
              <a:rPr lang="es-ES" sz="1200" dirty="0" err="1">
                <a:effectLst/>
                <a:latin typeface="Times New Roman" panose="02020603050405020304" pitchFamily="18" charset="0"/>
                <a:ea typeface="Times New Roman" panose="02020603050405020304" pitchFamily="18" charset="0"/>
              </a:rPr>
              <a:t>PyQt</a:t>
            </a:r>
            <a:r>
              <a:rPr lang="es-ES" sz="1200" dirty="0">
                <a:effectLst/>
                <a:latin typeface="Times New Roman" panose="02020603050405020304" pitchFamily="18" charset="0"/>
                <a:ea typeface="Times New Roman" panose="02020603050405020304" pitchFamily="18" charset="0"/>
              </a:rPr>
              <a:t>:</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 Desarrollar una interfaz gráfica sencilla utilizando </a:t>
            </a:r>
            <a:r>
              <a:rPr lang="es-ES" sz="1200" dirty="0" err="1">
                <a:effectLst/>
                <a:latin typeface="Times New Roman" panose="02020603050405020304" pitchFamily="18" charset="0"/>
                <a:ea typeface="Times New Roman" panose="02020603050405020304" pitchFamily="18" charset="0"/>
              </a:rPr>
              <a:t>PyQt</a:t>
            </a:r>
            <a:r>
              <a:rPr lang="es-ES" sz="1200" dirty="0">
                <a:effectLst/>
                <a:latin typeface="Times New Roman" panose="02020603050405020304" pitchFamily="18" charset="0"/>
                <a:ea typeface="Times New Roman" panose="02020603050405020304" pitchFamily="18" charset="0"/>
              </a:rPr>
              <a:t> para facilitar la interacción del usuario.</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 Incluir símbolos y escudos de la alcaldía para una identificación visual clara.</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4. Control de Acceso:</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 Integrar un sistema que permita el acceso únicamente a funcionarios reconocidos y registrados en la base de datos.</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5. Docker como Entorno de Contenedores:</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 Utilizar Docker para encapsular y desplegar la aplicación, facilitando la portabilidad y escalabilidad.</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 Garantizar la compatibilidad con diferentes sistemas operativos mediante el uso de contenedores.</a:t>
            </a:r>
            <a:endParaRPr lang="es-CO"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52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B5988E9-C82E-7D40-98DC-A1E55B87BEAD}"/>
              </a:ext>
            </a:extLst>
          </p:cNvPr>
          <p:cNvSpPr txBox="1"/>
          <p:nvPr/>
        </p:nvSpPr>
        <p:spPr>
          <a:xfrm>
            <a:off x="3048000" y="1063685"/>
            <a:ext cx="6096000" cy="4562788"/>
          </a:xfrm>
          <a:prstGeom prst="rect">
            <a:avLst/>
          </a:prstGeom>
          <a:noFill/>
        </p:spPr>
        <p:txBody>
          <a:bodyPr wrap="square">
            <a:spAutoFit/>
          </a:bodyPr>
          <a:lstStyle/>
          <a:p>
            <a:pPr marL="742950" lvl="1" indent="-285750">
              <a:spcBef>
                <a:spcPts val="600"/>
              </a:spcBef>
              <a:spcAft>
                <a:spcPts val="300"/>
              </a:spcAft>
              <a:buFont typeface="+mj-lt"/>
              <a:buAutoNum type="alphaUcPeriod"/>
            </a:pPr>
            <a:r>
              <a:rPr lang="es-ES" sz="1200" b="1" i="1" dirty="0">
                <a:effectLst/>
                <a:latin typeface="Times New Roman" panose="02020603050405020304" pitchFamily="18" charset="0"/>
                <a:ea typeface="Times New Roman" panose="02020603050405020304" pitchFamily="18" charset="0"/>
              </a:rPr>
              <a:t>Requerimientos No Funcionales</a:t>
            </a:r>
            <a:endParaRPr lang="es-CO" sz="1200" b="1" i="1" dirty="0">
              <a:effectLst/>
              <a:latin typeface="Times New Roman" panose="02020603050405020304" pitchFamily="18" charset="0"/>
              <a:ea typeface="Times New Roman" panose="02020603050405020304" pitchFamily="18" charset="0"/>
            </a:endParaRPr>
          </a:p>
          <a:p>
            <a:br>
              <a:rPr lang="es-ES" sz="1200" dirty="0">
                <a:effectLst/>
                <a:latin typeface="Times New Roman" panose="02020603050405020304" pitchFamily="18" charset="0"/>
                <a:ea typeface="Times New Roman" panose="02020603050405020304" pitchFamily="18" charset="0"/>
              </a:rPr>
            </a:br>
            <a:r>
              <a:rPr lang="es-ES" sz="1200" dirty="0">
                <a:effectLst/>
                <a:latin typeface="Times New Roman" panose="02020603050405020304" pitchFamily="18" charset="0"/>
                <a:ea typeface="Times New Roman" panose="02020603050405020304" pitchFamily="18" charset="0"/>
              </a:rPr>
              <a:t>1. Eficiencia:</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 El sistema debe operar de manera eficiente, con tiempos de respuesta rápidos en el reconocimiento facial y la gestión de datos.</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2. Seguridad:</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 Garantizar la seguridad de la información almacenada, implementando medidas de cifrado y control de accesos.</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3. Escalabilidad:</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 Diseñar la aplicación de manera que permita la incorporación sencilla de nuevas funcionalidades y la expansión de la base de datos.</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4. Simplicidad de Interfaz:</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 La interfaz gráfica debe ser intuitiva y fácil de usar, manteniendo la simplicidad para usuarios con diversos niveles de habilidad.</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5. Portabilidad:</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 Asegurar que la aplicación sea compatible con diferentes plataformas mediante el uso de contenedores Docker.</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6.*Documentación:</a:t>
            </a:r>
            <a:endParaRPr lang="es-CO" sz="1200" dirty="0">
              <a:effectLst/>
              <a:latin typeface="Times New Roman" panose="02020603050405020304" pitchFamily="18" charset="0"/>
              <a:ea typeface="Times New Roman" panose="02020603050405020304" pitchFamily="18" charset="0"/>
            </a:endParaRPr>
          </a:p>
          <a:p>
            <a:r>
              <a:rPr lang="es-ES" sz="1200" dirty="0">
                <a:effectLst/>
                <a:latin typeface="Times New Roman" panose="02020603050405020304" pitchFamily="18" charset="0"/>
                <a:ea typeface="Times New Roman" panose="02020603050405020304" pitchFamily="18" charset="0"/>
              </a:rPr>
              <a:t>   - Proporcionar documentación detallada sobre la instalación, configuración y uso del sistema.</a:t>
            </a:r>
            <a:endParaRPr lang="es-CO"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293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25430B34-F7CF-60BB-B82F-1C7D41AA3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187910" y="643467"/>
            <a:ext cx="3816179" cy="5571065"/>
          </a:xfrm>
          <a:prstGeom prst="rect">
            <a:avLst/>
          </a:prstGeom>
          <a:noFill/>
          <a:ln>
            <a:noFill/>
          </a:ln>
        </p:spPr>
      </p:pic>
      <p:sp>
        <p:nvSpPr>
          <p:cNvPr id="33"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3558436"/>
      </p:ext>
    </p:extLst>
  </p:cSld>
  <p:clrMapOvr>
    <a:masterClrMapping/>
  </p:clrMapOvr>
</p:sld>
</file>

<file path=ppt/theme/theme1.xml><?xml version="1.0" encoding="utf-8"?>
<a:theme xmlns:a="http://schemas.openxmlformats.org/drawingml/2006/main" name="Tema de Office">
  <a:themeElements>
    <a:clrScheme name="Verde amari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8EAC3530-8AC4-D74F-B296-6919681390F8}" vid="{D9E13034-D17A-6D46-A2BB-C0DDB8737C1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fc92242-7316-41aa-842d-a62650f2b559">
      <Terms xmlns="http://schemas.microsoft.com/office/infopath/2007/PartnerControls"/>
    </lcf76f155ced4ddcb4097134ff3c332f>
    <TaxCatchAll xmlns="d4ea0787-fec2-4576-bb5b-b3f2ef62c44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B2BC98BA78322E49831FE1CB628708B0" ma:contentTypeVersion="16" ma:contentTypeDescription="Crear nuevo documento." ma:contentTypeScope="" ma:versionID="07a873b59927473a536bef34a5de9f0f">
  <xsd:schema xmlns:xsd="http://www.w3.org/2001/XMLSchema" xmlns:xs="http://www.w3.org/2001/XMLSchema" xmlns:p="http://schemas.microsoft.com/office/2006/metadata/properties" xmlns:ns2="ffc92242-7316-41aa-842d-a62650f2b559" xmlns:ns3="d4ea0787-fec2-4576-bb5b-b3f2ef62c445" targetNamespace="http://schemas.microsoft.com/office/2006/metadata/properties" ma:root="true" ma:fieldsID="aaa0147e257cfea8d8d6f808d8d6ea21" ns2:_="" ns3:_="">
    <xsd:import namespace="ffc92242-7316-41aa-842d-a62650f2b559"/>
    <xsd:import namespace="d4ea0787-fec2-4576-bb5b-b3f2ef62c44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c92242-7316-41aa-842d-a62650f2b5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Etiquetas de imagen" ma:readOnly="false" ma:fieldId="{5cf76f15-5ced-4ddc-b409-7134ff3c332f}" ma:taxonomyMulti="true" ma:sspId="738380da-2275-46ed-84c2-d5695e8e09c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4ea0787-fec2-4576-bb5b-b3f2ef62c445"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2" nillable="true" ma:displayName="Taxonomy Catch All Column" ma:hidden="true" ma:list="{879f4ff7-0a10-435f-bc79-232f690b650a}" ma:internalName="TaxCatchAll" ma:showField="CatchAllData" ma:web="d4ea0787-fec2-4576-bb5b-b3f2ef62c4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2C4BBD-72F2-45F9-8992-38169C6EB7AD}">
  <ds:schemaRefs>
    <ds:schemaRef ds:uri="http://schemas.microsoft.com/sharepoint/v3/contenttype/forms"/>
  </ds:schemaRefs>
</ds:datastoreItem>
</file>

<file path=customXml/itemProps2.xml><?xml version="1.0" encoding="utf-8"?>
<ds:datastoreItem xmlns:ds="http://schemas.openxmlformats.org/officeDocument/2006/customXml" ds:itemID="{CE33AD44-286F-428D-8E2E-5366C30051D1}">
  <ds:schemaRefs>
    <ds:schemaRef ds:uri="http://schemas.microsoft.com/office/2006/metadata/properties"/>
    <ds:schemaRef ds:uri="http://schemas.microsoft.com/office/infopath/2007/PartnerControls"/>
    <ds:schemaRef ds:uri="ffc92242-7316-41aa-842d-a62650f2b559"/>
    <ds:schemaRef ds:uri="d4ea0787-fec2-4576-bb5b-b3f2ef62c445"/>
  </ds:schemaRefs>
</ds:datastoreItem>
</file>

<file path=customXml/itemProps3.xml><?xml version="1.0" encoding="utf-8"?>
<ds:datastoreItem xmlns:ds="http://schemas.openxmlformats.org/officeDocument/2006/customXml" ds:itemID="{F9F0F59C-87F2-4AF8-B746-A7D639F517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c92242-7316-41aa-842d-a62650f2b559"/>
    <ds:schemaRef ds:uri="d4ea0787-fec2-4576-bb5b-b3f2ef62c4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Plantilla_2022_UCUNDINAMARCA</Template>
  <TotalTime>81</TotalTime>
  <Words>1265</Words>
  <Application>Microsoft Office PowerPoint</Application>
  <PresentationFormat>Panorámica</PresentationFormat>
  <Paragraphs>123</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Century Gothic</vt:lpstr>
      <vt:lpstr>Times New Roman</vt:lpstr>
      <vt:lpstr>Tema de Office</vt:lpstr>
      <vt:lpstr>Reconocimiento facial para el ingreso de los funcionarios en la alcaldía Municipal de Granada </vt:lpstr>
      <vt:lpstr>Introducción</vt:lpstr>
      <vt:lpstr>Objetivos</vt:lpstr>
      <vt:lpstr>Marco referencial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TRANSFORMANDO LA RELACION TECNOLOGICA DE ESTUDIANTES UNIVERSITARIOS CON LAS REDES SOCIALES</dc:title>
  <dc:creator>Jorge David Duran Gerena</dc:creator>
  <cp:lastModifiedBy>ADRIAN FERNANDO  ALONSO BAQUERO</cp:lastModifiedBy>
  <cp:revision>4</cp:revision>
  <dcterms:created xsi:type="dcterms:W3CDTF">2023-11-07T12:49:53Z</dcterms:created>
  <dcterms:modified xsi:type="dcterms:W3CDTF">2023-11-14T12:59:11Z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0x010100B2BC98BA78322E49831FE1CB628708B0</vt:lpwstr>
  </property>
</Properties>
</file>