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5D8DD-E5BB-CA36-4DE6-D4DA67B46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E995B9-FCC7-6604-EB77-811D2AD1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CF72A1-69D9-AE12-548E-F3138683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4E6D-AD3A-8B48-B645-E98323A795EB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21F05-8225-866E-2295-85CE5CF8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37490-A334-87D9-10C4-E504097A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DC7B-43B5-B445-9017-36E472FE8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70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79A5C-DF27-8B56-0257-45839CA7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EB4451-7F84-AA87-A26F-79997AB46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A5706-77C1-06B5-44EB-4FB9AAB8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4E6D-AD3A-8B48-B645-E98323A795EB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4B0C9-B544-99FC-75A5-97683D5C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E2DF88-F058-5707-A902-F5FC7F90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DC7B-43B5-B445-9017-36E472FE8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69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FC225A-75A6-E457-BA60-C72EE9F18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E96D30-6D95-3022-3EB8-63506061C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CC002D-655C-50FD-3E3E-8FE33FEB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4E6D-AD3A-8B48-B645-E98323A795EB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A374F1-CA27-F2A9-A8CC-576C5842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498F9C-22D8-EAC1-FB6B-3170FEB4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DC7B-43B5-B445-9017-36E472FE8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91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15936-ADD9-BAB3-9204-FA264C12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D6DC34-05AF-A8B1-DB8A-FCA36E4B1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CF092F-FC42-A8E4-42A8-DFA01A8F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4E6D-AD3A-8B48-B645-E98323A795EB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C3CF6E-529E-4A03-28B5-22167004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888C91-75A0-2C17-D6DC-74C5C839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DC7B-43B5-B445-9017-36E472FE8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633EC-C419-14D2-096D-F533536A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DEC30C-CED5-1AAD-BD39-1747D2F30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C67E40-0575-25D0-51EA-FE35827A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4E6D-AD3A-8B48-B645-E98323A795EB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65075D-A806-85BD-EE3B-3912655E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2F4B54-83BA-5E51-222A-9923BA08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DC7B-43B5-B445-9017-36E472FE8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68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9AAA0-0D77-5C6D-CF63-17FEF887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F69132-1BB4-0A53-F92C-F8AC72B42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DCE184-C052-86AA-4524-29A3D7133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8747AE-03CA-EFFB-5047-44C5B5BB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4E6D-AD3A-8B48-B645-E98323A795EB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4AD9E7-1CC8-EBAD-F9C8-9147BBBF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7FD440-D3D7-7AE8-0745-1F4A0795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DC7B-43B5-B445-9017-36E472FE8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84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8AAED-490A-FAA4-ED0B-21FD6094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7C53A0-F149-E030-92C7-E21CFA65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F39E19-3E1C-A9F7-A7FD-50213FB61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00CD16-40C5-3F9A-EE68-800D47B57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973C25-55B2-165D-E1E3-AEE349C4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0215BB-15DA-424D-E553-DD850ED1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4E6D-AD3A-8B48-B645-E98323A795EB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10B630-E040-0E50-C428-BAAE2D42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165776-CA71-DF39-45FB-E5EF5AE7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DC7B-43B5-B445-9017-36E472FE8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46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4C48B-C9AD-7B1B-7958-89351000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444557-BE2B-FB3C-8F62-D11D969C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4E6D-AD3A-8B48-B645-E98323A795EB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C9E9B5-7D99-3659-9D52-F1646FB2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EBB508-8A04-D378-FA97-FBF9C695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DC7B-43B5-B445-9017-36E472FE8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83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0C79A8-C9B1-4E3C-92AC-4104D353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4E6D-AD3A-8B48-B645-E98323A795EB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732F85-F057-AD81-531F-98A93F87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88EDDE-170A-8924-F5B0-4B6EEA4B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DC7B-43B5-B445-9017-36E472FE8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26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20E7C-4AB7-B68F-F541-8F56B3AB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08466-5113-0E71-41D6-883B6684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E36AF5-F967-42AB-0FDB-8F7F800FD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5807F9-8E95-4506-B655-6F6BBD7D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4E6D-AD3A-8B48-B645-E98323A795EB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A51952-4E88-F930-E79B-D88BB88A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7D1192-8C96-AC8C-10DD-F558A731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DC7B-43B5-B445-9017-36E472FE8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96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8E4F4-34C5-FC3F-3935-BD4E98F9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FEA447-946B-A5A6-8935-050A72267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E57632-BB19-A73D-448B-C82CFC368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BDF4DF-4C29-52C1-3A2F-BCA713D7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4E6D-AD3A-8B48-B645-E98323A795EB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BA15B9-271B-934D-B801-B1A00EAD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693377-DACD-C1B5-ACE1-92DDBAE2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DC7B-43B5-B445-9017-36E472FE8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29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D62F47-B432-6CCB-6A98-4FDA0413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FC8DC-DBD0-C897-DF10-9B6A692C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F07C0B-FBAB-C6BF-3852-CE791C525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D4E6D-AD3A-8B48-B645-E98323A795EB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65FAB3-9AA8-16D2-820F-888039B5F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C5BDF7-703C-0727-F090-F4E4D8ACC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7DC7B-43B5-B445-9017-36E472FE8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54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create_index.asp" TargetMode="External"/><Relationship Id="rId3" Type="http://schemas.openxmlformats.org/officeDocument/2006/relationships/hyperlink" Target="https://www.w3schools.com/sql/sql_unique.asp" TargetMode="External"/><Relationship Id="rId7" Type="http://schemas.openxmlformats.org/officeDocument/2006/relationships/hyperlink" Target="https://www.w3schools.com/sql/sql_default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check.asp" TargetMode="External"/><Relationship Id="rId5" Type="http://schemas.openxmlformats.org/officeDocument/2006/relationships/hyperlink" Target="https://www.w3schools.com/sql/sql_foreignkey.asp" TargetMode="External"/><Relationship Id="rId4" Type="http://schemas.openxmlformats.org/officeDocument/2006/relationships/hyperlink" Target="https://www.w3schools.com/sql/sql_primarykey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F7C16-7F11-0390-F222-EA21EFB93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Experimentos práticos em BD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0B97F4-9AA7-0F0E-63F5-24816DC89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SLMM</a:t>
            </a:r>
          </a:p>
        </p:txBody>
      </p:sp>
    </p:spTree>
    <p:extLst>
      <p:ext uri="{BB962C8B-B14F-4D97-AF65-F5344CB8AC3E}">
        <p14:creationId xmlns:p14="http://schemas.microsoft.com/office/powerpoint/2010/main" val="179258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73949-2E8A-EB08-A627-AA5CAD69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6ECAD-8025-E628-5224-070A0499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pt-BR" sz="2400" dirty="0"/>
            </a:b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sz="2400" dirty="0"/>
            </a:b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OrderNumber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sz="2400" dirty="0"/>
            </a:b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sz="2400" dirty="0"/>
            </a:b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pt-BR" sz="2400" dirty="0"/>
            </a:b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2400" dirty="0"/>
            </a:b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7901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315AA-D50B-8717-9DD4-B51307C0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24DD7-2739-4C21-9F26-59B11AE4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</a:t>
            </a:r>
            <a:br>
              <a:rPr lang="pt-BR" sz="2400" dirty="0"/>
            </a:b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FK_PersonOrder</a:t>
            </a:r>
            <a:br>
              <a:rPr lang="pt-BR" sz="2400" dirty="0"/>
            </a:b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</a:t>
            </a:r>
            <a:br>
              <a:rPr lang="pt-BR" sz="2400" dirty="0"/>
            </a:b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</a:t>
            </a:r>
            <a:br>
              <a:rPr lang="pt-BR" sz="2400" dirty="0"/>
            </a:b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FK_PersonOrder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50338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5F6CA-B24C-FAA0-1B6F-DE459A4A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SQL CHECK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38C7C3-7661-67D7-4757-59FD35A1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restrição CHECK é usada para limitar o intervalo de valores que pode ser colocado em uma coluna. </a:t>
            </a:r>
          </a:p>
          <a:p>
            <a:r>
              <a:rPr lang="pt-PT" dirty="0"/>
              <a:t>Se você definir uma restrição CHECK em uma coluna, ela permitirá apenas certos valores para essa coluna. </a:t>
            </a:r>
          </a:p>
          <a:p>
            <a:r>
              <a:rPr lang="pt-PT" dirty="0"/>
              <a:t>Se você definir uma restrição CHECK em uma tabela, ela pode limitar os valores em certas colunas com base em valores em outras colunas na linha.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89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50225-5774-3C39-5C23-5BCCA5D3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F9FCDF-9B13-8465-7FB6-A78A884B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ID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Age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(Age&gt;=</a:t>
            </a:r>
            <a:r>
              <a:rPr lang="pt-BR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701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74962-2099-1BA9-D1CC-933A6EAE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C100CF-0F52-196F-2F3C-69D982AE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pt-BR" sz="2400" dirty="0"/>
            </a:b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ID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sz="2400" dirty="0"/>
            </a:b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sz="2400" dirty="0"/>
            </a:b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pt-BR" sz="2400" dirty="0"/>
            </a:b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Age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sz="2400" dirty="0"/>
            </a:b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City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pt-BR" sz="2400" dirty="0"/>
            </a:b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CHK_Person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(Age&gt;=</a:t>
            </a:r>
            <a:r>
              <a:rPr lang="pt-BR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City=</a:t>
            </a:r>
            <a:r>
              <a:rPr lang="pt-BR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Sandnes</a:t>
            </a:r>
            <a:r>
              <a:rPr lang="pt-BR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2400" dirty="0"/>
            </a:b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1278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BE01F-6031-5AF5-7DEF-E80C2B46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F4F24A-48EE-F2F2-A6D3-68E32DBB7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0144" cy="4351338"/>
          </a:xfrm>
        </p:spPr>
        <p:txBody>
          <a:bodyPr/>
          <a:lstStyle/>
          <a:p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Persons</a:t>
            </a:r>
            <a:br>
              <a:rPr lang="pt-BR" sz="2400" dirty="0"/>
            </a:b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(Age&gt;=</a:t>
            </a:r>
            <a:r>
              <a:rPr lang="pt-BR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Persons</a:t>
            </a:r>
            <a:br>
              <a:rPr lang="pt-BR" sz="2400" dirty="0"/>
            </a:b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CHK_PersonAge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(Age&gt;=</a:t>
            </a:r>
            <a:r>
              <a:rPr lang="pt-BR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City=</a:t>
            </a:r>
            <a:r>
              <a:rPr lang="pt-BR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Sandnes</a:t>
            </a:r>
            <a:r>
              <a:rPr lang="pt-BR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Persons</a:t>
            </a:r>
            <a:br>
              <a:rPr lang="pt-BR" sz="2400" dirty="0"/>
            </a:b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CHK_PersonAge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72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1B031-587B-61F5-B741-902BB88E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SQL DEFAULT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B7F25-841E-B401-1921-DBDC6DF9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A restrição DEFAULT é usada para definir um valor padrão para uma coluna. </a:t>
            </a:r>
          </a:p>
          <a:p>
            <a:endParaRPr lang="pt-PT" dirty="0"/>
          </a:p>
          <a:p>
            <a:r>
              <a:rPr lang="pt-PT" dirty="0"/>
              <a:t>O valor padrão será adicionado a todos os novos registros, se nenhum outro valor for especificado.</a:t>
            </a:r>
          </a:p>
          <a:p>
            <a:endParaRPr lang="pt-PT" dirty="0"/>
          </a:p>
          <a:p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ID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Age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City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Sandnes</a:t>
            </a:r>
            <a: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46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73099-C86C-A22D-D09B-679730BA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E7409-5A1B-70E9-2F80-3956F147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Persons</a:t>
            </a:r>
            <a:br>
              <a:rPr lang="pt-BR" dirty="0"/>
            </a:b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Sandnes</a:t>
            </a:r>
            <a: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Persons</a:t>
            </a:r>
            <a:br>
              <a:rPr lang="pt-BR" dirty="0"/>
            </a:b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34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FFB63-9A9C-8E1C-9DA3-2B042C9C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AUTO INCREMENTO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A52486-19D3-F2C2-8B93-240D7E50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</a:t>
            </a:r>
            <a:r>
              <a:rPr lang="pt-PT" dirty="0" err="1"/>
              <a:t>autoincremento</a:t>
            </a:r>
            <a:r>
              <a:rPr lang="pt-PT" dirty="0"/>
              <a:t> permite que um número exclusivo seja gerado automaticamente quando um novo registro é inserido em uma tabela. </a:t>
            </a:r>
          </a:p>
          <a:p>
            <a:r>
              <a:rPr lang="pt-PT" dirty="0"/>
              <a:t>Geralmente, esse é o campo de chave primária que gostaríamos que fosse criado automaticamente sempre que um novo registro fosse inserido.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3599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05F6B-501F-BAFC-3646-6E48569D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4A1AA-BEA3-D52B-B7F1-C0D35B51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AUTO_INCREMENT,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Age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16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76D9A2-CEB4-8E52-A6BE-B51894E5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Revisão de conceitos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578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E6F7B-BA6A-1976-C0F4-B50D59C5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24C670-C52D-1DCF-AD73-F86BCFF5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Comando:</a:t>
            </a:r>
          </a:p>
          <a:p>
            <a:pPr lvl="1"/>
            <a:r>
              <a:rPr lang="pt-BR" dirty="0"/>
              <a:t>CREATE TABLE </a:t>
            </a:r>
            <a:r>
              <a:rPr lang="pt-BR" dirty="0">
                <a:solidFill>
                  <a:srgbClr val="FF0000"/>
                </a:solidFill>
              </a:rPr>
              <a:t>&lt;NOME&gt; (</a:t>
            </a:r>
          </a:p>
          <a:p>
            <a:pPr lvl="2">
              <a:buFont typeface="Wingdings" pitchFamily="2" charset="2"/>
              <a:buChar char="n"/>
            </a:pPr>
            <a:r>
              <a:rPr lang="pt-BR" dirty="0">
                <a:solidFill>
                  <a:srgbClr val="FF0000"/>
                </a:solidFill>
              </a:rPr>
              <a:t>--   coluna    TIPO   CARACTERISTICAS,</a:t>
            </a:r>
          </a:p>
          <a:p>
            <a:pPr lvl="2">
              <a:buFont typeface="Wingdings" pitchFamily="2" charset="2"/>
              <a:buChar char="n"/>
            </a:pPr>
            <a:r>
              <a:rPr lang="pt-BR" dirty="0">
                <a:solidFill>
                  <a:srgbClr val="FF0000"/>
                </a:solidFill>
              </a:rPr>
              <a:t>--   coluna    TIPO   CARACTERISTICAS,</a:t>
            </a:r>
          </a:p>
          <a:p>
            <a:pPr lvl="2">
              <a:buFont typeface="Wingdings" pitchFamily="2" charset="2"/>
              <a:buChar char="n"/>
            </a:pPr>
            <a:r>
              <a:rPr lang="pt-BR" dirty="0">
                <a:solidFill>
                  <a:srgbClr val="FF0000"/>
                </a:solidFill>
              </a:rPr>
              <a:t>......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8636D-8168-BA70-E1A1-C7062FE8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50D20C-FB74-E901-62D2-18A5B0DEE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CREATE TABLE ALUNO (</a:t>
            </a:r>
          </a:p>
          <a:p>
            <a:r>
              <a:rPr lang="pt-BR" dirty="0"/>
              <a:t>       ID   INT  PRIMARY KEY AUTO-INCREMENT,</a:t>
            </a:r>
          </a:p>
          <a:p>
            <a:r>
              <a:rPr lang="pt-BR" dirty="0"/>
              <a:t>       NOME VARCHAR(30) NOT NULL,</a:t>
            </a:r>
          </a:p>
          <a:p>
            <a:r>
              <a:rPr lang="pt-BR" dirty="0"/>
              <a:t>       CPF  VARCHAR(14) NOT NULL )</a:t>
            </a:r>
          </a:p>
        </p:txBody>
      </p:sp>
    </p:spTree>
    <p:extLst>
      <p:ext uri="{BB962C8B-B14F-4D97-AF65-F5344CB8AC3E}">
        <p14:creationId xmlns:p14="http://schemas.microsoft.com/office/powerpoint/2010/main" val="115497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D3A53-C0D0-1E7C-A5EF-CA2C22F5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Apagando uma tabela definitivamente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00E426-045B-B04E-355A-1F84A596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DROP TABLE &lt;NOME&gt;;</a:t>
            </a:r>
          </a:p>
        </p:txBody>
      </p:sp>
    </p:spTree>
    <p:extLst>
      <p:ext uri="{BB962C8B-B14F-4D97-AF65-F5344CB8AC3E}">
        <p14:creationId xmlns:p14="http://schemas.microsoft.com/office/powerpoint/2010/main" val="308510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792CA-F6E2-643E-16D3-1B62E26A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B5E946-B7C0-7F64-7FBA-87D9B84C9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/>
              <a:t>ALTER TABLE aluno ADD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(255);</a:t>
            </a:r>
          </a:p>
          <a:p>
            <a:endParaRPr lang="pt-BR" dirty="0"/>
          </a:p>
          <a:p>
            <a:r>
              <a:rPr lang="pt-BR" dirty="0"/>
              <a:t>ALTER TABLE aluno DROP COLUMN </a:t>
            </a:r>
            <a:r>
              <a:rPr lang="pt-BR" dirty="0" err="1"/>
              <a:t>email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RENAME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old_name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pt-BR" dirty="0"/>
            </a:b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MODIFY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pt-B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65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FD720-71BE-0DD3-A1D7-966D039E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SQL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Constraints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582FD-1D06-A439-FB26-B2F1DF35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pt-BR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 </a:t>
            </a:r>
            <a:r>
              <a:rPr lang="pt-BR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i="1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000000"/>
              </a:solidFill>
              <a:effectLst/>
              <a:latin typeface="Verdana" panose="020B0604030504040204" pitchFamily="34" charset="0"/>
              <a:hlinkClick r:id="rId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000000"/>
              </a:solidFill>
              <a:latin typeface="Verdana" panose="020B0604030504040204" pitchFamily="34" charset="0"/>
              <a:hlinkClick r:id="rId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NOT NULL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Ensures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column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cannot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have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NULL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</a:t>
            </a:r>
            <a:endParaRPr lang="pt-BR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UNIQUE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Ensures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a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column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are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different</a:t>
            </a:r>
            <a:endParaRPr lang="pt-BR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4"/>
              </a:rPr>
              <a:t>PRIMARY KEY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combination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of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 NOT NULL 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UNIQUE.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Uniquely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identifies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row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a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table</a:t>
            </a:r>
            <a:endParaRPr lang="pt-BR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5"/>
              </a:rPr>
              <a:t>FOREIGN KEY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Prevents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actions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would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destroy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links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between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tables</a:t>
            </a:r>
            <a:endParaRPr lang="pt-BR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6"/>
              </a:rPr>
              <a:t>CHECK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Ensures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a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column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satisfies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specific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condition</a:t>
            </a:r>
            <a:endParaRPr lang="pt-BR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7"/>
              </a:rPr>
              <a:t>DEFAULT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Sets a default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for a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column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no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specified</a:t>
            </a:r>
            <a:endParaRPr lang="pt-BR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8"/>
              </a:rPr>
              <a:t>CREATE INDEX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Used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retrieve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data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database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very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quickly</a:t>
            </a:r>
            <a:endParaRPr lang="pt-BR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4392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7AC30-C149-F2CD-6946-24B6EE9D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UNIQUE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FDBCA0-BDE5-E49B-406E-A6498836B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restrição UNIQUE garante que todos os valores em uma coluna sejam diferentes. </a:t>
            </a:r>
          </a:p>
          <a:p>
            <a:r>
              <a:rPr lang="pt-PT" dirty="0"/>
              <a:t>As restrições UNIQUE e PRIMARY KEY fornecem uma garantia de exclusividade para uma coluna ou conjunto de colunas. </a:t>
            </a:r>
          </a:p>
          <a:p>
            <a:r>
              <a:rPr lang="pt-PT" dirty="0"/>
              <a:t>Uma restrição PRIMARY KEY tem automaticamente uma restrição UNIQUE. </a:t>
            </a:r>
          </a:p>
          <a:p>
            <a:r>
              <a:rPr lang="pt-PT" dirty="0"/>
              <a:t>No entanto, você pode ter muitas restrições UNIQUE por tabela, mas apenas uma restrição PRIMARY KEY por tabela.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35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2BFB8-8E57-6818-7526-902F24FF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FOREIGN KEY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3521C-D060-C8C4-6ABA-D9AF907A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restrição FOREIGN KEY é usada para evitar ações que destruiriam links entre tabelas. </a:t>
            </a:r>
          </a:p>
          <a:p>
            <a:endParaRPr lang="pt-PT" dirty="0"/>
          </a:p>
          <a:p>
            <a:r>
              <a:rPr lang="pt-PT" dirty="0"/>
              <a:t>Uma FOREIGN KEY é um campo (ou coleção de campos) em uma tabela, que se refere à PRIMARY KEY em outra tabela.</a:t>
            </a:r>
          </a:p>
          <a:p>
            <a:endParaRPr lang="pt-PT" dirty="0"/>
          </a:p>
          <a:p>
            <a:r>
              <a:rPr lang="pt-PT" dirty="0"/>
              <a:t>A tabela com a chave estrangeira é chamada de tabela filha, e a tabela com a chave primária é chamada de tabela referenciada ou pai.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55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846</Words>
  <Application>Microsoft Macintosh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Consolas</vt:lpstr>
      <vt:lpstr>Segoe UI</vt:lpstr>
      <vt:lpstr>Verdana</vt:lpstr>
      <vt:lpstr>Wingdings</vt:lpstr>
      <vt:lpstr>Tema do Office</vt:lpstr>
      <vt:lpstr>Experimentos práticos em BD</vt:lpstr>
      <vt:lpstr>Revisão de conceitos</vt:lpstr>
      <vt:lpstr>Criar uma tabela</vt:lpstr>
      <vt:lpstr>EXEMPLO</vt:lpstr>
      <vt:lpstr>Apagando uma tabela definitivamente</vt:lpstr>
      <vt:lpstr>ALTERANDO TABELA</vt:lpstr>
      <vt:lpstr>SQL Constraints</vt:lpstr>
      <vt:lpstr>UNIQUE</vt:lpstr>
      <vt:lpstr>FOREIGN KEY</vt:lpstr>
      <vt:lpstr>Exemplo</vt:lpstr>
      <vt:lpstr>Apresentação do PowerPoint</vt:lpstr>
      <vt:lpstr>SQL CHECK</vt:lpstr>
      <vt:lpstr>Apresentação do PowerPoint</vt:lpstr>
      <vt:lpstr>Apresentação do PowerPoint</vt:lpstr>
      <vt:lpstr>Apresentação do PowerPoint</vt:lpstr>
      <vt:lpstr>SQL DEFAULT</vt:lpstr>
      <vt:lpstr>Apresentação do PowerPoint</vt:lpstr>
      <vt:lpstr>AUTO INCREMENTO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LUIZ MORAL MARQUES</dc:creator>
  <cp:lastModifiedBy>SERGIO LUIZ MORAL MARQUES</cp:lastModifiedBy>
  <cp:revision>1</cp:revision>
  <dcterms:created xsi:type="dcterms:W3CDTF">2025-04-03T02:47:42Z</dcterms:created>
  <dcterms:modified xsi:type="dcterms:W3CDTF">2025-04-03T03:13:55Z</dcterms:modified>
</cp:coreProperties>
</file>