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87" r:id="rId6"/>
    <p:sldId id="288" r:id="rId7"/>
    <p:sldId id="284" r:id="rId8"/>
    <p:sldId id="285" r:id="rId9"/>
    <p:sldId id="28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 type="screen4x3"/>
  <p:notesSz cx="6858000" cy="9144000"/>
  <p:embeddedFontLst>
    <p:embeddedFont>
      <p:font typeface="Lato" panose="020B0604020202020204" charset="0"/>
      <p:regular r:id="rId35"/>
      <p:bold r:id="rId36"/>
      <p:italic r:id="rId37"/>
      <p:boldItalic r:id="rId38"/>
    </p:embeddedFont>
    <p:embeddedFont>
      <p:font typeface="Raleway" panose="020B0604020202020204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0A63BD-01B4-4B4B-9D4A-FC97D9B464FF}">
  <a:tblStyle styleId="{070A63BD-01B4-4B4B-9D4A-FC97D9B464F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3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674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7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2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20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18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ato:400,700,400italic,700italic|Raleway:400,70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serverfault.com/questions/tagged/monito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wnload.springer.com/static/pdf/951/art%3A10.1007%2Fs10723-015-9357-4.pdf?originUrl=http://link.springer.com/article/10.1007/s10723-015-9357-4&amp;token2=exp=1489917633~acl=/static/pdf/951/art%253A10.1007%252Fs10723-015-9357-4.pdf?originUrl%3Dhttp%3A%2F%2Flink.springer.com%2Farticle%2F10.1007%2Fs10723-015-9357-4*~hmac=18dd8ffa36b94dfdf9cd94bd0fd4852c7ab6660be3fedc6c6ae45018cd231691" TargetMode="External"/><Relationship Id="rId5" Type="http://schemas.openxmlformats.org/officeDocument/2006/relationships/hyperlink" Target="https://ddd.uab.cat/pub/trerecpro/2013/hdl_2072_206908/ArrebolaRealVictorR-ETISa2009-10.pdf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hyperlink" Target="https://www.openhub.net/p/PandoraFM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ndorafms.com/" TargetMode="External"/><Relationship Id="rId5" Type="http://schemas.openxmlformats.org/officeDocument/2006/relationships/hyperlink" Target="https://www.icinga.com/" TargetMode="External"/><Relationship Id="rId4" Type="http://schemas.openxmlformats.org/officeDocument/2006/relationships/hyperlink" Target="https://github.com/icinga/wiki-archive" TargetMode="External"/><Relationship Id="rId9" Type="http://schemas.openxmlformats.org/officeDocument/2006/relationships/hyperlink" Target="https://www.openhub.net/p/icing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4" y="3785246"/>
            <a:ext cx="7522923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Monitorización:</a:t>
            </a:r>
            <a:br>
              <a:rPr lang="es-ES" dirty="0"/>
            </a:br>
            <a:r>
              <a:rPr lang="es-ES" dirty="0" err="1"/>
              <a:t>Icinga</a:t>
            </a:r>
            <a:r>
              <a:rPr lang="es-ES" dirty="0"/>
              <a:t> &amp; </a:t>
            </a:r>
            <a:r>
              <a:rPr lang="es-ES" dirty="0" err="1"/>
              <a:t>PandoraFMS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TG1</a:t>
            </a:r>
            <a:endParaRPr lang="en" dirty="0"/>
          </a:p>
        </p:txBody>
      </p:sp>
      <p:pic>
        <p:nvPicPr>
          <p:cNvPr id="1026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6140013"/>
            <a:ext cx="1790879" cy="65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717" y="5777294"/>
            <a:ext cx="1365063" cy="10134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4219452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3386401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5879102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799" cy="87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picture is worth a thousand words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799" cy="218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l="27897" r="6026" b="1536"/>
          <a:stretch/>
        </p:blipFill>
        <p:spPr>
          <a:xfrm>
            <a:off x="4612500" y="0"/>
            <a:ext cx="4531499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0" y="4285725"/>
            <a:ext cx="7352399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big impact?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24125" y="5079350"/>
            <a:ext cx="5796000" cy="86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 big image.</a:t>
            </a:r>
          </a:p>
        </p:txBody>
      </p:sp>
      <p:sp>
        <p:nvSpPr>
          <p:cNvPr id="155" name="Shape 155"/>
          <p:cNvSpPr/>
          <p:nvPr/>
        </p:nvSpPr>
        <p:spPr>
          <a:xfrm>
            <a:off x="3675952" y="5925825"/>
            <a:ext cx="1837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514494" y="5925825"/>
            <a:ext cx="1837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5925825"/>
            <a:ext cx="1837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838038" y="5925825"/>
            <a:ext cx="1837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64" name="Shape 164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</a:p>
        </p:txBody>
      </p:sp>
      <p:sp>
        <p:nvSpPr>
          <p:cNvPr id="165" name="Shape 165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</a:p>
        </p:txBody>
      </p:sp>
      <p:sp>
        <p:nvSpPr>
          <p:cNvPr id="166" name="Shape 166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{070A63BD-01B4-4B4B-9D4A-FC97D9B464FF}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 descr="mapa_tramalineas_blanco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8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>
            <a:spLocks noGrp="1"/>
          </p:cNvSpPr>
          <p:nvPr>
            <p:ph type="title" idx="4294967295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79" name="Shape 179"/>
          <p:cNvSpPr/>
          <p:nvPr/>
        </p:nvSpPr>
        <p:spPr>
          <a:xfrm rot="8100000">
            <a:off x="3818434" y="29389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8100000">
            <a:off x="730834" y="30151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8100000">
            <a:off x="2325809" y="53960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 rot="8100000">
            <a:off x="4136784" y="39833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8100000">
            <a:off x="6981460" y="34337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 rot="8100000">
            <a:off x="7511860" y="51753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553175" y="2715650"/>
            <a:ext cx="762000" cy="400499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rgbClr val="FF9715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940350" y="2881050"/>
            <a:ext cx="6444600" cy="1095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940350" y="4015349"/>
            <a:ext cx="6444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92" name="Shape 192"/>
          <p:cNvSpPr/>
          <p:nvPr/>
        </p:nvSpPr>
        <p:spPr>
          <a:xfrm>
            <a:off x="0" y="2881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¡H</a:t>
            </a:r>
            <a:r>
              <a:rPr lang="es-ES" sz="6000" dirty="0">
                <a:solidFill>
                  <a:srgbClr val="7ECEFD"/>
                </a:solidFill>
              </a:rPr>
              <a:t>ola</a:t>
            </a:r>
            <a:r>
              <a:rPr lang="en" sz="6000" dirty="0">
                <a:solidFill>
                  <a:srgbClr val="7ECEFD"/>
                </a:solidFill>
              </a:rPr>
              <a:t>!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800" b="1" dirty="0">
                <a:solidFill>
                  <a:srgbClr val="2185C5"/>
                </a:solidFill>
              </a:rPr>
              <a:t>Somos el grupo 6</a:t>
            </a:r>
            <a:endParaRPr lang="en" sz="4800" b="1" dirty="0">
              <a:solidFill>
                <a:srgbClr val="2185C5"/>
              </a:solidFill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4294967295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Integrantes del grupo</a:t>
            </a:r>
            <a:r>
              <a:rPr lang="en" sz="2400" dirty="0"/>
              <a:t>: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Sergio Martín Míguez (</a:t>
            </a:r>
            <a:r>
              <a:rPr lang="es-ES" dirty="0"/>
              <a:t>Coordinador</a:t>
            </a:r>
            <a:r>
              <a:rPr lang="en" dirty="0"/>
              <a:t>)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Iv</a:t>
            </a:r>
            <a:r>
              <a:rPr lang="es-ES" dirty="0"/>
              <a:t>án Alejandro </a:t>
            </a:r>
            <a:r>
              <a:rPr lang="es-ES" dirty="0" err="1"/>
              <a:t>Marugán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Daniel Corral García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Juan Felipe Martín </a:t>
            </a:r>
            <a:r>
              <a:rPr lang="es-ES" dirty="0" err="1"/>
              <a:t>Martín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Silvia del Valle Recio 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800" dirty="0"/>
          </a:p>
        </p:txBody>
      </p:sp>
      <p:pic>
        <p:nvPicPr>
          <p:cNvPr id="95" name="Shape 95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499" cy="676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49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1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203" name="Shape 203"/>
          <p:cNvSpPr/>
          <p:nvPr/>
        </p:nvSpPr>
        <p:spPr>
          <a:xfrm>
            <a:off x="0" y="86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2767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0" y="467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-228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80010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First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Second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51255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613141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893700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351255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613141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9" name="Shape 229"/>
          <p:cNvSpPr/>
          <p:nvPr/>
        </p:nvSpPr>
        <p:spPr>
          <a:xfrm>
            <a:off x="977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608153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238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977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08153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238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786406" y="2044356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2039470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148233" y="4403367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3740455" y="4407453"/>
            <a:ext cx="427781" cy="316488"/>
            <a:chOff x="5255200" y="3006475"/>
            <a:chExt cx="511700" cy="378575"/>
          </a:xfrm>
        </p:grpSpPr>
        <p:sp>
          <p:nvSpPr>
            <p:cNvPr id="246" name="Shape 24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6409283" y="4394685"/>
            <a:ext cx="342007" cy="342028"/>
            <a:chOff x="6654650" y="3665275"/>
            <a:chExt cx="409100" cy="409125"/>
          </a:xfrm>
        </p:grpSpPr>
        <p:sp>
          <p:nvSpPr>
            <p:cNvPr id="254" name="Shape 25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462075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68" name="Shape 26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546605" y="843075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82" name="Shape 282"/>
          <p:cNvSpPr/>
          <p:nvPr/>
        </p:nvSpPr>
        <p:spPr>
          <a:xfrm>
            <a:off x="4787662" y="719304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6460799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Descripción del tipo de tecnología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Aspectos a tener en cuenta sobre la monitorización.</a:t>
            </a: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6462600" cy="41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Raleway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Lato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185C5"/>
                </a:solidFill>
                <a:hlinkClick r:id="rId3"/>
              </a:rPr>
              <a:t>https://www.google.com/fonts#UsePlace:use/Collection:Lato:400,700,400italic,700italic|Raleway:400,700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blue </a:t>
            </a:r>
            <a:r>
              <a:rPr lang="en" sz="1400" b="1">
                <a:solidFill>
                  <a:srgbClr val="2185C5"/>
                </a:solidFill>
              </a:rPr>
              <a:t>#2185c5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blue </a:t>
            </a:r>
            <a:r>
              <a:rPr lang="en" sz="1400" b="1">
                <a:solidFill>
                  <a:srgbClr val="7ECEFD"/>
                </a:solidFill>
              </a:rPr>
              <a:t>#7ecefd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Yellow </a:t>
            </a:r>
            <a:r>
              <a:rPr lang="en" sz="1400" b="1">
                <a:solidFill>
                  <a:srgbClr val="FF9715"/>
                </a:solidFill>
              </a:rPr>
              <a:t>#ff9715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Magenta </a:t>
            </a:r>
            <a:r>
              <a:rPr lang="en" sz="1400" b="1">
                <a:solidFill>
                  <a:srgbClr val="F20253"/>
                </a:solidFill>
              </a:rPr>
              <a:t>#f20253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gray </a:t>
            </a:r>
            <a:r>
              <a:rPr lang="en" sz="1400" b="1"/>
              <a:t>#677480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gray </a:t>
            </a:r>
            <a:r>
              <a:rPr lang="en" sz="1400" b="1">
                <a:solidFill>
                  <a:srgbClr val="97ABBC"/>
                </a:solidFill>
              </a:rPr>
              <a:t>#97abbc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00" y="34718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Shape 315"/>
          <p:cNvGrpSpPr/>
          <p:nvPr/>
        </p:nvGrpSpPr>
        <p:grpSpPr>
          <a:xfrm>
            <a:off x="358968" y="1254337"/>
            <a:ext cx="347107" cy="438983"/>
            <a:chOff x="584925" y="238125"/>
            <a:chExt cx="415200" cy="525100"/>
          </a:xfrm>
        </p:grpSpPr>
        <p:sp>
          <p:nvSpPr>
            <p:cNvPr id="316" name="Shape 316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323" name="Shape 3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26" name="Shape 32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8" name="Shape 328"/>
          <p:cNvSpPr/>
          <p:nvPr/>
        </p:nvSpPr>
        <p:spPr>
          <a:xfrm>
            <a:off x="2077701" y="1305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661147" y="1306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0" name="Shape 330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331" name="Shape 33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335" name="Shape 33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4284930" y="1304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341" name="Shape 3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62" name="Shape 36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365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369" name="Shape 36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373" name="Shape 37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7" name="Shape 377"/>
          <p:cNvSpPr/>
          <p:nvPr/>
        </p:nvSpPr>
        <p:spPr>
          <a:xfrm>
            <a:off x="2048085" y="1862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612156" y="1879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180804" y="1882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755576" y="1885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382" name="Shape 38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85" name="Shape 38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388" name="Shape 38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391" name="Shape 39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394" name="Shape 394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399" name="Shape 39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402" name="Shape 40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618781" y="2431981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407" name="Shape 40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410" name="Shape 41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416" name="Shape 416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19" name="Shape 41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425" name="Shape 42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431" name="Shape 43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936309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499857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063405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8" name="Shape 438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439" name="Shape 4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442" name="Shape 44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445" name="Shape 445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4317598" y="2995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49" name="Shape 4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52" name="Shape 45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458" name="Shape 45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1492207" y="3512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972049" y="3512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463" name="Shape 4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466" name="Shape 46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8" name="Shape 468"/>
          <p:cNvSpPr/>
          <p:nvPr/>
        </p:nvSpPr>
        <p:spPr>
          <a:xfrm>
            <a:off x="3736180" y="3549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9" name="Shape 469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470" name="Shape 47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73" name="Shape 47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6" name="Shape 476"/>
          <p:cNvSpPr/>
          <p:nvPr/>
        </p:nvSpPr>
        <p:spPr>
          <a:xfrm>
            <a:off x="341116" y="4138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4906165" y="3533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479" name="Shape 47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482" name="Shape 48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487" name="Shape 48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491" name="Shape 49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494" name="Shape 49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498" name="Shape 49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504" name="Shape 50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507" name="Shape 50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4844905" y="4094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3" name="Shape 513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514" name="Shape 5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517" name="Shape 5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895468" y="4740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2" name="Shape 522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23" name="Shape 52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527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3180302" y="4684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2616754" y="4705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3742304" y="4682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3" name="Shape 533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534" name="Shape 53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7" name="Shape 537"/>
          <p:cNvSpPr/>
          <p:nvPr/>
        </p:nvSpPr>
        <p:spPr>
          <a:xfrm>
            <a:off x="4864300" y="4677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8" name="Shape 538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539" name="Shape 5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2" name="Shape 542"/>
          <p:cNvSpPr/>
          <p:nvPr/>
        </p:nvSpPr>
        <p:spPr>
          <a:xfrm>
            <a:off x="299775" y="5280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3" name="Shape 543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544" name="Shape 54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50" name="Shape 55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54" name="Shape 55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558" name="Shape 55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564" name="Shape 56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570" name="Shape 57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573" name="Shape 57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4842355" y="5307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0" name="Shape 580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581" name="Shape 58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587" name="Shape 58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9" name="Shape 589"/>
          <p:cNvSpPr/>
          <p:nvPr/>
        </p:nvSpPr>
        <p:spPr>
          <a:xfrm>
            <a:off x="6553537" y="3025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0" name="Shape 590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591" name="Shape 59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3" name="Shape 593"/>
          <p:cNvSpPr/>
          <p:nvPr/>
        </p:nvSpPr>
        <p:spPr>
          <a:xfrm>
            <a:off x="7438525" y="3005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4" name="Shape 594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95" name="Shape 59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7" name="Shape 597"/>
          <p:cNvSpPr/>
          <p:nvPr/>
        </p:nvSpPr>
        <p:spPr>
          <a:xfrm>
            <a:off x="6842198" y="4105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808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715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5798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La monitorización es la supervisión continua y generación de alertas de los estados de los servicios o hosts</a:t>
            </a:r>
            <a:r>
              <a:rPr lang="en" dirty="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vigila equipos y servicios.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alertas.</a:t>
            </a:r>
            <a:endParaRPr lang="en" sz="2400" dirty="0">
              <a:solidFill>
                <a:schemeClr val="lt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582" y="1634848"/>
            <a:ext cx="4105643" cy="15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4" y="4973996"/>
            <a:ext cx="7402607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monitoriza sistemas, aplicaciones o dispositivos de red.</a:t>
            </a:r>
          </a:p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 con o sin agentes.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31" y="1006225"/>
            <a:ext cx="3086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Información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Todo sobre </a:t>
            </a:r>
            <a:r>
              <a:rPr lang="es-ES" dirty="0"/>
              <a:t>Monitorización</a:t>
            </a:r>
            <a:r>
              <a:rPr lang="en" dirty="0"/>
              <a:t>, Icinga y </a:t>
            </a:r>
            <a:r>
              <a:rPr lang="es-ES" dirty="0" err="1"/>
              <a:t>PandoraFMS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4090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Monitorización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TFG: UAB – Víctor Arrebola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Trabajo donde se explica la viabilidad, los casos de uso, el diseño del sistema y la implementación de un sistema de monitorización.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988815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SUB-</a:t>
            </a:r>
            <a:r>
              <a:rPr lang="es-ES" b="1" dirty="0" err="1"/>
              <a:t>Reddit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4758563" y="4797255"/>
            <a:ext cx="2491199" cy="11402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Serverfault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n" b="1" dirty="0"/>
          </a:p>
          <a:p>
            <a:pPr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758564" y="2487169"/>
            <a:ext cx="2491199" cy="13393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Paper</a:t>
            </a:r>
            <a:r>
              <a:rPr lang="es-ES" b="1" dirty="0"/>
              <a:t>: IaasMon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POC donde muestra una tabla comparativa entre distintas tecnologías (</a:t>
            </a:r>
            <a:r>
              <a:rPr lang="es-ES" sz="1200" dirty="0" err="1"/>
              <a:t>Icinga</a:t>
            </a:r>
            <a:r>
              <a:rPr lang="es-ES" sz="1200" dirty="0"/>
              <a:t>, </a:t>
            </a:r>
            <a:r>
              <a:rPr lang="es-ES" sz="1200" dirty="0" err="1"/>
              <a:t>Zabbix</a:t>
            </a:r>
            <a:r>
              <a:rPr lang="es-ES" sz="1200" dirty="0"/>
              <a:t>…) y flujos de trabajo de los sistemas de monitorización.</a:t>
            </a:r>
            <a:endParaRPr lang="en" sz="1200" dirty="0"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4441294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5013097" y="2013735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4"/>
          <p:cNvGrpSpPr/>
          <p:nvPr/>
        </p:nvGrpSpPr>
        <p:grpSpPr>
          <a:xfrm>
            <a:off x="976714" y="2043306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37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 descr="Resultado de imagen de redd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89" y="4405503"/>
            <a:ext cx="449743" cy="4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Shape 364"/>
          <p:cNvGrpSpPr/>
          <p:nvPr/>
        </p:nvGrpSpPr>
        <p:grpSpPr>
          <a:xfrm>
            <a:off x="4838505" y="2084984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42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2" name="Picture 4" descr="Resultado de imagen de serverfa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4" y="4273030"/>
            <a:ext cx="714688" cy="7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93700" y="3826564"/>
            <a:ext cx="281266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TFG: UAB – </a:t>
            </a:r>
            <a:r>
              <a:rPr lang="es-ES" sz="1200" i="1" u="sng" dirty="0" err="1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Victor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Arrebola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65353" y="3838756"/>
            <a:ext cx="1992583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POC -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IaasMon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6714" y="6096122"/>
            <a:ext cx="3062057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https://www.reddit.com/r/Monitoring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65353" y="6102391"/>
            <a:ext cx="396294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http://serverfault.com/questions/tagged/monitoring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1" y="2002537"/>
            <a:ext cx="2434716" cy="15329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https://icinga.com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Icinga</a:t>
            </a:r>
            <a:r>
              <a:rPr lang="es-ES" sz="1200" dirty="0"/>
              <a:t> y sus dos versiones: Icinga1 e Icinga2. En ella se encuentra todo lo relacionado a la tecnología.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1732527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https://pandorafms.com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PandoraFMS</a:t>
            </a:r>
            <a:r>
              <a:rPr lang="es-ES" sz="1200" dirty="0"/>
              <a:t>. En ella se encuentra todo lo relacionado a la tecnología: </a:t>
            </a:r>
            <a:r>
              <a:rPr lang="es-ES" sz="1200" dirty="0" err="1"/>
              <a:t>Plugins</a:t>
            </a:r>
            <a:r>
              <a:rPr lang="es-ES" sz="1200" dirty="0"/>
              <a:t>, soporte, documentación, precios,  cursos de entrenamiento...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5502275" y="4797254"/>
            <a:ext cx="2459101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PandoraFMS</a:t>
            </a:r>
            <a:endParaRPr lang="en" b="1" dirty="0"/>
          </a:p>
          <a:p>
            <a:pPr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502788" y="1975104"/>
            <a:ext cx="2491199" cy="1560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Github</a:t>
            </a:r>
            <a:r>
              <a:rPr lang="es-ES" b="1" dirty="0"/>
              <a:t> </a:t>
            </a:r>
            <a:r>
              <a:rPr lang="es-ES" b="1" dirty="0" err="1"/>
              <a:t>Icinga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s-ES" sz="1200" dirty="0" err="1"/>
              <a:t>Backup</a:t>
            </a:r>
            <a:r>
              <a:rPr lang="es-ES" sz="1200" dirty="0"/>
              <a:t> de la Wiki de Icinga1 donde aparecen ejemplos de código de servicios/hosts, guías de instalación, </a:t>
            </a:r>
            <a:r>
              <a:rPr lang="es-ES" sz="1200" dirty="0" err="1"/>
              <a:t>plugins</a:t>
            </a:r>
            <a:r>
              <a:rPr lang="es-ES" sz="1200" dirty="0"/>
              <a:t>, </a:t>
            </a:r>
            <a:r>
              <a:rPr lang="es-ES" sz="1200" dirty="0" err="1"/>
              <a:t>tests</a:t>
            </a:r>
            <a:r>
              <a:rPr lang="es-ES" sz="1200" dirty="0"/>
              <a:t>…</a:t>
            </a:r>
            <a:endParaRPr lang="en" sz="1200" dirty="0"/>
          </a:p>
        </p:txBody>
      </p:sp>
      <p:grpSp>
        <p:nvGrpSpPr>
          <p:cNvPr id="248" name="Shape 248"/>
          <p:cNvGrpSpPr/>
          <p:nvPr/>
        </p:nvGrpSpPr>
        <p:grpSpPr>
          <a:xfrm>
            <a:off x="1138522" y="1569578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2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752602"/>
            <a:ext cx="1477518" cy="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hape 512"/>
          <p:cNvSpPr/>
          <p:nvPr/>
        </p:nvSpPr>
        <p:spPr>
          <a:xfrm>
            <a:off x="974326" y="1634921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" name="Shape 512"/>
          <p:cNvSpPr/>
          <p:nvPr/>
        </p:nvSpPr>
        <p:spPr>
          <a:xfrm>
            <a:off x="3597966" y="1625778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512"/>
          <p:cNvSpPr/>
          <p:nvPr/>
        </p:nvSpPr>
        <p:spPr>
          <a:xfrm>
            <a:off x="1769939" y="4459174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512"/>
          <p:cNvSpPr/>
          <p:nvPr/>
        </p:nvSpPr>
        <p:spPr>
          <a:xfrm>
            <a:off x="5597454" y="441117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3502787" y="3254226"/>
            <a:ext cx="228139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icinga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93700" y="3241735"/>
            <a:ext cx="2191626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https://www.icinga.com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18038" y="6404998"/>
            <a:ext cx="22156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https://pandorafms.com</a:t>
            </a:r>
            <a:endParaRPr lang="es-ES" sz="1200" i="1" dirty="0">
              <a:latin typeface="Late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02275" y="6403939"/>
            <a:ext cx="332334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https://www.openhub.net/p/PandoraFMS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andora F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3745332"/>
            <a:ext cx="20288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hape 225"/>
          <p:cNvSpPr txBox="1">
            <a:spLocks/>
          </p:cNvSpPr>
          <p:nvPr/>
        </p:nvSpPr>
        <p:spPr>
          <a:xfrm>
            <a:off x="5934015" y="1963697"/>
            <a:ext cx="2576001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Icinga</a:t>
            </a:r>
            <a:endParaRPr lang="en" b="1" dirty="0"/>
          </a:p>
          <a:p>
            <a:pPr>
              <a:buFont typeface="Lato"/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39" name="Shape 512"/>
          <p:cNvSpPr/>
          <p:nvPr/>
        </p:nvSpPr>
        <p:spPr>
          <a:xfrm>
            <a:off x="6029194" y="1577620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" name="Rectángulo 40">
            <a:hlinkClick r:id="rId9"/>
          </p:cNvPr>
          <p:cNvSpPr/>
          <p:nvPr/>
        </p:nvSpPr>
        <p:spPr>
          <a:xfrm>
            <a:off x="5867652" y="3247102"/>
            <a:ext cx="287290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https://www.openhub.net/p/icinga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3064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1286</Words>
  <Application>Microsoft Office PowerPoint</Application>
  <PresentationFormat>Presentación en pantalla (4:3)</PresentationFormat>
  <Paragraphs>177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Lato</vt:lpstr>
      <vt:lpstr>Raleway</vt:lpstr>
      <vt:lpstr>Late</vt:lpstr>
      <vt:lpstr>Calibri</vt:lpstr>
      <vt:lpstr>Arial</vt:lpstr>
      <vt:lpstr>Times New Roman</vt:lpstr>
      <vt:lpstr>Antonio template</vt:lpstr>
      <vt:lpstr>Monitorización: Icinga &amp; PandoraFMS  TG1</vt:lpstr>
      <vt:lpstr>¡Hola!</vt:lpstr>
      <vt:lpstr>1. Descripción del tipo de tecnología</vt:lpstr>
      <vt:lpstr>Presentación de PowerPoint</vt:lpstr>
      <vt:lpstr>Sistema multiplataforma</vt:lpstr>
      <vt:lpstr>Sistema multiplataforma</vt:lpstr>
      <vt:lpstr>3. Fuentes de Información</vt:lpstr>
      <vt:lpstr>Fuentes de Monitorización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Monitorización: Icinga &amp; Munin  TG1</dc:title>
  <dc:creator>Sergio Martín Miguez</dc:creator>
  <cp:lastModifiedBy>Sergio Martín Miguez</cp:lastModifiedBy>
  <cp:revision>22</cp:revision>
  <dcterms:modified xsi:type="dcterms:W3CDTF">2017-03-19T17:06:57Z</dcterms:modified>
</cp:coreProperties>
</file>