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58" r:id="rId3"/>
    <p:sldId id="260" r:id="rId4"/>
    <p:sldId id="257" r:id="rId5"/>
    <p:sldId id="259" r:id="rId6"/>
    <p:sldId id="284" r:id="rId7"/>
    <p:sldId id="285" r:id="rId8"/>
    <p:sldId id="286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 type="screen4x3"/>
  <p:notesSz cx="6858000" cy="9144000"/>
  <p:embeddedFontLst>
    <p:embeddedFont>
      <p:font typeface="Raleway" panose="020B060402020202020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Lato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0A63BD-01B4-4B4B-9D4A-FC97D9B464FF}">
  <a:tblStyle styleId="{070A63BD-01B4-4B4B-9D4A-FC97D9B464F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823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20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796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Lato:400,700,400italic,700italic|Raleway:400,700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serverfault.com/questions/tagged/monito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wnload.springer.com/static/pdf/951/art%253A10.1007%252Fs10723-015-9357-4.pdf?originUrl=http%3A%2F%2Flink.springer.com%2Farticle%2F10.1007%2Fs10723-015-9357-4&amp;token2=exp=1489917633~acl=%2Fstatic%2Fpdf%2F951%2Fart%25253A10.1007%25252Fs10723-015-9357-4.pdf%3ForiginUrl%3Dhttp%253A%252F%252Flink.springer.com%252Farticle%252F10.1007%252Fs10723-015-9357-4*~hmac=18dd8ffa36b94dfdf9cd94bd0fd4852c7ab6660be3fedc6c6ae45018cd231691" TargetMode="External"/><Relationship Id="rId5" Type="http://schemas.openxmlformats.org/officeDocument/2006/relationships/hyperlink" Target="https://ddd.uab.cat/pub/trerecpro/2013/hdl_2072_206908/ArrebolaRealVictorR-ETISa2009-10.pdf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serverfault.com/questions/tagged/munin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munin-monitoring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icinga.com/" TargetMode="External"/><Relationship Id="rId5" Type="http://schemas.openxmlformats.org/officeDocument/2006/relationships/hyperlink" Target="https://github.com/icinga/wiki-archive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Monitorización:</a:t>
            </a:r>
            <a:br>
              <a:rPr lang="es-ES" dirty="0"/>
            </a:br>
            <a:r>
              <a:rPr lang="es-ES" dirty="0" err="1"/>
              <a:t>Icinga</a:t>
            </a:r>
            <a:r>
              <a:rPr lang="es-ES" dirty="0"/>
              <a:t> &amp; </a:t>
            </a:r>
            <a:r>
              <a:rPr lang="es-ES" dirty="0" err="1"/>
              <a:t>Munin</a:t>
            </a:r>
            <a:br>
              <a:rPr lang="es-ES" dirty="0"/>
            </a:br>
            <a:br>
              <a:rPr lang="es-ES" dirty="0"/>
            </a:br>
            <a:r>
              <a:rPr lang="es-ES" dirty="0"/>
              <a:t>TG1</a:t>
            </a:r>
            <a:endParaRPr lang="en" dirty="0"/>
          </a:p>
        </p:txBody>
      </p:sp>
      <p:pic>
        <p:nvPicPr>
          <p:cNvPr id="1026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588" y="6166276"/>
            <a:ext cx="1477518" cy="5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mun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077" y="6315562"/>
            <a:ext cx="1477518" cy="38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Bring the attention of your audience over a key concept using icons or illustrations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1392060" y="448354"/>
            <a:ext cx="2235783" cy="2235776"/>
            <a:chOff x="570875" y="4322250"/>
            <a:chExt cx="443300" cy="443325"/>
          </a:xfrm>
        </p:grpSpPr>
        <p:sp>
          <p:nvSpPr>
            <p:cNvPr id="121" name="Shape 1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93625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93700" y="960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4219452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93700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3386401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5879102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93700" y="1305125"/>
            <a:ext cx="3094799" cy="87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picture is worth a thousand words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893700" y="2362200"/>
            <a:ext cx="3094799" cy="218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l="27897" r="6026" b="1536"/>
          <a:stretch/>
        </p:blipFill>
        <p:spPr>
          <a:xfrm>
            <a:off x="4612500" y="0"/>
            <a:ext cx="4531499" cy="67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t="20672" b="43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0" y="4285725"/>
            <a:ext cx="7352399" cy="16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924125" y="4514325"/>
            <a:ext cx="5796000" cy="73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Want big impact?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24125" y="5079350"/>
            <a:ext cx="5796000" cy="86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Use big image.</a:t>
            </a:r>
          </a:p>
        </p:txBody>
      </p:sp>
      <p:sp>
        <p:nvSpPr>
          <p:cNvPr id="155" name="Shape 155"/>
          <p:cNvSpPr/>
          <p:nvPr/>
        </p:nvSpPr>
        <p:spPr>
          <a:xfrm>
            <a:off x="3675952" y="5925825"/>
            <a:ext cx="1837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514494" y="5925825"/>
            <a:ext cx="1837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0" y="5925825"/>
            <a:ext cx="1837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838038" y="5925825"/>
            <a:ext cx="1837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893700" y="8080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64" name="Shape 164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solidFill>
            <a:srgbClr val="7ECEFD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Gray</a:t>
            </a:r>
          </a:p>
        </p:txBody>
      </p:sp>
      <p:sp>
        <p:nvSpPr>
          <p:cNvPr id="165" name="Shape 165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White</a:t>
            </a:r>
          </a:p>
        </p:txBody>
      </p:sp>
      <p:sp>
        <p:nvSpPr>
          <p:cNvPr id="166" name="Shape 166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solidFill>
            <a:srgbClr val="F20253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Black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{070A63BD-01B4-4B4B-9D4A-FC97D9B464FF}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 descr="mapa_tramalineas_blanco_50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8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>
            <a:spLocks noGrp="1"/>
          </p:cNvSpPr>
          <p:nvPr>
            <p:ph type="title" idx="4294967295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179" name="Shape 179"/>
          <p:cNvSpPr/>
          <p:nvPr/>
        </p:nvSpPr>
        <p:spPr>
          <a:xfrm rot="8100000">
            <a:off x="3818434" y="29389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8100000">
            <a:off x="730834" y="30151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 rot="8100000">
            <a:off x="2325809" y="53960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 rot="8100000">
            <a:off x="4136784" y="39833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 rot="8100000">
            <a:off x="6981460" y="34337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 rot="8100000">
            <a:off x="7511860" y="51753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553175" y="2715650"/>
            <a:ext cx="762000" cy="400499"/>
          </a:xfrm>
          <a:prstGeom prst="downArrowCallout">
            <a:avLst>
              <a:gd name="adj1" fmla="val 16192"/>
              <a:gd name="adj2" fmla="val 18214"/>
              <a:gd name="adj3" fmla="val 17015"/>
              <a:gd name="adj4" fmla="val 64977"/>
            </a:avLst>
          </a:prstGeom>
          <a:solidFill>
            <a:srgbClr val="FF9715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office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940350" y="2881050"/>
            <a:ext cx="6444600" cy="1095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89,526,124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940350" y="4015349"/>
            <a:ext cx="6444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192" name="Shape 192"/>
          <p:cNvSpPr/>
          <p:nvPr/>
        </p:nvSpPr>
        <p:spPr>
          <a:xfrm>
            <a:off x="0" y="288105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940500" y="711600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4294967295"/>
          </p:nvPr>
        </p:nvSpPr>
        <p:spPr>
          <a:xfrm>
            <a:off x="940500" y="1729346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ctrTitle" idx="4294967295"/>
          </p:nvPr>
        </p:nvSpPr>
        <p:spPr>
          <a:xfrm>
            <a:off x="940500" y="4521603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4294967295"/>
          </p:nvPr>
        </p:nvSpPr>
        <p:spPr>
          <a:xfrm>
            <a:off x="940500" y="5539349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ctrTitle" idx="4294967295"/>
          </p:nvPr>
        </p:nvSpPr>
        <p:spPr>
          <a:xfrm>
            <a:off x="940500" y="2616601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lang="en" sz="48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4294967295"/>
          </p:nvPr>
        </p:nvSpPr>
        <p:spPr>
          <a:xfrm>
            <a:off x="940500" y="3634348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203" name="Shape 203"/>
          <p:cNvSpPr/>
          <p:nvPr/>
        </p:nvSpPr>
        <p:spPr>
          <a:xfrm>
            <a:off x="0" y="86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0" y="2767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0" y="467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916025" y="587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7ECEFD"/>
                </a:solidFill>
              </a:rPr>
              <a:t>Hello!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>
                <a:solidFill>
                  <a:srgbClr val="2185C5"/>
                </a:solidFill>
              </a:rPr>
              <a:t>I am Jayden Smith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4294967295"/>
          </p:nvPr>
        </p:nvSpPr>
        <p:spPr>
          <a:xfrm>
            <a:off x="916025" y="3297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 am here because I love to give presentations. 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You can find me at: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@username</a:t>
            </a:r>
          </a:p>
        </p:txBody>
      </p:sp>
      <p:pic>
        <p:nvPicPr>
          <p:cNvPr id="95" name="Shape 95" descr="cat_bn.jpg"/>
          <p:cNvPicPr preferRelativeResize="0"/>
          <p:nvPr/>
        </p:nvPicPr>
        <p:blipFill rotWithShape="1">
          <a:blip r:embed="rId3">
            <a:alphaModFix/>
          </a:blip>
          <a:srcRect l="41832" r="32044" b="1419"/>
          <a:stretch/>
        </p:blipFill>
        <p:spPr>
          <a:xfrm>
            <a:off x="7352500" y="0"/>
            <a:ext cx="1791499" cy="676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-228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7ECEFD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2514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52578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F971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80010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20253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15" name="Shape 215"/>
          <p:cNvSpPr txBox="1"/>
          <p:nvPr/>
        </p:nvSpPr>
        <p:spPr>
          <a:xfrm>
            <a:off x="12159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First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96240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Second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7088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Last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351255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613141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893700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351255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3"/>
          </p:nvPr>
        </p:nvSpPr>
        <p:spPr>
          <a:xfrm>
            <a:off x="613141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9" name="Shape 229"/>
          <p:cNvSpPr/>
          <p:nvPr/>
        </p:nvSpPr>
        <p:spPr>
          <a:xfrm>
            <a:off x="977625" y="18661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608153" y="18661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238682" y="18661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977625" y="42283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608153" y="42283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6238682" y="42283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786406" y="2044356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2039470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148233" y="4403367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3740455" y="4407453"/>
            <a:ext cx="427781" cy="316488"/>
            <a:chOff x="5255200" y="3006475"/>
            <a:chExt cx="511700" cy="378575"/>
          </a:xfrm>
        </p:grpSpPr>
        <p:sp>
          <p:nvSpPr>
            <p:cNvPr id="246" name="Shape 24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>
            <a:off x="6409283" y="4394685"/>
            <a:ext cx="342007" cy="342028"/>
            <a:chOff x="6654650" y="3665275"/>
            <a:chExt cx="409100" cy="409125"/>
          </a:xfrm>
        </p:grpSpPr>
        <p:sp>
          <p:nvSpPr>
            <p:cNvPr id="254" name="Shape 25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462075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68" name="Shape 268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5546605" y="843075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82" name="Shape 282"/>
          <p:cNvSpPr/>
          <p:nvPr/>
        </p:nvSpPr>
        <p:spPr>
          <a:xfrm>
            <a:off x="4787662" y="719304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16025" y="669775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16025" y="4889775"/>
            <a:ext cx="6460799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user@mail.me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6462600" cy="415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presentations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</a:t>
            </a:r>
            <a:r>
              <a:rPr lang="en" sz="1400" b="1"/>
              <a:t>Raleway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lang="en" sz="1400" b="1"/>
              <a:t>Lato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2185C5"/>
                </a:solidFill>
                <a:hlinkClick r:id="rId3"/>
              </a:rPr>
              <a:t>https://www.google.com/fonts#UsePlace:use/Collection:Lato:400,700,400italic,700italic|Raleway:400,700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blue </a:t>
            </a:r>
            <a:r>
              <a:rPr lang="en" sz="1400" b="1">
                <a:solidFill>
                  <a:srgbClr val="2185C5"/>
                </a:solidFill>
              </a:rPr>
              <a:t>#2185c5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blue </a:t>
            </a:r>
            <a:r>
              <a:rPr lang="en" sz="1400" b="1">
                <a:solidFill>
                  <a:srgbClr val="7ECEFD"/>
                </a:solidFill>
              </a:rPr>
              <a:t>#7ecefd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Yellow </a:t>
            </a:r>
            <a:r>
              <a:rPr lang="en" sz="1400" b="1">
                <a:solidFill>
                  <a:srgbClr val="FF9715"/>
                </a:solidFill>
              </a:rPr>
              <a:t>#ff9715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Magenta </a:t>
            </a:r>
            <a:r>
              <a:rPr lang="en" sz="1400" b="1">
                <a:solidFill>
                  <a:srgbClr val="F20253"/>
                </a:solidFill>
              </a:rPr>
              <a:t>#f20253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gray </a:t>
            </a:r>
            <a:r>
              <a:rPr lang="en" sz="1400" b="1"/>
              <a:t>#677480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gray </a:t>
            </a:r>
            <a:r>
              <a:rPr lang="en" sz="1400" b="1">
                <a:solidFill>
                  <a:srgbClr val="97ABBC"/>
                </a:solidFill>
              </a:rPr>
              <a:t>#97abbc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16275" y="6070200"/>
            <a:ext cx="8524199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800" y="3471862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5798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La monitorización es la supervisión continua y generación de alertas de los estados de los servicios o hosts</a:t>
            </a:r>
            <a:r>
              <a:rPr lang="en"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CEFD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Shape 315"/>
          <p:cNvGrpSpPr/>
          <p:nvPr/>
        </p:nvGrpSpPr>
        <p:grpSpPr>
          <a:xfrm>
            <a:off x="358968" y="1254337"/>
            <a:ext cx="347107" cy="438983"/>
            <a:chOff x="584925" y="238125"/>
            <a:chExt cx="415200" cy="525100"/>
          </a:xfrm>
        </p:grpSpPr>
        <p:sp>
          <p:nvSpPr>
            <p:cNvPr id="316" name="Shape 316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910226" y="1318124"/>
            <a:ext cx="371622" cy="309361"/>
            <a:chOff x="1244325" y="314425"/>
            <a:chExt cx="444525" cy="370050"/>
          </a:xfrm>
        </p:grpSpPr>
        <p:sp>
          <p:nvSpPr>
            <p:cNvPr id="323" name="Shape 3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1481925" y="1316599"/>
            <a:ext cx="355300" cy="312413"/>
            <a:chOff x="1928175" y="312600"/>
            <a:chExt cx="425000" cy="373700"/>
          </a:xfrm>
        </p:grpSpPr>
        <p:sp>
          <p:nvSpPr>
            <p:cNvPr id="326" name="Shape 326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8" name="Shape 328"/>
          <p:cNvSpPr/>
          <p:nvPr/>
        </p:nvSpPr>
        <p:spPr>
          <a:xfrm>
            <a:off x="2077701" y="1305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661147" y="1306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0" name="Shape 330"/>
          <p:cNvGrpSpPr/>
          <p:nvPr/>
        </p:nvGrpSpPr>
        <p:grpSpPr>
          <a:xfrm>
            <a:off x="3145962" y="1300276"/>
            <a:ext cx="408386" cy="345079"/>
            <a:chOff x="3918650" y="293075"/>
            <a:chExt cx="488500" cy="412775"/>
          </a:xfrm>
        </p:grpSpPr>
        <p:sp>
          <p:nvSpPr>
            <p:cNvPr id="331" name="Shape 33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3745729" y="1274234"/>
            <a:ext cx="335904" cy="397141"/>
            <a:chOff x="4636075" y="261925"/>
            <a:chExt cx="401800" cy="475050"/>
          </a:xfrm>
        </p:grpSpPr>
        <p:sp>
          <p:nvSpPr>
            <p:cNvPr id="335" name="Shape 335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9" name="Shape 339"/>
          <p:cNvSpPr/>
          <p:nvPr/>
        </p:nvSpPr>
        <p:spPr>
          <a:xfrm>
            <a:off x="4284930" y="1304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0" name="Shape 340"/>
          <p:cNvGrpSpPr/>
          <p:nvPr/>
        </p:nvGrpSpPr>
        <p:grpSpPr>
          <a:xfrm>
            <a:off x="4872281" y="1307423"/>
            <a:ext cx="336908" cy="330261"/>
            <a:chOff x="5983625" y="301625"/>
            <a:chExt cx="403000" cy="395050"/>
          </a:xfrm>
        </p:grpSpPr>
        <p:sp>
          <p:nvSpPr>
            <p:cNvPr id="341" name="Shape 34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1" name="Shape 361"/>
          <p:cNvGrpSpPr/>
          <p:nvPr/>
        </p:nvGrpSpPr>
        <p:grpSpPr>
          <a:xfrm>
            <a:off x="5438358" y="1304853"/>
            <a:ext cx="331808" cy="331306"/>
            <a:chOff x="6660750" y="298550"/>
            <a:chExt cx="396900" cy="396300"/>
          </a:xfrm>
        </p:grpSpPr>
        <p:sp>
          <p:nvSpPr>
            <p:cNvPr id="362" name="Shape 362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358968" y="1826538"/>
            <a:ext cx="347107" cy="420110"/>
            <a:chOff x="584925" y="922575"/>
            <a:chExt cx="415200" cy="502525"/>
          </a:xfrm>
        </p:grpSpPr>
        <p:sp>
          <p:nvSpPr>
            <p:cNvPr id="365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912275" y="1816840"/>
            <a:ext cx="367547" cy="437980"/>
            <a:chOff x="1246775" y="910975"/>
            <a:chExt cx="439650" cy="523900"/>
          </a:xfrm>
        </p:grpSpPr>
        <p:sp>
          <p:nvSpPr>
            <p:cNvPr id="369" name="Shape 36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1480399" y="1887273"/>
            <a:ext cx="358351" cy="298117"/>
            <a:chOff x="1926350" y="995225"/>
            <a:chExt cx="428650" cy="356600"/>
          </a:xfrm>
        </p:grpSpPr>
        <p:sp>
          <p:nvSpPr>
            <p:cNvPr id="373" name="Shape 37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7" name="Shape 377"/>
          <p:cNvSpPr/>
          <p:nvPr/>
        </p:nvSpPr>
        <p:spPr>
          <a:xfrm>
            <a:off x="2048085" y="1862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2612156" y="1879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180804" y="1882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3755576" y="1885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4302631" y="1864826"/>
            <a:ext cx="349155" cy="349657"/>
            <a:chOff x="5302225" y="968375"/>
            <a:chExt cx="417650" cy="418250"/>
          </a:xfrm>
        </p:grpSpPr>
        <p:sp>
          <p:nvSpPr>
            <p:cNvPr id="382" name="Shape 382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4824295" y="1825514"/>
            <a:ext cx="432880" cy="421636"/>
            <a:chOff x="5926225" y="921350"/>
            <a:chExt cx="517800" cy="504350"/>
          </a:xfrm>
        </p:grpSpPr>
        <p:sp>
          <p:nvSpPr>
            <p:cNvPr id="385" name="Shape 38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5402117" y="1833685"/>
            <a:ext cx="404289" cy="405313"/>
            <a:chOff x="6617400" y="931125"/>
            <a:chExt cx="483600" cy="484825"/>
          </a:xfrm>
        </p:grpSpPr>
        <p:sp>
          <p:nvSpPr>
            <p:cNvPr id="388" name="Shape 38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337525" y="2463047"/>
            <a:ext cx="389994" cy="273622"/>
            <a:chOff x="559275" y="1683950"/>
            <a:chExt cx="466500" cy="327300"/>
          </a:xfrm>
        </p:grpSpPr>
        <p:sp>
          <p:nvSpPr>
            <p:cNvPr id="391" name="Shape 39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901051" y="2408958"/>
            <a:ext cx="389994" cy="381822"/>
            <a:chOff x="1233350" y="1619250"/>
            <a:chExt cx="466500" cy="456725"/>
          </a:xfrm>
        </p:grpSpPr>
        <p:sp>
          <p:nvSpPr>
            <p:cNvPr id="394" name="Shape 394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1476825" y="2417109"/>
            <a:ext cx="365499" cy="365499"/>
            <a:chOff x="1922075" y="1629000"/>
            <a:chExt cx="437200" cy="437200"/>
          </a:xfrm>
        </p:grpSpPr>
        <p:sp>
          <p:nvSpPr>
            <p:cNvPr id="399" name="Shape 39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2038826" y="2415583"/>
            <a:ext cx="368550" cy="368550"/>
            <a:chOff x="2594325" y="1627175"/>
            <a:chExt cx="440850" cy="440850"/>
          </a:xfrm>
        </p:grpSpPr>
        <p:sp>
          <p:nvSpPr>
            <p:cNvPr id="402" name="Shape 40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5" name="Shape 405"/>
          <p:cNvSpPr/>
          <p:nvPr/>
        </p:nvSpPr>
        <p:spPr>
          <a:xfrm>
            <a:off x="2618781" y="2431981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6" name="Shape 406"/>
          <p:cNvGrpSpPr/>
          <p:nvPr/>
        </p:nvGrpSpPr>
        <p:grpSpPr>
          <a:xfrm>
            <a:off x="3200595" y="2388016"/>
            <a:ext cx="299120" cy="423684"/>
            <a:chOff x="3984000" y="1594200"/>
            <a:chExt cx="357800" cy="506800"/>
          </a:xfrm>
        </p:grpSpPr>
        <p:sp>
          <p:nvSpPr>
            <p:cNvPr id="407" name="Shape 40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3716637" y="2478868"/>
            <a:ext cx="394090" cy="241980"/>
            <a:chOff x="4601275" y="1702875"/>
            <a:chExt cx="471400" cy="289450"/>
          </a:xfrm>
        </p:grpSpPr>
        <p:sp>
          <p:nvSpPr>
            <p:cNvPr id="410" name="Shape 41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4299057" y="2419659"/>
            <a:ext cx="356303" cy="360399"/>
            <a:chOff x="5297950" y="1632050"/>
            <a:chExt cx="426200" cy="431100"/>
          </a:xfrm>
        </p:grpSpPr>
        <p:sp>
          <p:nvSpPr>
            <p:cNvPr id="416" name="Shape 416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4861560" y="2408958"/>
            <a:ext cx="358351" cy="381822"/>
            <a:chOff x="5970800" y="1619250"/>
            <a:chExt cx="428650" cy="456725"/>
          </a:xfrm>
        </p:grpSpPr>
        <p:sp>
          <p:nvSpPr>
            <p:cNvPr id="419" name="Shape 41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5408763" y="2404360"/>
            <a:ext cx="401718" cy="366502"/>
            <a:chOff x="6625350" y="1613750"/>
            <a:chExt cx="480525" cy="438400"/>
          </a:xfrm>
        </p:grpSpPr>
        <p:sp>
          <p:nvSpPr>
            <p:cNvPr id="425" name="Shape 425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380913" y="3000553"/>
            <a:ext cx="303217" cy="325684"/>
            <a:chOff x="611175" y="2326900"/>
            <a:chExt cx="362700" cy="389575"/>
          </a:xfrm>
        </p:grpSpPr>
        <p:sp>
          <p:nvSpPr>
            <p:cNvPr id="431" name="Shape 43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>
            <a:off x="936309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1499857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2063405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8" name="Shape 438"/>
          <p:cNvGrpSpPr/>
          <p:nvPr/>
        </p:nvGrpSpPr>
        <p:grpSpPr>
          <a:xfrm>
            <a:off x="2701377" y="2948491"/>
            <a:ext cx="170502" cy="425733"/>
            <a:chOff x="3386850" y="2264625"/>
            <a:chExt cx="203950" cy="509250"/>
          </a:xfrm>
        </p:grpSpPr>
        <p:sp>
          <p:nvSpPr>
            <p:cNvPr id="439" name="Shape 4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3843750" y="3002602"/>
            <a:ext cx="139862" cy="317512"/>
            <a:chOff x="4753325" y="2329350"/>
            <a:chExt cx="167300" cy="379800"/>
          </a:xfrm>
        </p:grpSpPr>
        <p:sp>
          <p:nvSpPr>
            <p:cNvPr id="442" name="Shape 442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3277653" y="2950519"/>
            <a:ext cx="145004" cy="421657"/>
            <a:chOff x="4076175" y="2267050"/>
            <a:chExt cx="173450" cy="504375"/>
          </a:xfrm>
        </p:grpSpPr>
        <p:sp>
          <p:nvSpPr>
            <p:cNvPr id="445" name="Shape 445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7" name="Shape 447"/>
          <p:cNvSpPr/>
          <p:nvPr/>
        </p:nvSpPr>
        <p:spPr>
          <a:xfrm>
            <a:off x="4317598" y="2995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8" name="Shape 448"/>
          <p:cNvGrpSpPr/>
          <p:nvPr/>
        </p:nvGrpSpPr>
        <p:grpSpPr>
          <a:xfrm>
            <a:off x="4865133" y="3001055"/>
            <a:ext cx="351203" cy="324660"/>
            <a:chOff x="5975075" y="2327500"/>
            <a:chExt cx="420100" cy="388350"/>
          </a:xfrm>
        </p:grpSpPr>
        <p:sp>
          <p:nvSpPr>
            <p:cNvPr id="449" name="Shape 4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5496543" y="2991357"/>
            <a:ext cx="215437" cy="351203"/>
            <a:chOff x="6730350" y="2315900"/>
            <a:chExt cx="257700" cy="420100"/>
          </a:xfrm>
        </p:grpSpPr>
        <p:sp>
          <p:nvSpPr>
            <p:cNvPr id="452" name="Shape 45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477889" y="3527840"/>
            <a:ext cx="109265" cy="398165"/>
            <a:chOff x="727175" y="2957625"/>
            <a:chExt cx="130700" cy="476275"/>
          </a:xfrm>
        </p:grpSpPr>
        <p:sp>
          <p:nvSpPr>
            <p:cNvPr id="458" name="Shape 45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0" name="Shape 460"/>
          <p:cNvSpPr/>
          <p:nvPr/>
        </p:nvSpPr>
        <p:spPr>
          <a:xfrm>
            <a:off x="1492207" y="3512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972049" y="3512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2" name="Shape 462"/>
          <p:cNvGrpSpPr/>
          <p:nvPr/>
        </p:nvGrpSpPr>
        <p:grpSpPr>
          <a:xfrm>
            <a:off x="2029630" y="3540589"/>
            <a:ext cx="386942" cy="372647"/>
            <a:chOff x="2583325" y="2972875"/>
            <a:chExt cx="462850" cy="445750"/>
          </a:xfrm>
        </p:grpSpPr>
        <p:sp>
          <p:nvSpPr>
            <p:cNvPr id="463" name="Shape 46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2579886" y="3596245"/>
            <a:ext cx="413485" cy="261354"/>
            <a:chOff x="3241525" y="3039450"/>
            <a:chExt cx="494600" cy="312625"/>
          </a:xfrm>
        </p:grpSpPr>
        <p:sp>
          <p:nvSpPr>
            <p:cNvPr id="466" name="Shape 466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8" name="Shape 468"/>
          <p:cNvSpPr/>
          <p:nvPr/>
        </p:nvSpPr>
        <p:spPr>
          <a:xfrm>
            <a:off x="3736180" y="3549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9" name="Shape 469"/>
          <p:cNvGrpSpPr/>
          <p:nvPr/>
        </p:nvGrpSpPr>
        <p:grpSpPr>
          <a:xfrm>
            <a:off x="4263318" y="3568678"/>
            <a:ext cx="427781" cy="316488"/>
            <a:chOff x="5255200" y="3006475"/>
            <a:chExt cx="511700" cy="378575"/>
          </a:xfrm>
        </p:grpSpPr>
        <p:sp>
          <p:nvSpPr>
            <p:cNvPr id="470" name="Shape 47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177103" y="3550307"/>
            <a:ext cx="346104" cy="353230"/>
            <a:chOff x="3955900" y="2984500"/>
            <a:chExt cx="414000" cy="422525"/>
          </a:xfrm>
        </p:grpSpPr>
        <p:sp>
          <p:nvSpPr>
            <p:cNvPr id="473" name="Shape 47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6" name="Shape 476"/>
          <p:cNvSpPr/>
          <p:nvPr/>
        </p:nvSpPr>
        <p:spPr>
          <a:xfrm>
            <a:off x="341116" y="4138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4906165" y="3533035"/>
            <a:ext cx="269526" cy="38796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5472049" y="3545187"/>
            <a:ext cx="264426" cy="375719"/>
            <a:chOff x="6701050" y="2978375"/>
            <a:chExt cx="316300" cy="449425"/>
          </a:xfrm>
        </p:grpSpPr>
        <p:sp>
          <p:nvSpPr>
            <p:cNvPr id="479" name="Shape 47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907677" y="4163847"/>
            <a:ext cx="376743" cy="253203"/>
            <a:chOff x="1241275" y="3718400"/>
            <a:chExt cx="450650" cy="302875"/>
          </a:xfrm>
        </p:grpSpPr>
        <p:sp>
          <p:nvSpPr>
            <p:cNvPr id="482" name="Shape 482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1476324" y="4144452"/>
            <a:ext cx="366502" cy="292495"/>
            <a:chOff x="1921475" y="3695200"/>
            <a:chExt cx="438400" cy="349875"/>
          </a:xfrm>
        </p:grpSpPr>
        <p:sp>
          <p:nvSpPr>
            <p:cNvPr id="487" name="Shape 48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2043424" y="4139854"/>
            <a:ext cx="359354" cy="301189"/>
            <a:chOff x="2599825" y="3689700"/>
            <a:chExt cx="429850" cy="360275"/>
          </a:xfrm>
        </p:grpSpPr>
        <p:sp>
          <p:nvSpPr>
            <p:cNvPr id="491" name="Shape 49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2624298" y="4108713"/>
            <a:ext cx="324660" cy="338956"/>
            <a:chOff x="3294650" y="3652450"/>
            <a:chExt cx="388350" cy="405450"/>
          </a:xfrm>
        </p:grpSpPr>
        <p:sp>
          <p:nvSpPr>
            <p:cNvPr id="494" name="Shape 49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3160780" y="4151600"/>
            <a:ext cx="378749" cy="277698"/>
            <a:chOff x="3936375" y="3703750"/>
            <a:chExt cx="453050" cy="332175"/>
          </a:xfrm>
        </p:grpSpPr>
        <p:sp>
          <p:nvSpPr>
            <p:cNvPr id="498" name="Shape 49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724307" y="4151600"/>
            <a:ext cx="378749" cy="277698"/>
            <a:chOff x="4610450" y="3703750"/>
            <a:chExt cx="453050" cy="332175"/>
          </a:xfrm>
        </p:grpSpPr>
        <p:sp>
          <p:nvSpPr>
            <p:cNvPr id="504" name="Shape 504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4301105" y="4123531"/>
            <a:ext cx="352206" cy="333835"/>
            <a:chOff x="5300400" y="3670175"/>
            <a:chExt cx="421300" cy="399325"/>
          </a:xfrm>
        </p:grpSpPr>
        <p:sp>
          <p:nvSpPr>
            <p:cNvPr id="507" name="Shape 50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4844905" y="4094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3" name="Shape 513"/>
          <p:cNvGrpSpPr/>
          <p:nvPr/>
        </p:nvGrpSpPr>
        <p:grpSpPr>
          <a:xfrm>
            <a:off x="5433258" y="4119435"/>
            <a:ext cx="342007" cy="342028"/>
            <a:chOff x="6654650" y="3665275"/>
            <a:chExt cx="409100" cy="409125"/>
          </a:xfrm>
        </p:grpSpPr>
        <p:sp>
          <p:nvSpPr>
            <p:cNvPr id="514" name="Shape 5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347222" y="4668666"/>
            <a:ext cx="370598" cy="370619"/>
            <a:chOff x="570875" y="4322250"/>
            <a:chExt cx="443300" cy="443325"/>
          </a:xfrm>
        </p:grpSpPr>
        <p:sp>
          <p:nvSpPr>
            <p:cNvPr id="517" name="Shape 5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1" name="Shape 521"/>
          <p:cNvSpPr/>
          <p:nvPr/>
        </p:nvSpPr>
        <p:spPr>
          <a:xfrm>
            <a:off x="895468" y="4740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2" name="Shape 522"/>
          <p:cNvGrpSpPr/>
          <p:nvPr/>
        </p:nvGrpSpPr>
        <p:grpSpPr>
          <a:xfrm>
            <a:off x="1524812" y="4641120"/>
            <a:ext cx="269526" cy="425712"/>
            <a:chOff x="1979475" y="4289300"/>
            <a:chExt cx="322400" cy="509225"/>
          </a:xfrm>
        </p:grpSpPr>
        <p:sp>
          <p:nvSpPr>
            <p:cNvPr id="523" name="Shape 523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2064345" y="4646721"/>
            <a:ext cx="318014" cy="414509"/>
            <a:chOff x="2624850" y="4296000"/>
            <a:chExt cx="380400" cy="495825"/>
          </a:xfrm>
        </p:grpSpPr>
        <p:sp>
          <p:nvSpPr>
            <p:cNvPr id="527" name="Shape 52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0" name="Shape 530"/>
          <p:cNvSpPr/>
          <p:nvPr/>
        </p:nvSpPr>
        <p:spPr>
          <a:xfrm>
            <a:off x="3180302" y="4684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2616754" y="4705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3742304" y="4682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3" name="Shape 533"/>
          <p:cNvGrpSpPr/>
          <p:nvPr/>
        </p:nvGrpSpPr>
        <p:grpSpPr>
          <a:xfrm>
            <a:off x="4280686" y="4687560"/>
            <a:ext cx="393045" cy="332832"/>
            <a:chOff x="5275975" y="4344850"/>
            <a:chExt cx="470150" cy="398125"/>
          </a:xfrm>
        </p:grpSpPr>
        <p:sp>
          <p:nvSpPr>
            <p:cNvPr id="534" name="Shape 534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7" name="Shape 537"/>
          <p:cNvSpPr/>
          <p:nvPr/>
        </p:nvSpPr>
        <p:spPr>
          <a:xfrm>
            <a:off x="4864300" y="4677501"/>
            <a:ext cx="353251" cy="35323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8" name="Shape 538"/>
          <p:cNvGrpSpPr/>
          <p:nvPr/>
        </p:nvGrpSpPr>
        <p:grpSpPr>
          <a:xfrm>
            <a:off x="5423038" y="4660515"/>
            <a:ext cx="362447" cy="386921"/>
            <a:chOff x="6642425" y="4312500"/>
            <a:chExt cx="433550" cy="462825"/>
          </a:xfrm>
        </p:grpSpPr>
        <p:sp>
          <p:nvSpPr>
            <p:cNvPr id="539" name="Shape 5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2" name="Shape 542"/>
          <p:cNvSpPr/>
          <p:nvPr/>
        </p:nvSpPr>
        <p:spPr>
          <a:xfrm>
            <a:off x="299775" y="5280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3" name="Shape 543"/>
          <p:cNvGrpSpPr/>
          <p:nvPr/>
        </p:nvGrpSpPr>
        <p:grpSpPr>
          <a:xfrm>
            <a:off x="910226" y="5234763"/>
            <a:ext cx="371622" cy="365499"/>
            <a:chOff x="1244325" y="4999400"/>
            <a:chExt cx="444525" cy="437200"/>
          </a:xfrm>
        </p:grpSpPr>
        <p:sp>
          <p:nvSpPr>
            <p:cNvPr id="544" name="Shape 54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1506942" y="5223018"/>
            <a:ext cx="305265" cy="388969"/>
            <a:chOff x="1958100" y="4985350"/>
            <a:chExt cx="365150" cy="465275"/>
          </a:xfrm>
        </p:grpSpPr>
        <p:sp>
          <p:nvSpPr>
            <p:cNvPr id="550" name="Shape 55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2048002" y="5237815"/>
            <a:ext cx="350200" cy="359877"/>
            <a:chOff x="2605300" y="5003050"/>
            <a:chExt cx="418900" cy="430475"/>
          </a:xfrm>
        </p:grpSpPr>
        <p:sp>
          <p:nvSpPr>
            <p:cNvPr id="554" name="Shape 55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2577336" y="5245485"/>
            <a:ext cx="418585" cy="344055"/>
            <a:chOff x="3238475" y="5012225"/>
            <a:chExt cx="500700" cy="411550"/>
          </a:xfrm>
        </p:grpSpPr>
        <p:sp>
          <p:nvSpPr>
            <p:cNvPr id="558" name="Shape 55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683970" y="5208722"/>
            <a:ext cx="459423" cy="417561"/>
            <a:chOff x="4562200" y="4968250"/>
            <a:chExt cx="549550" cy="499475"/>
          </a:xfrm>
        </p:grpSpPr>
        <p:sp>
          <p:nvSpPr>
            <p:cNvPr id="564" name="Shape 564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3190897" y="5232214"/>
            <a:ext cx="318516" cy="370076"/>
            <a:chOff x="3972400" y="4996350"/>
            <a:chExt cx="381000" cy="442675"/>
          </a:xfrm>
        </p:grpSpPr>
        <p:sp>
          <p:nvSpPr>
            <p:cNvPr id="570" name="Shape 57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4251593" y="5201073"/>
            <a:ext cx="451251" cy="432859"/>
            <a:chOff x="5241175" y="4959100"/>
            <a:chExt cx="539775" cy="517775"/>
          </a:xfrm>
        </p:grpSpPr>
        <p:sp>
          <p:nvSpPr>
            <p:cNvPr id="573" name="Shape 57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4842355" y="5307911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0" name="Shape 580"/>
          <p:cNvGrpSpPr/>
          <p:nvPr/>
        </p:nvGrpSpPr>
        <p:grpSpPr>
          <a:xfrm>
            <a:off x="5458777" y="5265382"/>
            <a:ext cx="289444" cy="332832"/>
            <a:chOff x="6685175" y="5036025"/>
            <a:chExt cx="346225" cy="398125"/>
          </a:xfrm>
        </p:grpSpPr>
        <p:sp>
          <p:nvSpPr>
            <p:cNvPr id="581" name="Shape 58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6359617" y="2789598"/>
            <a:ext cx="432570" cy="421333"/>
            <a:chOff x="5926225" y="921350"/>
            <a:chExt cx="517800" cy="504350"/>
          </a:xfrm>
        </p:grpSpPr>
        <p:sp>
          <p:nvSpPr>
            <p:cNvPr id="587" name="Shape 58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89" name="Shape 589"/>
          <p:cNvSpPr/>
          <p:nvPr/>
        </p:nvSpPr>
        <p:spPr>
          <a:xfrm>
            <a:off x="6553537" y="30256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0" name="Shape 590"/>
          <p:cNvGrpSpPr/>
          <p:nvPr/>
        </p:nvGrpSpPr>
        <p:grpSpPr>
          <a:xfrm>
            <a:off x="7244605" y="2768979"/>
            <a:ext cx="432570" cy="421333"/>
            <a:chOff x="5926225" y="921350"/>
            <a:chExt cx="517800" cy="504350"/>
          </a:xfrm>
        </p:grpSpPr>
        <p:sp>
          <p:nvSpPr>
            <p:cNvPr id="591" name="Shape 59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3" name="Shape 593"/>
          <p:cNvSpPr/>
          <p:nvPr/>
        </p:nvSpPr>
        <p:spPr>
          <a:xfrm>
            <a:off x="7438525" y="30050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4" name="Shape 594"/>
          <p:cNvGrpSpPr/>
          <p:nvPr/>
        </p:nvGrpSpPr>
        <p:grpSpPr>
          <a:xfrm>
            <a:off x="6359884" y="3518021"/>
            <a:ext cx="1075936" cy="1047988"/>
            <a:chOff x="5926225" y="921350"/>
            <a:chExt cx="517800" cy="504350"/>
          </a:xfrm>
        </p:grpSpPr>
        <p:sp>
          <p:nvSpPr>
            <p:cNvPr id="595" name="Shape 59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7" name="Shape 597"/>
          <p:cNvSpPr/>
          <p:nvPr/>
        </p:nvSpPr>
        <p:spPr>
          <a:xfrm>
            <a:off x="6842198" y="41051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6248575" y="1224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808100" y="2983850"/>
            <a:ext cx="76083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2185C5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2185C5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648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715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76281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Instructions for use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893700" y="1757897"/>
            <a:ext cx="77931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You have to be signed in to your Google account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893700" y="2897897"/>
            <a:ext cx="35763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Go to the </a:t>
            </a:r>
            <a:r>
              <a:rPr lang="en" b="1" i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File</a:t>
            </a: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menu and select </a:t>
            </a:r>
            <a:r>
              <a:rPr lang="en" b="1" i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Make a copy</a:t>
            </a: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954050" y="2897897"/>
            <a:ext cx="37325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Go to the </a:t>
            </a:r>
            <a:r>
              <a:rPr lang="en" b="1" i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File</a:t>
            </a: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menu and select </a:t>
            </a:r>
            <a:r>
              <a:rPr lang="en" b="1" i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Download as Microsoft PowerPoint</a:t>
            </a: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Presentation design slide</a:t>
            </a: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893700" y="5301873"/>
            <a:ext cx="77931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More info on how to use this template at </a:t>
            </a:r>
            <a:r>
              <a:rPr lang="en" sz="1200" b="1" u="sng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This template is free to use under </a:t>
            </a:r>
            <a:r>
              <a:rPr lang="en" sz="1200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Creative Commons Attribution license</a:t>
            </a:r>
            <a:r>
              <a:rPr lang="en" sz="1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7ECEFD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Información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Todo sobre </a:t>
            </a:r>
            <a:r>
              <a:rPr lang="es-ES" dirty="0"/>
              <a:t>Monitorización</a:t>
            </a:r>
            <a:r>
              <a:rPr lang="en" dirty="0"/>
              <a:t>, Icinga y Munin</a:t>
            </a:r>
          </a:p>
        </p:txBody>
      </p:sp>
    </p:spTree>
    <p:extLst>
      <p:ext uri="{BB962C8B-B14F-4D97-AF65-F5344CB8AC3E}">
        <p14:creationId xmlns:p14="http://schemas.microsoft.com/office/powerpoint/2010/main" val="424090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Monitorización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TFG: UAB – Víctor Arrebola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Trabajo donde se explica la viabilidad, los casos de uso, el diseño del sistema y la implementación de un sistema de monitorización.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988815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SUB-</a:t>
            </a:r>
            <a:r>
              <a:rPr lang="es-ES" b="1" dirty="0" err="1"/>
              <a:t>Reddit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4758563" y="4797255"/>
            <a:ext cx="2491199" cy="11402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Serverfault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n" b="1" dirty="0"/>
          </a:p>
          <a:p>
            <a:pPr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758564" y="2487169"/>
            <a:ext cx="2491199" cy="13393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Paper</a:t>
            </a:r>
            <a:r>
              <a:rPr lang="es-ES" b="1" dirty="0"/>
              <a:t>: IaasMon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POC donde muestra una tabla comparativa entre distintas tecnologías (</a:t>
            </a:r>
            <a:r>
              <a:rPr lang="es-ES" sz="1200" dirty="0" err="1"/>
              <a:t>Icinga</a:t>
            </a:r>
            <a:r>
              <a:rPr lang="es-ES" sz="1200" dirty="0"/>
              <a:t>, </a:t>
            </a:r>
            <a:r>
              <a:rPr lang="es-ES" sz="1200" dirty="0" err="1"/>
              <a:t>Zabbix</a:t>
            </a:r>
            <a:r>
              <a:rPr lang="es-ES" sz="1200" dirty="0"/>
              <a:t>…) y flujos de trabajo de los sistemas de monitorización.</a:t>
            </a:r>
            <a:endParaRPr lang="en" sz="1200" dirty="0"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4441294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5013097" y="2013735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4"/>
          <p:cNvGrpSpPr/>
          <p:nvPr/>
        </p:nvGrpSpPr>
        <p:grpSpPr>
          <a:xfrm>
            <a:off x="976714" y="2043306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37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0" name="Picture 2" descr="Resultado de imagen de redd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89" y="4405503"/>
            <a:ext cx="449743" cy="44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Shape 364"/>
          <p:cNvGrpSpPr/>
          <p:nvPr/>
        </p:nvGrpSpPr>
        <p:grpSpPr>
          <a:xfrm>
            <a:off x="4838505" y="2084984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42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2" name="Picture 4" descr="Resultado de imagen de serverfa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4" y="4273030"/>
            <a:ext cx="714688" cy="7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93700" y="3826564"/>
            <a:ext cx="2812668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TFG: UAB – </a:t>
            </a:r>
            <a:r>
              <a:rPr lang="es-ES" sz="1200" i="1" u="sng" dirty="0" err="1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Victor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Arrebola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65353" y="3838756"/>
            <a:ext cx="1992583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POC -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IaasMon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6714" y="6096122"/>
            <a:ext cx="3062057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https://www.reddit.com/r/Monitoring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65353" y="6102391"/>
            <a:ext cx="396294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http://serverfault.com/questions/tagged/monitoring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1" y="2002537"/>
            <a:ext cx="2434716" cy="15329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https://icinga.com</a:t>
            </a:r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Icinga</a:t>
            </a:r>
            <a:r>
              <a:rPr lang="es-ES" sz="1200" dirty="0"/>
              <a:t> y sus dos versiones: Icinga1 e Icinga2. En ella se encuentra todo lo relacionado a la tecnología.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988815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http://munin-monitoring.org</a:t>
            </a:r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Munin</a:t>
            </a:r>
            <a:r>
              <a:rPr lang="es-ES" sz="1200" dirty="0"/>
              <a:t>. En ella se encuentra todo lo relacionado a la tecnología: FAQ, zona de desarrollo, </a:t>
            </a:r>
            <a:r>
              <a:rPr lang="es-ES" sz="1200" dirty="0" err="1"/>
              <a:t>plugins</a:t>
            </a:r>
            <a:r>
              <a:rPr lang="es-ES" sz="1200" dirty="0"/>
              <a:t>, soporte, documentación, foro de comunidad</a:t>
            </a:r>
            <a:r>
              <a:rPr lang="es-ES" sz="1200" dirty="0"/>
              <a:t>.</a:t>
            </a:r>
            <a:endParaRPr lang="en" sz="1200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4758563" y="4797254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Serverfault</a:t>
            </a:r>
            <a:r>
              <a:rPr lang="es-ES" b="1" dirty="0"/>
              <a:t>: </a:t>
            </a:r>
            <a:r>
              <a:rPr lang="es-ES" b="1" dirty="0" err="1"/>
              <a:t>Munin</a:t>
            </a:r>
            <a:endParaRPr lang="en" b="1" dirty="0"/>
          </a:p>
          <a:p>
            <a:pPr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758564" y="1975104"/>
            <a:ext cx="2491199" cy="15603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Github</a:t>
            </a:r>
            <a:r>
              <a:rPr lang="es-ES" b="1" dirty="0"/>
              <a:t> </a:t>
            </a:r>
            <a:r>
              <a:rPr lang="es-ES" b="1" dirty="0" err="1"/>
              <a:t>Icinga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s-ES" sz="1200" dirty="0" err="1"/>
              <a:t>Backup</a:t>
            </a:r>
            <a:r>
              <a:rPr lang="es-ES" sz="1200" dirty="0"/>
              <a:t> de la Wiki de Icinga1 donde aparecen ejemplos de código de servicios/hosts, guías de instalación, </a:t>
            </a:r>
            <a:r>
              <a:rPr lang="es-ES" sz="1200" dirty="0" err="1"/>
              <a:t>plugins</a:t>
            </a:r>
            <a:r>
              <a:rPr lang="es-ES" sz="1200" dirty="0"/>
              <a:t>, </a:t>
            </a:r>
            <a:r>
              <a:rPr lang="es-ES" sz="1200" dirty="0" err="1"/>
              <a:t>tests</a:t>
            </a:r>
            <a:r>
              <a:rPr lang="es-ES" sz="1200" dirty="0"/>
              <a:t>…</a:t>
            </a:r>
            <a:endParaRPr lang="en" sz="1200" dirty="0"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4441294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1569578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2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752602"/>
            <a:ext cx="1477518" cy="5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Resultado de imagen de mun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3776707"/>
            <a:ext cx="1477518" cy="38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hape 512"/>
          <p:cNvSpPr/>
          <p:nvPr/>
        </p:nvSpPr>
        <p:spPr>
          <a:xfrm>
            <a:off x="974326" y="1634921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" name="Shape 512"/>
          <p:cNvSpPr/>
          <p:nvPr/>
        </p:nvSpPr>
        <p:spPr>
          <a:xfrm>
            <a:off x="4853742" y="1637970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512"/>
          <p:cNvSpPr/>
          <p:nvPr/>
        </p:nvSpPr>
        <p:spPr>
          <a:xfrm>
            <a:off x="1026227" y="4459174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512"/>
          <p:cNvSpPr/>
          <p:nvPr/>
        </p:nvSpPr>
        <p:spPr>
          <a:xfrm>
            <a:off x="4853742" y="441117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4758563" y="3254226"/>
            <a:ext cx="3090911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https://github.com/icinga/wiki-archive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93700" y="3241735"/>
            <a:ext cx="2191626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https://www.icinga.com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74326" y="6404998"/>
            <a:ext cx="24657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http://munin-monitoring.org</a:t>
            </a:r>
            <a:endParaRPr lang="es-ES" sz="1200" dirty="0">
              <a:latin typeface="Late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758563" y="6403939"/>
            <a:ext cx="3666388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http://serverfault.com/questions/tagged/munin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11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1379</Words>
  <Application>Microsoft Office PowerPoint</Application>
  <PresentationFormat>Presentación en pantalla (4:3)</PresentationFormat>
  <Paragraphs>176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Raleway</vt:lpstr>
      <vt:lpstr>Calibri</vt:lpstr>
      <vt:lpstr>Arial</vt:lpstr>
      <vt:lpstr>Late</vt:lpstr>
      <vt:lpstr>Times New Roman</vt:lpstr>
      <vt:lpstr>Lato</vt:lpstr>
      <vt:lpstr>Antonio template</vt:lpstr>
      <vt:lpstr>Monitorización: Icinga &amp; Munin  TG1</vt:lpstr>
      <vt:lpstr>Hello!</vt:lpstr>
      <vt:lpstr>Presentación de PowerPoint</vt:lpstr>
      <vt:lpstr>Instructions for use</vt:lpstr>
      <vt:lpstr>1. TRANSITION HEADLINE</vt:lpstr>
      <vt:lpstr>3. Fuentes de Información</vt:lpstr>
      <vt:lpstr>Fuentes de Monitorización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Monitorización: Icinga &amp; Munin  TG1</dc:title>
  <cp:lastModifiedBy>Iván Alejandro Marugán</cp:lastModifiedBy>
  <cp:revision>5</cp:revision>
  <dcterms:modified xsi:type="dcterms:W3CDTF">2017-03-19T11:18:00Z</dcterms:modified>
</cp:coreProperties>
</file>