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49"/>
  </p:notesMasterIdLst>
  <p:sldIdLst>
    <p:sldId id="256" r:id="rId3"/>
    <p:sldId id="258" r:id="rId4"/>
    <p:sldId id="259" r:id="rId5"/>
    <p:sldId id="304" r:id="rId6"/>
    <p:sldId id="305" r:id="rId7"/>
    <p:sldId id="290" r:id="rId8"/>
    <p:sldId id="302" r:id="rId9"/>
    <p:sldId id="306" r:id="rId10"/>
    <p:sldId id="292" r:id="rId11"/>
    <p:sldId id="293" r:id="rId12"/>
    <p:sldId id="291" r:id="rId13"/>
    <p:sldId id="297" r:id="rId14"/>
    <p:sldId id="295" r:id="rId15"/>
    <p:sldId id="296" r:id="rId16"/>
    <p:sldId id="298" r:id="rId17"/>
    <p:sldId id="301" r:id="rId18"/>
    <p:sldId id="299" r:id="rId19"/>
    <p:sldId id="260" r:id="rId20"/>
    <p:sldId id="287" r:id="rId21"/>
    <p:sldId id="288" r:id="rId22"/>
    <p:sldId id="284" r:id="rId23"/>
    <p:sldId id="285" r:id="rId24"/>
    <p:sldId id="289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</p:sldIdLst>
  <p:sldSz cx="9144000" cy="6858000" type="screen4x3"/>
  <p:notesSz cx="6858000" cy="9144000"/>
  <p:embeddedFontLst>
    <p:embeddedFont>
      <p:font typeface="Raleway" panose="020B0604020202020204" charset="0"/>
      <p:regular r:id="rId50"/>
      <p:bold r:id="rId51"/>
      <p:italic r:id="rId52"/>
      <p:boldItalic r:id="rId53"/>
    </p:embeddedFont>
    <p:embeddedFont>
      <p:font typeface="Lato" panose="020B060402020202020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0A63BD-01B4-4B4B-9D4A-FC97D9B464FF}">
  <a:tblStyle styleId="{070A63BD-01B4-4B4B-9D4A-FC97D9B464F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5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8262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14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99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2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19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4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099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674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7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2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20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81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51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1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6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36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2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1" name="Shape 11"/>
          <p:cNvSpPr/>
          <p:nvPr/>
        </p:nvSpPr>
        <p:spPr>
          <a:xfrm>
            <a:off x="6659860" y="3377552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2" name="Shape 12"/>
          <p:cNvSpPr/>
          <p:nvPr/>
        </p:nvSpPr>
        <p:spPr>
          <a:xfrm>
            <a:off x="-1" y="3377552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3" name="Shape 13"/>
          <p:cNvSpPr/>
          <p:nvPr/>
        </p:nvSpPr>
        <p:spPr>
          <a:xfrm>
            <a:off x="721425" y="3377552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1394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2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19" name="Shape 19"/>
          <p:cNvSpPr/>
          <p:nvPr/>
        </p:nvSpPr>
        <p:spPr>
          <a:xfrm>
            <a:off x="6096270" y="5323802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20" name="Shape 20"/>
          <p:cNvSpPr/>
          <p:nvPr/>
        </p:nvSpPr>
        <p:spPr>
          <a:xfrm>
            <a:off x="1" y="5323802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157566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350"/>
            </a:lvl1pPr>
            <a:lvl2pPr lvl="1">
              <a:spcBef>
                <a:spcPts val="0"/>
              </a:spcBef>
              <a:buSzPct val="100000"/>
              <a:defRPr sz="1350"/>
            </a:lvl2pPr>
            <a:lvl3pPr lvl="2">
              <a:spcBef>
                <a:spcPts val="0"/>
              </a:spcBef>
              <a:buSzPct val="100000"/>
              <a:defRPr sz="135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0" name="Shape 40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1" name="Shape 41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2" name="Shape 42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0614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050"/>
            </a:lvl1pPr>
            <a:lvl2pPr lvl="1" rtl="0">
              <a:spcBef>
                <a:spcPts val="0"/>
              </a:spcBef>
              <a:buSzPct val="100000"/>
              <a:defRPr sz="1050"/>
            </a:lvl2pPr>
            <a:lvl3pPr lvl="2" rtl="0">
              <a:spcBef>
                <a:spcPts val="0"/>
              </a:spcBef>
              <a:buSzPct val="100000"/>
              <a:defRPr sz="1050"/>
            </a:lvl3pPr>
            <a:lvl4pPr lvl="3" rtl="0">
              <a:spcBef>
                <a:spcPts val="0"/>
              </a:spcBef>
              <a:buSzPct val="100000"/>
              <a:defRPr sz="1050"/>
            </a:lvl4pPr>
            <a:lvl5pPr lvl="4" rtl="0">
              <a:spcBef>
                <a:spcPts val="0"/>
              </a:spcBef>
              <a:buSzPct val="100000"/>
              <a:defRPr sz="1050"/>
            </a:lvl5pPr>
            <a:lvl6pPr lvl="5" rtl="0">
              <a:spcBef>
                <a:spcPts val="0"/>
              </a:spcBef>
              <a:buSzPct val="100000"/>
              <a:defRPr sz="1050"/>
            </a:lvl6pPr>
            <a:lvl7pPr lvl="6" rtl="0">
              <a:spcBef>
                <a:spcPts val="0"/>
              </a:spcBef>
              <a:buSzPct val="100000"/>
              <a:defRPr sz="1050"/>
            </a:lvl7pPr>
            <a:lvl8pPr lvl="7" rtl="0">
              <a:spcBef>
                <a:spcPts val="0"/>
              </a:spcBef>
              <a:buSzPct val="100000"/>
              <a:defRPr sz="1050"/>
            </a:lvl8pPr>
            <a:lvl9pPr lvl="8" rtl="0">
              <a:spcBef>
                <a:spcPts val="0"/>
              </a:spcBef>
              <a:buSzPct val="100000"/>
              <a:defRPr sz="105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49" name="Shape 49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0" name="Shape 50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1" name="Shape 51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5725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5" name="Shape 55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6" name="Shape 56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57" name="Shape 57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82926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270"/>
              </a:spcBef>
              <a:buClr>
                <a:srgbClr val="2185C5"/>
              </a:buClr>
              <a:buSzPct val="100000"/>
              <a:buNone/>
              <a:defRPr sz="105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1" name="Shape 6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2" name="Shape 6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3" name="Shape 6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628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6" name="Shape 66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7" name="Shape 67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68" name="Shape 68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2756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7" y="6755102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1" name="Shape 71"/>
          <p:cNvSpPr/>
          <p:nvPr/>
        </p:nvSpPr>
        <p:spPr>
          <a:xfrm>
            <a:off x="8250312" y="6755102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2" name="Shape 72"/>
          <p:cNvSpPr/>
          <p:nvPr/>
        </p:nvSpPr>
        <p:spPr>
          <a:xfrm>
            <a:off x="1" y="6755102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  <p:sp>
        <p:nvSpPr>
          <p:cNvPr id="73" name="Shape 73"/>
          <p:cNvSpPr/>
          <p:nvPr/>
        </p:nvSpPr>
        <p:spPr>
          <a:xfrm>
            <a:off x="893709" y="6755102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980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2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362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serverfault.com/questions/tagged/monito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wnload.springer.com/static/pdf/951/art:10.1007/s10723-015-9357-4.pdf?originUrl=http://link.springer.com/article/10.1007/s10723-015-9357-4&amp;token2=exp=1489917633~acl=/static/pdf/951/art:10.1007/s10723-015-9357-4.pdf?originUrl%3Dhttp://link.springer.com/article/10.1007/s10723-015-9357-4*~hmac=18dd8ffa36b94dfdf9cd94bd0fd4852c7ab6660be3fedc6c6ae45018cd231691" TargetMode="External"/><Relationship Id="rId5" Type="http://schemas.openxmlformats.org/officeDocument/2006/relationships/hyperlink" Target="https://ddd.uab.cat/pub/trerecpro/2013/hdl_2072_206908/ArrebolaRealVictorR-ETISa2009-10.pdf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hyperlink" Target="https://www.openhub.net/p/PandoraFM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andorafms.com/" TargetMode="External"/><Relationship Id="rId5" Type="http://schemas.openxmlformats.org/officeDocument/2006/relationships/hyperlink" Target="https://www.icinga.com/" TargetMode="External"/><Relationship Id="rId4" Type="http://schemas.openxmlformats.org/officeDocument/2006/relationships/hyperlink" Target="https://github.com/icinga/wiki-archive" TargetMode="External"/><Relationship Id="rId9" Type="http://schemas.openxmlformats.org/officeDocument/2006/relationships/hyperlink" Target="https://www.openhub.net/p/icing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4" y="3785246"/>
            <a:ext cx="7522923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Monitorización:</a:t>
            </a:r>
            <a:br>
              <a:rPr lang="es-ES" dirty="0"/>
            </a:br>
            <a:r>
              <a:rPr lang="es-ES" dirty="0" err="1"/>
              <a:t>Icinga</a:t>
            </a:r>
            <a:r>
              <a:rPr lang="es-ES" dirty="0"/>
              <a:t> &amp; </a:t>
            </a:r>
            <a:r>
              <a:rPr lang="es-ES" dirty="0" err="1"/>
              <a:t>PandoraFMS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TG3</a:t>
            </a:r>
            <a:endParaRPr lang="en" dirty="0"/>
          </a:p>
        </p:txBody>
      </p:sp>
      <p:pic>
        <p:nvPicPr>
          <p:cNvPr id="1026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40013"/>
            <a:ext cx="1790879" cy="65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17" y="5777294"/>
            <a:ext cx="1365063" cy="1013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Pandora FMS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Poner hipervínculo en la pantalla  hacia </a:t>
            </a:r>
            <a:r>
              <a:rPr lang="es-ES" dirty="0" err="1"/>
              <a:t>pandoraFMS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47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26720" y="2111123"/>
            <a:ext cx="8497824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/>
            <a:r>
              <a:rPr lang="es-ES" dirty="0"/>
              <a:t>Proyecto de implementación utilizando </a:t>
            </a:r>
            <a:r>
              <a:rPr lang="es-ES" dirty="0" err="1"/>
              <a:t>Icinga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9071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7020967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Proyecto de implementación</a:t>
            </a:r>
            <a:endParaRPr lang="en" dirty="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DEMO sobre </a:t>
            </a:r>
            <a:r>
              <a:rPr lang="es-ES" sz="2400" dirty="0" err="1"/>
              <a:t>Icinga</a:t>
            </a:r>
            <a:r>
              <a:rPr lang="es-ES" sz="2400" dirty="0"/>
              <a:t> donde se enseñarán aspectos relevantes sobre esta tecnología</a:t>
            </a:r>
            <a:endParaRPr lang="en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6583680" y="1255776"/>
            <a:ext cx="1901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Poner hipervínculo en la pantalla  hacia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Icinga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62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Evaluación de las dos implementaciones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90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Comparación de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7557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Conclusiones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1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1830019" y="1583344"/>
            <a:ext cx="4170825" cy="1159875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es-ES" sz="4500" dirty="0">
                <a:solidFill>
                  <a:srgbClr val="7ECEFD"/>
                </a:solidFill>
              </a:rPr>
              <a:t>¡Gracias</a:t>
            </a:r>
            <a:r>
              <a:rPr lang="en" sz="45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1830019" y="2611463"/>
            <a:ext cx="4170825" cy="78480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1546" y="4759979"/>
            <a:ext cx="2159618" cy="64886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/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3200" dirty="0"/>
              <a:t>Lo de abajo es para que lo utilicéis para hacer vuestras </a:t>
            </a:r>
            <a:r>
              <a:rPr lang="es-ES" sz="3200" dirty="0" err="1"/>
              <a:t>diapos</a:t>
            </a:r>
            <a:r>
              <a:rPr lang="es-ES" sz="3200" dirty="0"/>
              <a:t> </a:t>
            </a:r>
            <a:r>
              <a:rPr lang="es-ES" sz="3200" dirty="0" err="1"/>
              <a:t>makines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61225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5798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/>
              <a:t>La monitorización es la supervisión continua y generación de alertas de los estados de los servicios o hosts</a:t>
            </a:r>
            <a:r>
              <a:rPr lang="en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vigila equipos y servicios.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alertas.</a:t>
            </a:r>
            <a:endParaRPr lang="en" sz="2400" dirty="0">
              <a:solidFill>
                <a:schemeClr val="lt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82" y="1634848"/>
            <a:ext cx="4105643" cy="15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¡H</a:t>
            </a:r>
            <a:r>
              <a:rPr lang="es-ES" sz="6000" dirty="0">
                <a:solidFill>
                  <a:srgbClr val="7ECEFD"/>
                </a:solidFill>
              </a:rPr>
              <a:t>ola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4800" b="1" dirty="0">
                <a:solidFill>
                  <a:srgbClr val="2185C5"/>
                </a:solidFill>
              </a:rPr>
              <a:t>Somos el grupo 6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2400" dirty="0"/>
              <a:t>Integrantes del grupo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Sergio Martín Míguez (</a:t>
            </a:r>
            <a:r>
              <a:rPr lang="es-ES" dirty="0"/>
              <a:t>Coordinador</a:t>
            </a:r>
            <a:r>
              <a:rPr lang="en" dirty="0"/>
              <a:t>)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Iv</a:t>
            </a:r>
            <a:r>
              <a:rPr lang="es-ES" dirty="0"/>
              <a:t>án Alejandro </a:t>
            </a:r>
            <a:r>
              <a:rPr lang="es-ES" dirty="0" err="1"/>
              <a:t>Marugán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Daniel Corral García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Juan Felipe Martín </a:t>
            </a:r>
            <a:r>
              <a:rPr lang="es-ES" dirty="0" err="1"/>
              <a:t>Martín</a:t>
            </a:r>
            <a:endParaRPr lang="es-ES" dirty="0"/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dirty="0"/>
              <a:t>Silvia del Valle Recio 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</p:txBody>
      </p:sp>
      <p:pic>
        <p:nvPicPr>
          <p:cNvPr id="95" name="Shape 95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sz="4400" dirty="0">
                <a:solidFill>
                  <a:srgbClr val="FFFFFF"/>
                </a:solidFill>
              </a:rPr>
              <a:t>Sistema multiplataforma</a:t>
            </a:r>
            <a:endParaRPr lang="en" sz="4400" dirty="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4" y="4973996"/>
            <a:ext cx="7402607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Posee código abierto, monitoriza sistemas, aplicaciones o dispositivos de red.</a:t>
            </a:r>
          </a:p>
          <a:p>
            <a:pPr lvl="0">
              <a:spcBef>
                <a:spcPts val="0"/>
              </a:spcBef>
              <a:buNone/>
            </a:pPr>
            <a:r>
              <a:rPr lang="es-ES" sz="2400" dirty="0">
                <a:solidFill>
                  <a:schemeClr val="lt1"/>
                </a:solidFill>
              </a:rPr>
              <a:t>Funciona mediante un sistema de alertas con o sin agentes.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" y="607529"/>
            <a:ext cx="3834882" cy="19174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31" y="1006225"/>
            <a:ext cx="308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Información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Todo sobre </a:t>
            </a:r>
            <a:r>
              <a:rPr lang="es-ES" dirty="0"/>
              <a:t>Monitorización</a:t>
            </a:r>
            <a:r>
              <a:rPr lang="en" dirty="0"/>
              <a:t>, Icinga y </a:t>
            </a:r>
            <a:r>
              <a:rPr lang="es-ES" dirty="0" err="1"/>
              <a:t>PandoraFMS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090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Fuentes de Monitorización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TFG: UAB – Víctor Arrebola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Trabajo donde se explica la viabilidad, los casos de uso, el diseño del sistema y la implementación de un sistema de monitorización.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988815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SUB-</a:t>
            </a:r>
            <a:r>
              <a:rPr lang="es-ES" b="1" dirty="0" err="1"/>
              <a:t>Reddit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4758563" y="4797255"/>
            <a:ext cx="2491199" cy="11402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Serverfault</a:t>
            </a:r>
            <a:r>
              <a:rPr lang="es-ES" b="1" dirty="0"/>
              <a:t>: </a:t>
            </a:r>
            <a:r>
              <a:rPr lang="es-ES" b="1" dirty="0" err="1"/>
              <a:t>Monitoring</a:t>
            </a:r>
            <a:endParaRPr lang="en" b="1" dirty="0"/>
          </a:p>
          <a:p>
            <a:pPr>
              <a:buNone/>
            </a:pPr>
            <a:r>
              <a:rPr lang="en" sz="1200" dirty="0"/>
              <a:t>Sub-foro con sistema Q&amp;A con</a:t>
            </a:r>
            <a:r>
              <a:rPr lang="es-ES" sz="1200" dirty="0"/>
              <a:t> mucha cantidad de información útil, </a:t>
            </a:r>
            <a:r>
              <a:rPr lang="es-ES" sz="1200" dirty="0" err="1"/>
              <a:t>reviews</a:t>
            </a:r>
            <a:r>
              <a:rPr lang="es-ES" sz="1200" dirty="0"/>
              <a:t>, opiniones… sobre el mundo de la monitorización.</a:t>
            </a: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758564" y="2487169"/>
            <a:ext cx="2491199" cy="13393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Paper</a:t>
            </a:r>
            <a:r>
              <a:rPr lang="es-ES" b="1" dirty="0"/>
              <a:t>: IaasMon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sz="1200" dirty="0"/>
              <a:t>POC donde muestra una tabla comparativa entre distintas tecnologías (</a:t>
            </a:r>
            <a:r>
              <a:rPr lang="es-ES" sz="1200" dirty="0" err="1"/>
              <a:t>Icinga</a:t>
            </a:r>
            <a:r>
              <a:rPr lang="es-ES" sz="1200" dirty="0"/>
              <a:t>, </a:t>
            </a:r>
            <a:r>
              <a:rPr lang="es-ES" sz="1200" dirty="0" err="1"/>
              <a:t>Zabbix</a:t>
            </a:r>
            <a:r>
              <a:rPr lang="es-ES" sz="1200" dirty="0"/>
              <a:t>…) y flujos de trabajo de los sistemas de monitorización.</a:t>
            </a:r>
            <a:endParaRPr lang="en" sz="1200" dirty="0"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4441294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5013097" y="2013735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4"/>
          <p:cNvGrpSpPr/>
          <p:nvPr/>
        </p:nvGrpSpPr>
        <p:grpSpPr>
          <a:xfrm>
            <a:off x="976714" y="2043306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37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 descr="Resultado de imagen de redd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9" y="4405503"/>
            <a:ext cx="449743" cy="4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Shape 364"/>
          <p:cNvGrpSpPr/>
          <p:nvPr/>
        </p:nvGrpSpPr>
        <p:grpSpPr>
          <a:xfrm>
            <a:off x="4838505" y="2084984"/>
            <a:ext cx="347107" cy="420110"/>
            <a:chOff x="584925" y="922575"/>
            <a:chExt cx="415200" cy="502525"/>
          </a:xfrm>
          <a:solidFill>
            <a:schemeClr val="accent1"/>
          </a:solidFill>
        </p:grpSpPr>
        <p:sp>
          <p:nvSpPr>
            <p:cNvPr id="42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Resultado de imagen de serverfa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4" y="4273030"/>
            <a:ext cx="714688" cy="7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93700" y="3826564"/>
            <a:ext cx="281266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TFG: UAB – </a:t>
            </a:r>
            <a:r>
              <a:rPr lang="es-ES" sz="1200" i="1" u="sng" dirty="0" err="1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Victor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Arrebola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65353" y="3838756"/>
            <a:ext cx="1992583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POC -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IaasMon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6714" y="6096122"/>
            <a:ext cx="3062057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https://www.reddit.com/r/Monitoring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65353" y="6102391"/>
            <a:ext cx="396294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http://serverfault.com/questions/tagged/monitoring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1951705"/>
            <a:ext cx="2434716" cy="15329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https://icinga.com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Icinga</a:t>
            </a:r>
            <a:r>
              <a:rPr lang="es-ES" sz="1200" dirty="0"/>
              <a:t> y sus dos versiones: Icinga1 e Icinga2. En ella se encuentra todo lo relacionado a la tecnología.</a:t>
            </a:r>
            <a:endParaRPr lang="en" sz="1200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1732527" y="4818888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b="1" dirty="0"/>
              <a:t>https://pandorafms.com</a:t>
            </a:r>
          </a:p>
          <a:p>
            <a:pPr lvl="0">
              <a:buNone/>
            </a:pPr>
            <a:r>
              <a:rPr lang="es-ES" sz="1200" dirty="0"/>
              <a:t>Página web oficial del sistema de monitorización </a:t>
            </a:r>
            <a:r>
              <a:rPr lang="es-ES" sz="1200" dirty="0" err="1"/>
              <a:t>PandoraFMS</a:t>
            </a:r>
            <a:r>
              <a:rPr lang="es-ES" sz="1200" dirty="0"/>
              <a:t>. En ella se encuentra todo lo relacionado a la tecnología: </a:t>
            </a:r>
            <a:r>
              <a:rPr lang="es-ES" sz="1200" dirty="0" err="1"/>
              <a:t>Plugins</a:t>
            </a:r>
            <a:r>
              <a:rPr lang="es-ES" sz="1200" dirty="0"/>
              <a:t>, soporte, documentación, precios,  cursos de entrenamiento...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502275" y="4797254"/>
            <a:ext cx="2459101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PandoraFMS</a:t>
            </a:r>
            <a:endParaRPr lang="en" b="1" dirty="0"/>
          </a:p>
          <a:p>
            <a:pPr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502788" y="1975104"/>
            <a:ext cx="2491199" cy="156035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b="1" dirty="0" err="1"/>
              <a:t>Github</a:t>
            </a:r>
            <a:r>
              <a:rPr lang="es-ES" b="1" dirty="0"/>
              <a:t> </a:t>
            </a:r>
            <a:r>
              <a:rPr lang="es-ES" b="1" dirty="0" err="1"/>
              <a:t>Icinga</a:t>
            </a:r>
            <a:endParaRPr lang="es-ES" b="1" dirty="0"/>
          </a:p>
          <a:p>
            <a:pPr lvl="0" rtl="0">
              <a:spcBef>
                <a:spcPts val="0"/>
              </a:spcBef>
              <a:buNone/>
            </a:pPr>
            <a:r>
              <a:rPr lang="es-ES" sz="1200" dirty="0" err="1"/>
              <a:t>Backup</a:t>
            </a:r>
            <a:r>
              <a:rPr lang="es-ES" sz="1200" dirty="0"/>
              <a:t> de la Wiki de Icinga1 donde aparecen ejemplos de código de servicios/hosts, guías de instalación, </a:t>
            </a:r>
            <a:r>
              <a:rPr lang="es-ES" sz="1200" dirty="0" err="1"/>
              <a:t>plugins</a:t>
            </a:r>
            <a:r>
              <a:rPr lang="es-ES" sz="1200" dirty="0"/>
              <a:t>, </a:t>
            </a:r>
            <a:r>
              <a:rPr lang="es-ES" sz="1200" dirty="0" err="1"/>
              <a:t>tests</a:t>
            </a:r>
            <a:r>
              <a:rPr lang="es-ES" sz="1200" dirty="0"/>
              <a:t>…</a:t>
            </a:r>
            <a:endParaRPr lang="en" sz="1200" dirty="0"/>
          </a:p>
        </p:txBody>
      </p:sp>
      <p:grpSp>
        <p:nvGrpSpPr>
          <p:cNvPr id="248" name="Shape 248"/>
          <p:cNvGrpSpPr/>
          <p:nvPr/>
        </p:nvGrpSpPr>
        <p:grpSpPr>
          <a:xfrm>
            <a:off x="1138522" y="1569578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2" name="Picture 2" descr="Icin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752602"/>
            <a:ext cx="1477518" cy="53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512"/>
          <p:cNvSpPr/>
          <p:nvPr/>
        </p:nvSpPr>
        <p:spPr>
          <a:xfrm>
            <a:off x="974326" y="1634921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12"/>
          <p:cNvSpPr/>
          <p:nvPr/>
        </p:nvSpPr>
        <p:spPr>
          <a:xfrm>
            <a:off x="3597966" y="1625778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512"/>
          <p:cNvSpPr/>
          <p:nvPr/>
        </p:nvSpPr>
        <p:spPr>
          <a:xfrm>
            <a:off x="1769939" y="4459174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" name="Shape 512"/>
          <p:cNvSpPr/>
          <p:nvPr/>
        </p:nvSpPr>
        <p:spPr>
          <a:xfrm>
            <a:off x="5597454" y="441117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3502787" y="3254226"/>
            <a:ext cx="228139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icinga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93700" y="3241735"/>
            <a:ext cx="2191626" cy="28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u="sng" dirty="0">
                <a:solidFill>
                  <a:srgbClr val="0563C1"/>
                </a:solidFill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https://www.icinga.com</a:t>
            </a:r>
            <a:endParaRPr lang="es-ES" sz="1200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18038" y="6404998"/>
            <a:ext cx="2215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https://pandorafms.com</a:t>
            </a:r>
            <a:endParaRPr lang="es-ES" sz="1200" i="1" dirty="0">
              <a:latin typeface="Late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02275" y="6403939"/>
            <a:ext cx="332334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https://www.openhub.net/p/PandoraFMS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ndora F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3745332"/>
            <a:ext cx="20288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225"/>
          <p:cNvSpPr txBox="1">
            <a:spLocks/>
          </p:cNvSpPr>
          <p:nvPr/>
        </p:nvSpPr>
        <p:spPr>
          <a:xfrm>
            <a:off x="5934015" y="1963697"/>
            <a:ext cx="2576001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s-ES" b="1" dirty="0"/>
              <a:t>Open </a:t>
            </a:r>
            <a:r>
              <a:rPr lang="es-ES" b="1" dirty="0" err="1"/>
              <a:t>Hub</a:t>
            </a:r>
            <a:r>
              <a:rPr lang="es-ES" b="1" dirty="0"/>
              <a:t>: </a:t>
            </a:r>
            <a:r>
              <a:rPr lang="es-ES" b="1" dirty="0" err="1"/>
              <a:t>Icinga</a:t>
            </a:r>
            <a:endParaRPr lang="en" b="1" dirty="0"/>
          </a:p>
          <a:p>
            <a:pPr>
              <a:buFont typeface="Lato"/>
              <a:buNone/>
            </a:pPr>
            <a:r>
              <a:rPr lang="es-ES" sz="1200" dirty="0"/>
              <a:t>Resumen completo del proyecto </a:t>
            </a:r>
            <a:r>
              <a:rPr lang="es-ES" sz="1200" dirty="0" err="1"/>
              <a:t>PandoraFMS</a:t>
            </a:r>
            <a:r>
              <a:rPr lang="es-ES" sz="1200" dirty="0"/>
              <a:t> de parte de Open </a:t>
            </a:r>
            <a:r>
              <a:rPr lang="es-ES" sz="1200" dirty="0" err="1"/>
              <a:t>Hub</a:t>
            </a:r>
            <a:r>
              <a:rPr lang="es-ES" sz="1200" dirty="0"/>
              <a:t>, muestra toda la información relativa al proyecto.</a:t>
            </a:r>
          </a:p>
        </p:txBody>
      </p:sp>
      <p:sp>
        <p:nvSpPr>
          <p:cNvPr id="39" name="Shape 512"/>
          <p:cNvSpPr/>
          <p:nvPr/>
        </p:nvSpPr>
        <p:spPr>
          <a:xfrm>
            <a:off x="6029194" y="1577620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Rectángulo 40">
            <a:hlinkClick r:id="rId9"/>
          </p:cNvPr>
          <p:cNvSpPr/>
          <p:nvPr/>
        </p:nvSpPr>
        <p:spPr>
          <a:xfrm>
            <a:off x="5867652" y="3247102"/>
            <a:ext cx="287290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</a:rPr>
              <a:t>Enlace: </a:t>
            </a:r>
            <a:r>
              <a:rPr lang="es-ES" sz="1200" i="1" dirty="0">
                <a:latin typeface="Lat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https://www.openhub.net/p/icinga</a:t>
            </a:r>
            <a:endParaRPr lang="es-ES" sz="1200" i="1" dirty="0">
              <a:latin typeface="Lat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3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5" name="Shape 155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del prototipo a implementar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Requisitos funcionales y otros requisitos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4" name="Shape 164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5" name="Shape 165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6" name="Shape 166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{070A63BD-01B4-4B4B-9D4A-FC97D9B464FF}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9" name="Shape 179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5" name="Shape 215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First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Second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Last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893700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51255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6131419" y="25146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893700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9" name="Shape 229"/>
          <p:cNvSpPr/>
          <p:nvPr/>
        </p:nvSpPr>
        <p:spPr>
          <a:xfrm>
            <a:off x="977625" y="18661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608153" y="18661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6238682" y="18661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977625" y="4228300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08153" y="4228300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6238682" y="4228300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86406" y="2044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6399585" y="2039470"/>
            <a:ext cx="358351" cy="381822"/>
            <a:chOff x="5970800" y="1619250"/>
            <a:chExt cx="428650" cy="456725"/>
          </a:xfrm>
        </p:grpSpPr>
        <p:sp>
          <p:nvSpPr>
            <p:cNvPr id="237" name="Shape 2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148233" y="4403367"/>
            <a:ext cx="351203" cy="324660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740455" y="4407453"/>
            <a:ext cx="427781" cy="316488"/>
            <a:chOff x="5255200" y="3006475"/>
            <a:chExt cx="511700" cy="378575"/>
          </a:xfrm>
        </p:grpSpPr>
        <p:sp>
          <p:nvSpPr>
            <p:cNvPr id="246" name="Shape 24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1138522" y="2045066"/>
            <a:ext cx="370598" cy="370619"/>
            <a:chOff x="570875" y="4322250"/>
            <a:chExt cx="443300" cy="443325"/>
          </a:xfrm>
        </p:grpSpPr>
        <p:sp>
          <p:nvSpPr>
            <p:cNvPr id="249" name="Shape 2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6409283" y="4394685"/>
            <a:ext cx="342007" cy="342028"/>
            <a:chOff x="6654650" y="3665275"/>
            <a:chExt cx="409100" cy="409125"/>
          </a:xfrm>
        </p:grpSpPr>
        <p:sp>
          <p:nvSpPr>
            <p:cNvPr id="254" name="Shape 25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68" name="Shape 268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319369" y="236482"/>
            <a:ext cx="6462600" cy="7607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Requisitos Funcionales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4449" y="1376855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RF-001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Mapa de red: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V</a:t>
            </a:r>
            <a:r>
              <a:rPr lang="en" dirty="0" smtClean="0"/>
              <a:t>isualizar los nodos y conexiones.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417300" y="1376856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RF-002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Vistas: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Diferentes tipos de vistas.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6059534" y="1313794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RF-003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Estadísticas: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M</a:t>
            </a:r>
            <a:r>
              <a:rPr lang="es-ES" dirty="0" smtClean="0"/>
              <a:t>e</a:t>
            </a:r>
            <a:r>
              <a:rPr lang="en" dirty="0" smtClean="0"/>
              <a:t>dia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Creación de estadisticas de los datos recopilados 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37"/>
          <p:cNvSpPr txBox="1">
            <a:spLocks/>
          </p:cNvSpPr>
          <p:nvPr/>
        </p:nvSpPr>
        <p:spPr>
          <a:xfrm>
            <a:off x="552114" y="4963535"/>
            <a:ext cx="2371200" cy="18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b="1" dirty="0" smtClean="0"/>
              <a:t>RF-007</a:t>
            </a:r>
          </a:p>
          <a:p>
            <a:pPr>
              <a:buFont typeface="Lato"/>
              <a:buNone/>
            </a:pPr>
            <a:r>
              <a:rPr lang="en" dirty="0" smtClean="0"/>
              <a:t>Gestor de agente software: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Alta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Gestión de los equipos monitorizados.</a:t>
            </a:r>
            <a:endParaRPr lang="en" dirty="0"/>
          </a:p>
        </p:txBody>
      </p:sp>
      <p:sp>
        <p:nvSpPr>
          <p:cNvPr id="7" name="Shape 137"/>
          <p:cNvSpPr txBox="1">
            <a:spLocks/>
          </p:cNvSpPr>
          <p:nvPr/>
        </p:nvSpPr>
        <p:spPr>
          <a:xfrm>
            <a:off x="552114" y="3110436"/>
            <a:ext cx="2371200" cy="18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b="1" dirty="0" smtClean="0"/>
              <a:t>RF-004</a:t>
            </a:r>
          </a:p>
          <a:p>
            <a:pPr>
              <a:buFont typeface="Lato"/>
              <a:buNone/>
            </a:pPr>
            <a:r>
              <a:rPr lang="en" dirty="0" smtClean="0"/>
              <a:t>Informes: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Creación de informes personalizados..</a:t>
            </a:r>
            <a:endParaRPr lang="en" dirty="0"/>
          </a:p>
        </p:txBody>
      </p:sp>
      <p:sp>
        <p:nvSpPr>
          <p:cNvPr id="8" name="Shape 137"/>
          <p:cNvSpPr txBox="1">
            <a:spLocks/>
          </p:cNvSpPr>
          <p:nvPr/>
        </p:nvSpPr>
        <p:spPr>
          <a:xfrm>
            <a:off x="3417300" y="3127840"/>
            <a:ext cx="2371200" cy="18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b="1" dirty="0" smtClean="0"/>
              <a:t>RF-005</a:t>
            </a:r>
          </a:p>
          <a:p>
            <a:pPr>
              <a:buFont typeface="Lato"/>
              <a:buNone/>
            </a:pPr>
            <a:r>
              <a:rPr lang="en" dirty="0" smtClean="0"/>
              <a:t>Alertas: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Alta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Posibilidad de creación de alertas en los distintos módulos.</a:t>
            </a:r>
            <a:endParaRPr lang="en" dirty="0"/>
          </a:p>
        </p:txBody>
      </p:sp>
      <p:sp>
        <p:nvSpPr>
          <p:cNvPr id="9" name="Shape 137"/>
          <p:cNvSpPr txBox="1">
            <a:spLocks/>
          </p:cNvSpPr>
          <p:nvPr/>
        </p:nvSpPr>
        <p:spPr>
          <a:xfrm>
            <a:off x="6059534" y="3127839"/>
            <a:ext cx="2371200" cy="18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b="1" dirty="0" smtClean="0"/>
              <a:t>RF-006</a:t>
            </a:r>
          </a:p>
          <a:p>
            <a:pPr>
              <a:buFont typeface="Lato"/>
              <a:buNone/>
            </a:pPr>
            <a:r>
              <a:rPr lang="en" dirty="0" smtClean="0"/>
              <a:t>Exportar datos: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Exportación de los datos recopilados.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2847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2" name="Shape 282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Shape 315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6" name="Shape 316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3" name="Shape 3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6" name="Shape 326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8" name="Shape 328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0" name="Shape 330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1" name="Shape 33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5" name="Shape 335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1" name="Shape 3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2" name="Shape 362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5" name="Shape 36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9" name="Shape 36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3" name="Shape 37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2" name="Shape 38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5" name="Shape 38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8" name="Shape 38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1" name="Shape 39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4" name="Shape 394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9" name="Shape 39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2" name="Shape 402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7" name="Shape 40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10" name="Shape 41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6" name="Shape 416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9" name="Shape 41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5" name="Shape 425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1" name="Shape 43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5" name="Shape 435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8" name="Shape 438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9" name="Shape 4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2" name="Shape 442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5" name="Shape 445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9" name="Shape 4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2" name="Shape 45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8" name="Shape 45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3" name="Shape 4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6" name="Shape 46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70" name="Shape 47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3" name="Shape 47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9" name="Shape 47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2" name="Shape 482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7" name="Shape 48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1" name="Shape 49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4" name="Shape 49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8" name="Shape 49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7" name="Shape 50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3" name="Shape 513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4" name="Shape 5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7" name="Shape 5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2" name="Shape 522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3" name="Shape 52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7" name="Shape 52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0" name="Shape 530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4" name="Shape 534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7" name="Shape 537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8" name="Shape 538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9" name="Shape 5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2" name="Shape 542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3" name="Shape 543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4" name="Shape 54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50" name="Shape 55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4" name="Shape 55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8" name="Shape 55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4" name="Shape 564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70" name="Shape 57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3" name="Shape 57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0" name="Shape 580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1" name="Shape 58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7" name="Shape 58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0" name="Shape 590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1" name="Shape 5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3" name="Shape 593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4" name="Shape 594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5" name="Shape 595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319369" y="236482"/>
            <a:ext cx="6462600" cy="7607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/>
              <a:t>Requisitos No Funcionales</a:t>
            </a:r>
            <a:endParaRPr lang="en"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34449" y="1376855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RNF-001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Visualización de eventos: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No funcional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dirty="0" smtClean="0"/>
              <a:t>V</a:t>
            </a:r>
            <a:r>
              <a:rPr lang="en" dirty="0" smtClean="0"/>
              <a:t>isualizar cada evento en tiempo real.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3417300" y="1376856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RNF-002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Usuarios conectados</a:t>
            </a:r>
            <a:r>
              <a:rPr lang="en" dirty="0" smtClean="0"/>
              <a:t>: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No funcional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Baja</a:t>
            </a:r>
            <a:endParaRPr lang="en" dirty="0" smtClean="0"/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" dirty="0" smtClean="0"/>
              <a:t>Visualizar los usuarios conectados en tiempo real.</a:t>
            </a:r>
            <a:endParaRPr lang="en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1802844" y="344614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RNF-003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Desconexión programada</a:t>
            </a:r>
            <a:r>
              <a:rPr lang="e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No 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M</a:t>
            </a:r>
            <a:r>
              <a:rPr lang="es-ES" dirty="0" smtClean="0"/>
              <a:t>e</a:t>
            </a:r>
            <a:r>
              <a:rPr lang="en" dirty="0" smtClean="0"/>
              <a:t>dia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P</a:t>
            </a:r>
            <a:r>
              <a:rPr lang="es-ES" dirty="0" smtClean="0"/>
              <a:t>e</a:t>
            </a:r>
            <a:r>
              <a:rPr lang="en" dirty="0" smtClean="0"/>
              <a:t>rmite planificar la parada del servicio.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" name="Shape 137"/>
          <p:cNvSpPr txBox="1">
            <a:spLocks/>
          </p:cNvSpPr>
          <p:nvPr/>
        </p:nvSpPr>
        <p:spPr>
          <a:xfrm>
            <a:off x="5502486" y="3425746"/>
            <a:ext cx="2371200" cy="185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" b="1" dirty="0" smtClean="0"/>
              <a:t>RNF-004</a:t>
            </a:r>
          </a:p>
          <a:p>
            <a:pPr>
              <a:buFont typeface="Lato"/>
              <a:buNone/>
            </a:pPr>
            <a:r>
              <a:rPr lang="en" dirty="0" smtClean="0"/>
              <a:t>Acceso seguro: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No funcional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Media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dirty="0" smtClean="0"/>
              <a:t>Conexión de los sistemas de forma segura.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1560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Criterios de comparación en la implementación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727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2"/>
          <p:cNvSpPr txBox="1">
            <a:spLocks noGrp="1"/>
          </p:cNvSpPr>
          <p:nvPr>
            <p:ph type="title"/>
          </p:nvPr>
        </p:nvSpPr>
        <p:spPr>
          <a:xfrm>
            <a:off x="1365407" y="338202"/>
            <a:ext cx="6462600" cy="7662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dirty="0" smtClean="0"/>
              <a:t>Criterios </a:t>
            </a:r>
            <a:r>
              <a:rPr lang="es-ES" dirty="0" smtClean="0"/>
              <a:t>De Comparación </a:t>
            </a:r>
            <a:endParaRPr lang="en" dirty="0"/>
          </a:p>
        </p:txBody>
      </p:sp>
      <p:grpSp>
        <p:nvGrpSpPr>
          <p:cNvPr id="3" name="2 Grupo"/>
          <p:cNvGrpSpPr/>
          <p:nvPr/>
        </p:nvGrpSpPr>
        <p:grpSpPr>
          <a:xfrm>
            <a:off x="357066" y="1040319"/>
            <a:ext cx="8590794" cy="5507017"/>
            <a:chOff x="357066" y="1040319"/>
            <a:chExt cx="8590794" cy="5507017"/>
          </a:xfrm>
        </p:grpSpPr>
        <p:grpSp>
          <p:nvGrpSpPr>
            <p:cNvPr id="2" name="1 Grupo"/>
            <p:cNvGrpSpPr/>
            <p:nvPr/>
          </p:nvGrpSpPr>
          <p:grpSpPr>
            <a:xfrm>
              <a:off x="357066" y="1040319"/>
              <a:ext cx="8590794" cy="3106012"/>
              <a:chOff x="418039" y="2002017"/>
              <a:chExt cx="8284525" cy="3092668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3069857" y="2002017"/>
                <a:ext cx="2939775" cy="3092668"/>
              </a:xfrm>
              <a:prstGeom prst="ellipse">
                <a:avLst/>
              </a:prstGeom>
              <a:solidFill>
                <a:srgbClr val="7ECEFD">
                  <a:alpha val="851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2.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P</a:t>
                </a:r>
                <a:r>
                  <a:rPr lang="es-ES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e</a:t>
                </a: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so del programa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418039" y="2002017"/>
                <a:ext cx="2939775" cy="3092668"/>
              </a:xfrm>
              <a:prstGeom prst="ellipse">
                <a:avLst/>
              </a:prstGeom>
              <a:solidFill>
                <a:srgbClr val="FF9715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1.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Tiempo empleado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5762789" y="2002017"/>
                <a:ext cx="2939775" cy="3092668"/>
              </a:xfrm>
              <a:prstGeom prst="ellipse">
                <a:avLst/>
              </a:prstGeom>
              <a:solidFill>
                <a:srgbClr val="F20253">
                  <a:alpha val="851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3.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Tiempo de arranque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" name="3 Grupo"/>
            <p:cNvGrpSpPr/>
            <p:nvPr/>
          </p:nvGrpSpPr>
          <p:grpSpPr>
            <a:xfrm>
              <a:off x="1693944" y="3520151"/>
              <a:ext cx="5874403" cy="3027185"/>
              <a:chOff x="2407636" y="3857093"/>
              <a:chExt cx="4706838" cy="2349266"/>
            </a:xfrm>
          </p:grpSpPr>
          <p:sp>
            <p:nvSpPr>
              <p:cNvPr id="14" name="Shape 164"/>
              <p:cNvSpPr/>
              <p:nvPr/>
            </p:nvSpPr>
            <p:spPr>
              <a:xfrm>
                <a:off x="2407636" y="3857093"/>
                <a:ext cx="2418183" cy="2349266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4.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Recursos necesarios CPU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Shape 165"/>
              <p:cNvSpPr/>
              <p:nvPr/>
            </p:nvSpPr>
            <p:spPr>
              <a:xfrm>
                <a:off x="4696291" y="3857093"/>
                <a:ext cx="2418183" cy="2349266"/>
              </a:xfrm>
              <a:prstGeom prst="ellipse">
                <a:avLst/>
              </a:prstGeom>
              <a:solidFill>
                <a:srgbClr val="00B050">
                  <a:alpha val="850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5.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Recursos necesarios RAM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2050" name="Picture 2" descr="Resultado de imagen de tiempo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57" y="3177527"/>
            <a:ext cx="731272" cy="7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peso 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45" y="3196321"/>
            <a:ext cx="647659" cy="64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469230" y="3543163"/>
            <a:ext cx="56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 MB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4" name="Picture 6" descr="Resultado de imagen de tiempo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63" y="3155779"/>
            <a:ext cx="774767" cy="77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09" y="5521493"/>
            <a:ext cx="952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Resultado de imagen de recursos ram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55" y="5370066"/>
            <a:ext cx="1378751" cy="13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0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22"/>
          <p:cNvSpPr txBox="1">
            <a:spLocks noGrp="1"/>
          </p:cNvSpPr>
          <p:nvPr>
            <p:ph type="title"/>
          </p:nvPr>
        </p:nvSpPr>
        <p:spPr>
          <a:xfrm>
            <a:off x="1365407" y="338202"/>
            <a:ext cx="6462600" cy="7662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dirty="0" smtClean="0"/>
              <a:t>Criterios </a:t>
            </a:r>
            <a:r>
              <a:rPr lang="es-ES" dirty="0" smtClean="0"/>
              <a:t>De Comparación </a:t>
            </a:r>
            <a:endParaRPr lang="en" dirty="0"/>
          </a:p>
        </p:txBody>
      </p:sp>
      <p:grpSp>
        <p:nvGrpSpPr>
          <p:cNvPr id="3" name="2 Grupo"/>
          <p:cNvGrpSpPr/>
          <p:nvPr/>
        </p:nvGrpSpPr>
        <p:grpSpPr>
          <a:xfrm>
            <a:off x="357066" y="1040319"/>
            <a:ext cx="8590794" cy="5507017"/>
            <a:chOff x="357066" y="1040319"/>
            <a:chExt cx="8590794" cy="5507017"/>
          </a:xfrm>
        </p:grpSpPr>
        <p:grpSp>
          <p:nvGrpSpPr>
            <p:cNvPr id="2" name="1 Grupo"/>
            <p:cNvGrpSpPr/>
            <p:nvPr/>
          </p:nvGrpSpPr>
          <p:grpSpPr>
            <a:xfrm>
              <a:off x="357066" y="1040319"/>
              <a:ext cx="8590794" cy="3106012"/>
              <a:chOff x="418039" y="2002017"/>
              <a:chExt cx="8284525" cy="3092668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3069857" y="2002017"/>
                <a:ext cx="2939775" cy="3092668"/>
              </a:xfrm>
              <a:prstGeom prst="ellipse">
                <a:avLst/>
              </a:prstGeom>
              <a:solidFill>
                <a:srgbClr val="7ECEFD">
                  <a:alpha val="851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7</a:t>
                </a: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s-ES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Multiplataforma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418039" y="2002017"/>
                <a:ext cx="2939775" cy="3092668"/>
              </a:xfrm>
              <a:prstGeom prst="ellipse">
                <a:avLst/>
              </a:prstGeom>
              <a:solidFill>
                <a:srgbClr val="FF9715">
                  <a:alpha val="8538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6</a:t>
                </a: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Precio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5762789" y="2002017"/>
                <a:ext cx="2939775" cy="3092668"/>
              </a:xfrm>
              <a:prstGeom prst="ellipse">
                <a:avLst/>
              </a:prstGeom>
              <a:solidFill>
                <a:srgbClr val="F20253">
                  <a:alpha val="851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8</a:t>
                </a: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Facilidad de aprendizaje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" name="3 Grupo"/>
            <p:cNvGrpSpPr/>
            <p:nvPr/>
          </p:nvGrpSpPr>
          <p:grpSpPr>
            <a:xfrm>
              <a:off x="1693944" y="3520151"/>
              <a:ext cx="5874403" cy="3027185"/>
              <a:chOff x="2407636" y="3857093"/>
              <a:chExt cx="4706838" cy="2349266"/>
            </a:xfrm>
          </p:grpSpPr>
          <p:sp>
            <p:nvSpPr>
              <p:cNvPr id="14" name="Shape 164"/>
              <p:cNvSpPr/>
              <p:nvPr/>
            </p:nvSpPr>
            <p:spPr>
              <a:xfrm>
                <a:off x="2407636" y="3857093"/>
                <a:ext cx="2418183" cy="2349266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9</a:t>
                </a: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Almacenamiento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Shape 165"/>
              <p:cNvSpPr/>
              <p:nvPr/>
            </p:nvSpPr>
            <p:spPr>
              <a:xfrm>
                <a:off x="4696291" y="3857093"/>
                <a:ext cx="2418183" cy="2349266"/>
              </a:xfrm>
              <a:prstGeom prst="ellipse">
                <a:avLst/>
              </a:prstGeom>
              <a:solidFill>
                <a:srgbClr val="00B050">
                  <a:alpha val="85000"/>
                </a:srgbClr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10.</a:t>
                </a:r>
                <a:endParaRPr lang="en" sz="2000" b="1" dirty="0" smtClean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000" b="1" dirty="0" smtClean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Actualizaciones</a:t>
                </a:r>
                <a:endParaRPr lang="en" sz="2000" b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pic>
        <p:nvPicPr>
          <p:cNvPr id="1026" name="Picture 2" descr="Resultado de imagen de diner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79" y="2958668"/>
            <a:ext cx="1017428" cy="8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prendizaj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58" y="3062471"/>
            <a:ext cx="776747" cy="9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ctualizacione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50" y="5297497"/>
            <a:ext cx="998320" cy="99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265" y="3062471"/>
            <a:ext cx="1713761" cy="581861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678" b="65746" l="59612" r="86850">
                        <a14:foregroundMark x1="74063" y1="48333" x2="74063" y2="48333"/>
                        <a14:foregroundMark x1="80313" y1="62500" x2="80313" y2="6250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07" t="15044" r="9745" b="28621"/>
          <a:stretch/>
        </p:blipFill>
        <p:spPr>
          <a:xfrm>
            <a:off x="2796305" y="5402480"/>
            <a:ext cx="847063" cy="7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0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447869" y="2111123"/>
            <a:ext cx="837889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/>
              <a:t>Proyecto de implementación utilizando Pandora FMS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/>
              <a:t>Texto aclarativo sobre lo que queráis poner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2907440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1556</Words>
  <Application>Microsoft Office PowerPoint</Application>
  <PresentationFormat>Presentación en pantalla (4:3)</PresentationFormat>
  <Paragraphs>287</Paragraphs>
  <Slides>46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46</vt:i4>
      </vt:variant>
    </vt:vector>
  </HeadingPairs>
  <TitlesOfParts>
    <vt:vector size="55" baseType="lpstr">
      <vt:lpstr>Arial</vt:lpstr>
      <vt:lpstr>Raleway</vt:lpstr>
      <vt:lpstr>Times New Roman</vt:lpstr>
      <vt:lpstr>Wingdings</vt:lpstr>
      <vt:lpstr>Late</vt:lpstr>
      <vt:lpstr>Lato</vt:lpstr>
      <vt:lpstr>Calibri</vt:lpstr>
      <vt:lpstr>Antonio template</vt:lpstr>
      <vt:lpstr>1_Antonio template</vt:lpstr>
      <vt:lpstr>Monitorización: Icinga &amp; PandoraFMS  TG3</vt:lpstr>
      <vt:lpstr>¡Hola!</vt:lpstr>
      <vt:lpstr>1. Requisitos del prototipo a implementar</vt:lpstr>
      <vt:lpstr>Requisitos Funcionales</vt:lpstr>
      <vt:lpstr>Requisitos No Funcionales</vt:lpstr>
      <vt:lpstr>2. Criterios de comparación en la implementación</vt:lpstr>
      <vt:lpstr>Criterios De Comparación </vt:lpstr>
      <vt:lpstr>Criterios De Comparación </vt:lpstr>
      <vt:lpstr>3. Proyecto de implementación utilizando Pandora FMS</vt:lpstr>
      <vt:lpstr>Presentación de PowerPoint</vt:lpstr>
      <vt:lpstr>4. Proyecto de implementación utilizando Icinga</vt:lpstr>
      <vt:lpstr>Presentación de PowerPoint</vt:lpstr>
      <vt:lpstr>5. Evaluación de las dos implementaciones</vt:lpstr>
      <vt:lpstr>6. Comparación de la implementación</vt:lpstr>
      <vt:lpstr>7. Conclusiones</vt:lpstr>
      <vt:lpstr>¡Gracias!</vt:lpstr>
      <vt:lpstr>FIN</vt:lpstr>
      <vt:lpstr>Presentación de PowerPoint</vt:lpstr>
      <vt:lpstr>Sistema multiplataforma</vt:lpstr>
      <vt:lpstr>Sistema multiplataforma</vt:lpstr>
      <vt:lpstr>3. Fuentes de Información</vt:lpstr>
      <vt:lpstr>Fuentes de Monitorización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Monitorización: Icinga &amp; Munin  TG1</dc:title>
  <dc:creator>Sergio Martín Miguez</dc:creator>
  <cp:lastModifiedBy>Silvia</cp:lastModifiedBy>
  <cp:revision>29</cp:revision>
  <dcterms:modified xsi:type="dcterms:W3CDTF">2017-05-07T18:38:08Z</dcterms:modified>
</cp:coreProperties>
</file>