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47"/>
  </p:notesMasterIdLst>
  <p:sldIdLst>
    <p:sldId id="256" r:id="rId3"/>
    <p:sldId id="258" r:id="rId4"/>
    <p:sldId id="259" r:id="rId5"/>
    <p:sldId id="290" r:id="rId6"/>
    <p:sldId id="292" r:id="rId7"/>
    <p:sldId id="293" r:id="rId8"/>
    <p:sldId id="291" r:id="rId9"/>
    <p:sldId id="297" r:id="rId10"/>
    <p:sldId id="295" r:id="rId11"/>
    <p:sldId id="296" r:id="rId12"/>
    <p:sldId id="298" r:id="rId13"/>
    <p:sldId id="303" r:id="rId14"/>
    <p:sldId id="302" r:id="rId15"/>
    <p:sldId id="301" r:id="rId16"/>
    <p:sldId id="299" r:id="rId17"/>
    <p:sldId id="260" r:id="rId18"/>
    <p:sldId id="287" r:id="rId19"/>
    <p:sldId id="288" r:id="rId20"/>
    <p:sldId id="284" r:id="rId21"/>
    <p:sldId id="285" r:id="rId22"/>
    <p:sldId id="289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</p:sldIdLst>
  <p:sldSz cx="9144000" cy="6858000" type="screen4x3"/>
  <p:notesSz cx="6858000" cy="9144000"/>
  <p:embeddedFontLst>
    <p:embeddedFont>
      <p:font typeface="Lato" panose="020B0604020202020204" charset="0"/>
      <p:regular r:id="rId48"/>
      <p:bold r:id="rId49"/>
      <p:italic r:id="rId50"/>
      <p:boldItalic r:id="rId51"/>
    </p:embeddedFont>
    <p:embeddedFont>
      <p:font typeface="Raleway" panose="020B0604020202020204" charset="0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19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645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87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401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099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74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75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181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519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51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61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993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92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6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2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1" name="Shape 11"/>
          <p:cNvSpPr/>
          <p:nvPr/>
        </p:nvSpPr>
        <p:spPr>
          <a:xfrm>
            <a:off x="6659860" y="3377552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2" name="Shape 12"/>
          <p:cNvSpPr/>
          <p:nvPr/>
        </p:nvSpPr>
        <p:spPr>
          <a:xfrm>
            <a:off x="-1" y="3377552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3" name="Shape 13"/>
          <p:cNvSpPr/>
          <p:nvPr/>
        </p:nvSpPr>
        <p:spPr>
          <a:xfrm>
            <a:off x="721425" y="3377552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1394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2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9" name="Shape 19"/>
          <p:cNvSpPr/>
          <p:nvPr/>
        </p:nvSpPr>
        <p:spPr>
          <a:xfrm>
            <a:off x="6096270" y="5323802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20" name="Shape 20"/>
          <p:cNvSpPr/>
          <p:nvPr/>
        </p:nvSpPr>
        <p:spPr>
          <a:xfrm>
            <a:off x="1" y="5323802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15756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350"/>
            </a:lvl1pPr>
            <a:lvl2pPr lvl="1">
              <a:spcBef>
                <a:spcPts val="0"/>
              </a:spcBef>
              <a:buSzPct val="100000"/>
              <a:defRPr sz="1350"/>
            </a:lvl2pPr>
            <a:lvl3pPr lvl="2">
              <a:spcBef>
                <a:spcPts val="0"/>
              </a:spcBef>
              <a:buSzPct val="100000"/>
              <a:defRPr sz="135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350"/>
            </a:lvl1pPr>
            <a:lvl2pPr lvl="1">
              <a:spcBef>
                <a:spcPts val="0"/>
              </a:spcBef>
              <a:buSzPct val="100000"/>
              <a:defRPr sz="1350"/>
            </a:lvl2pPr>
            <a:lvl3pPr lvl="2">
              <a:spcBef>
                <a:spcPts val="0"/>
              </a:spcBef>
              <a:buSzPct val="100000"/>
              <a:defRPr sz="135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0" name="Shape 40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1" name="Shape 41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2" name="Shape 42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06149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9" name="Shape 49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0" name="Shape 50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1" name="Shape 51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5725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5" name="Shape 55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6" name="Shape 56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7" name="Shape 57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88292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270"/>
              </a:spcBef>
              <a:buClr>
                <a:srgbClr val="2185C5"/>
              </a:buClr>
              <a:buSzPct val="100000"/>
              <a:buNone/>
              <a:defRPr sz="105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1" name="Shape 61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2" name="Shape 62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3" name="Shape 63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36283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6" name="Shape 66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7" name="Shape 67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8" name="Shape 68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02756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71" name="Shape 71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72" name="Shape 72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73" name="Shape 73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98042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2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36255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wnload.springer.com/static/pdf/951/art:10.1007/s10723-015-9357-4.pdf?originUrl=http://link.springer.com/article/10.1007/s10723-015-9357-4&amp;token2=exp=1489917633~acl=/static/pdf/951/art:10.1007/s10723-015-9357-4.pdf?originUrl%3Dhttp://link.springer.com/article/10.1007/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hyperlink" Target="https://www.openhub.net/p/PandoraFM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orafms.com/" TargetMode="External"/><Relationship Id="rId5" Type="http://schemas.openxmlformats.org/officeDocument/2006/relationships/hyperlink" Target="https://www.icinga.com/" TargetMode="External"/><Relationship Id="rId4" Type="http://schemas.openxmlformats.org/officeDocument/2006/relationships/hyperlink" Target="https://github.com/icinga/wiki-archive" TargetMode="External"/><Relationship Id="rId9" Type="http://schemas.openxmlformats.org/officeDocument/2006/relationships/hyperlink" Target="https://www.openhub.net/p/icing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hyperlink" Target="https://pandora.ialejandro.hos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hyperlink" Target="https://mon.ialejandro.hos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4" y="3785246"/>
            <a:ext cx="7522923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Monitorización:</a:t>
            </a:r>
            <a:br>
              <a:rPr lang="es-ES" dirty="0"/>
            </a:br>
            <a:r>
              <a:rPr lang="es-ES" dirty="0" err="1"/>
              <a:t>Icinga</a:t>
            </a:r>
            <a:r>
              <a:rPr lang="es-ES" dirty="0"/>
              <a:t> &amp; </a:t>
            </a:r>
            <a:r>
              <a:rPr lang="es-ES" dirty="0" err="1"/>
              <a:t>PandoraFMS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TG3</a:t>
            </a:r>
            <a:endParaRPr lang="en" dirty="0"/>
          </a:p>
        </p:txBody>
      </p:sp>
      <p:pic>
        <p:nvPicPr>
          <p:cNvPr id="1026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6140013"/>
            <a:ext cx="1790879" cy="65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17" y="5777294"/>
            <a:ext cx="1365063" cy="1013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6.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Comparación de la implementación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7557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7.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Conclusiones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1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595175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" sz="7200" dirty="0" err="1">
                <a:solidFill>
                  <a:srgbClr val="FFFFFF"/>
                </a:solidFill>
              </a:rPr>
              <a:t>Icinga</a:t>
            </a:r>
            <a:r>
              <a:rPr lang="es-ES" sz="7200" dirty="0">
                <a:solidFill>
                  <a:srgbClr val="FFFFFF"/>
                </a:solidFill>
              </a:rPr>
              <a:t>!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Hay ciertos aspectos en los que </a:t>
            </a:r>
            <a:r>
              <a:rPr lang="es-ES" sz="2400" dirty="0" err="1">
                <a:solidFill>
                  <a:schemeClr val="lt1"/>
                </a:solidFill>
              </a:rPr>
              <a:t>Icinga</a:t>
            </a:r>
            <a:r>
              <a:rPr lang="es-ES" sz="2400" dirty="0">
                <a:solidFill>
                  <a:schemeClr val="lt1"/>
                </a:solidFill>
              </a:rPr>
              <a:t> es algo superior a Pandora FMS</a:t>
            </a:r>
            <a:endParaRPr lang="en" sz="2400" dirty="0">
              <a:solidFill>
                <a:schemeClr val="lt1"/>
              </a:solidFill>
            </a:endParaRPr>
          </a:p>
        </p:txBody>
      </p:sp>
      <p:grpSp>
        <p:nvGrpSpPr>
          <p:cNvPr id="120" name="Shape 120"/>
          <p:cNvGrpSpPr/>
          <p:nvPr/>
        </p:nvGrpSpPr>
        <p:grpSpPr>
          <a:xfrm>
            <a:off x="893700" y="3486912"/>
            <a:ext cx="1146048" cy="1237513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22" y="710261"/>
            <a:ext cx="3175569" cy="16306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035" y="1258826"/>
            <a:ext cx="2289542" cy="19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8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483077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s-ES" sz="4400" b="1" dirty="0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Instalación</a:t>
            </a:r>
            <a:endParaRPr lang="en" sz="4400" b="1" dirty="0"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499" y="1597457"/>
            <a:ext cx="7752397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s-ES" sz="2000" dirty="0"/>
              <a:t>En </a:t>
            </a:r>
            <a:r>
              <a:rPr lang="es-ES" sz="2000" dirty="0" err="1"/>
              <a:t>Icinga</a:t>
            </a:r>
            <a:r>
              <a:rPr lang="es-ES" sz="2000" dirty="0"/>
              <a:t> bastante más sencilla y es automática. En Pandora hay que preparar dependencias antes de instalar los paquetes y es manual</a:t>
            </a:r>
            <a:endParaRPr lang="en" sz="2000" dirty="0"/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499" y="4303088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s-ES" sz="4400" b="1" dirty="0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Versatilidad</a:t>
            </a:r>
            <a:endParaRPr lang="en" sz="4400" b="1" dirty="0">
              <a:solidFill>
                <a:srgbClr val="7ECEF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499" y="5396803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s-ES" sz="2000" dirty="0"/>
              <a:t>Ambas se adaptan a cualquier Sistema </a:t>
            </a:r>
            <a:r>
              <a:rPr lang="es-ES" sz="2000" dirty="0" err="1"/>
              <a:t>Operatio</a:t>
            </a:r>
            <a:r>
              <a:rPr lang="es-ES" sz="2000" dirty="0"/>
              <a:t> cliente, pero Pandora FMS se puede instalar en un Windows Server</a:t>
            </a:r>
            <a:endParaRPr lang="en" sz="2000" dirty="0"/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499" y="2791660"/>
            <a:ext cx="8069388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s-ES" sz="44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Aprendizaje, Implementación y Uso</a:t>
            </a:r>
            <a:endParaRPr lang="en" sz="4400" b="1" dirty="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499" y="3736772"/>
            <a:ext cx="8069388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s-ES" sz="2000" dirty="0"/>
              <a:t>En Pandora es más complicado, ya que tiene menos documentación y hay una comunidad más pequeña. En cuanto a la interfaz, </a:t>
            </a:r>
            <a:r>
              <a:rPr lang="es-ES" sz="2000" dirty="0" err="1"/>
              <a:t>Icinga</a:t>
            </a:r>
            <a:r>
              <a:rPr lang="es-ES" sz="2000" dirty="0"/>
              <a:t> es más sencilla</a:t>
            </a:r>
            <a:endParaRPr lang="en" sz="2000" dirty="0"/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18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1830019" y="1583344"/>
            <a:ext cx="4170825" cy="1159875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s-ES" sz="4500" dirty="0">
                <a:solidFill>
                  <a:srgbClr val="7ECEFD"/>
                </a:solidFill>
              </a:rPr>
              <a:t>¡Gracias</a:t>
            </a:r>
            <a:r>
              <a:rPr lang="en" sz="45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1830019" y="2611463"/>
            <a:ext cx="4170825" cy="7848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¿Alguna pregunta?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1546" y="4759979"/>
            <a:ext cx="2159618" cy="64886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1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dirty="0"/>
              <a:t>FIN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3200" dirty="0"/>
              <a:t>Lo de abajo es para que lo utilicéis para hacer vuestras </a:t>
            </a:r>
            <a:r>
              <a:rPr lang="es-ES" sz="3200" dirty="0" err="1"/>
              <a:t>diapos</a:t>
            </a:r>
            <a:r>
              <a:rPr lang="es-ES" sz="3200" dirty="0"/>
              <a:t> </a:t>
            </a:r>
            <a:r>
              <a:rPr lang="es-ES" sz="3200" dirty="0" err="1"/>
              <a:t>makines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61225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798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La monitorización es la supervisión continua y generación de alertas de los estados de los servicios o hosts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vigila equipos y servicios.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alertas.</a:t>
            </a:r>
            <a:endParaRPr lang="en" sz="2400" dirty="0">
              <a:solidFill>
                <a:schemeClr val="lt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82" y="1634848"/>
            <a:ext cx="4105643" cy="15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6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4" y="4973996"/>
            <a:ext cx="7402607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monitoriza sistemas, aplicaciones o dispositivos de red.</a:t>
            </a:r>
          </a:p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 con o sin agentes.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31" y="1006225"/>
            <a:ext cx="308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6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</a:t>
            </a:r>
            <a:r>
              <a:rPr lang="es-ES" dirty="0" err="1"/>
              <a:t>PandoraFMS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¡H</a:t>
            </a:r>
            <a:r>
              <a:rPr lang="es-ES" sz="6000" dirty="0">
                <a:solidFill>
                  <a:srgbClr val="7ECEFD"/>
                </a:solidFill>
              </a:rPr>
              <a:t>ola</a:t>
            </a:r>
            <a:r>
              <a:rPr lang="en" sz="60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800" b="1" dirty="0">
                <a:solidFill>
                  <a:srgbClr val="2185C5"/>
                </a:solidFill>
              </a:rPr>
              <a:t>Somos el grupo 6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Integrantes del grupo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Sergio Martín Míguez (</a:t>
            </a:r>
            <a:r>
              <a:rPr lang="es-ES" dirty="0"/>
              <a:t>Coordinador</a:t>
            </a:r>
            <a:r>
              <a:rPr lang="en" dirty="0"/>
              <a:t>)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Iv</a:t>
            </a:r>
            <a:r>
              <a:rPr lang="es-ES" dirty="0"/>
              <a:t>án Alejandro </a:t>
            </a:r>
            <a:r>
              <a:rPr lang="es-ES" dirty="0" err="1"/>
              <a:t>Marugán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Daniel Corral García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Juan Felipe Martín </a:t>
            </a:r>
            <a:r>
              <a:rPr lang="es-ES" dirty="0" err="1"/>
              <a:t>Martín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Silvia del Valle Recio 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95" name="Shape 95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</a:t>
            </a:r>
            <a:r>
              <a:rPr lang="es-ES" sz="1200" dirty="0" err="1"/>
              <a:t>Icinga</a:t>
            </a:r>
            <a:r>
              <a:rPr lang="es-ES" sz="1200" dirty="0"/>
              <a:t>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1" y="2002537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Icinga</a:t>
            </a:r>
            <a:r>
              <a:rPr lang="es-ES" sz="1200" dirty="0"/>
              <a:t>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1732527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https://pandorafms.com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PandoraFMS</a:t>
            </a:r>
            <a:r>
              <a:rPr lang="es-ES" sz="1200" dirty="0"/>
              <a:t>. En ella se encuentra todo lo relacionado a la tecnología: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precios,  cursos de entrenamiento...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502275" y="4797254"/>
            <a:ext cx="2459101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PandoraFMS</a:t>
            </a:r>
            <a:endParaRPr lang="en" b="1" dirty="0"/>
          </a:p>
          <a:p>
            <a:pPr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502788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Icinga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3597966" y="1625778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769939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5597454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3502787" y="3254226"/>
            <a:ext cx="22813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icinga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18038" y="6404998"/>
            <a:ext cx="2215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https://pandorafms.com</a:t>
            </a:r>
            <a:endParaRPr lang="es-ES" sz="1200" i="1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02275" y="6403939"/>
            <a:ext cx="332334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https://www.openhub.net/p/PandoraFMS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ndora F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45332"/>
            <a:ext cx="2028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225"/>
          <p:cNvSpPr txBox="1">
            <a:spLocks/>
          </p:cNvSpPr>
          <p:nvPr/>
        </p:nvSpPr>
        <p:spPr>
          <a:xfrm>
            <a:off x="5934015" y="1963697"/>
            <a:ext cx="2576001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Icinga</a:t>
            </a:r>
            <a:endParaRPr lang="en" b="1" dirty="0"/>
          </a:p>
          <a:p>
            <a:pPr>
              <a:buFont typeface="Lato"/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39" name="Shape 512"/>
          <p:cNvSpPr/>
          <p:nvPr/>
        </p:nvSpPr>
        <p:spPr>
          <a:xfrm>
            <a:off x="6029194" y="157762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Rectángulo 40">
            <a:hlinkClick r:id="rId9"/>
          </p:cNvPr>
          <p:cNvSpPr/>
          <p:nvPr/>
        </p:nvSpPr>
        <p:spPr>
          <a:xfrm>
            <a:off x="5867652" y="3247102"/>
            <a:ext cx="287290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https://www.openhub.net/p/icinga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3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{070A63BD-01B4-4B4B-9D4A-FC97D9B464FF}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Requisitos del prototipo a implementar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Requisitos funcionales y otros requisitos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9" name="Shape 179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Criterios de comparación en la implementación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72747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6" name="Shape 31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3" name="Shape 3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Shape 32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1" name="Shape 33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5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1" name="Shape 3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2" name="Shape 36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5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9" name="Shape 36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3" name="Shape 37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2" name="Shape 38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5" name="Shape 38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8" name="Shape 38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1" name="Shape 39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4" name="Shape 39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9" name="Shape 39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2" name="Shape 40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7" name="Shape 40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10" name="Shape 41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6" name="Shape 41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5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1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9" name="Shape 4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2" name="Shape 44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5" name="Shape 44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9" name="Shape 4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2" name="Shape 45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8" name="Shape 4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3" name="Shape 4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6" name="Shape 46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70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3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9" name="Shape 47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2" name="Shape 48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7" name="Shape 48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1" name="Shape 49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4" name="Shape 49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8" name="Shape 49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7" name="Shape 50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4" name="Shape 5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7" name="Shape 5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Shape 52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4" name="Shape 5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9" name="Shape 5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4" name="Shape 54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50" name="Shape 5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Shape 55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8" name="Shape 5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4" name="Shape 56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70" name="Shape 57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3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1" name="Shape 58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5" name="Shape 59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447869" y="2111123"/>
            <a:ext cx="837889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Proyecto de implementación utilizando Pandora FMS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907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7020967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Proyecto de implementación</a:t>
            </a:r>
            <a:endParaRPr lang="en" dirty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DEMO sobre Pandora FMS donde se enseñarán aspectos relevantes sobre esta tecnología</a:t>
            </a:r>
            <a:endParaRPr lang="en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r="-12145" b="12930"/>
          <a:stretch/>
        </p:blipFill>
        <p:spPr>
          <a:xfrm>
            <a:off x="1127150" y="880350"/>
            <a:ext cx="5290815" cy="30075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7150" y="3831814"/>
            <a:ext cx="471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hlinkClick r:id="rId4"/>
              </a:rPr>
              <a:t>Pandora FMS Access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204" y="3188023"/>
            <a:ext cx="2823632" cy="17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426720" y="2111123"/>
            <a:ext cx="8497824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4.</a:t>
            </a:r>
          </a:p>
          <a:p>
            <a:pPr lvl="0"/>
            <a:r>
              <a:rPr lang="es-ES" dirty="0"/>
              <a:t>Proyecto de implementación utilizando </a:t>
            </a:r>
            <a:r>
              <a:rPr lang="es-ES" dirty="0" err="1"/>
              <a:t>Icinga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9071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7020967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Proyecto de implementación</a:t>
            </a:r>
            <a:endParaRPr lang="en" dirty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DEMO sobre </a:t>
            </a:r>
            <a:r>
              <a:rPr lang="es-ES" sz="2400" dirty="0" err="1"/>
              <a:t>Icinga</a:t>
            </a:r>
            <a:r>
              <a:rPr lang="es-ES" sz="2400" dirty="0"/>
              <a:t> donde se enseñarán aspectos relevantes sobre esta tecnología</a:t>
            </a:r>
            <a:endParaRPr lang="en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51" y="880350"/>
            <a:ext cx="4717800" cy="30075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27149" y="3818044"/>
            <a:ext cx="471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hlinkClick r:id="rId4"/>
              </a:rPr>
              <a:t>Icinga</a:t>
            </a:r>
            <a:r>
              <a:rPr lang="es-ES" dirty="0">
                <a:hlinkClick r:id="rId4"/>
              </a:rPr>
              <a:t> Access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919" y="3396344"/>
            <a:ext cx="1988176" cy="16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2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Evaluación de las dos implementaciones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9907071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1518</Words>
  <Application>Microsoft Office PowerPoint</Application>
  <PresentationFormat>Presentación en pantalla (4:3)</PresentationFormat>
  <Paragraphs>215</Paragraphs>
  <Slides>44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44</vt:i4>
      </vt:variant>
    </vt:vector>
  </HeadingPairs>
  <TitlesOfParts>
    <vt:vector size="52" baseType="lpstr">
      <vt:lpstr>Lato</vt:lpstr>
      <vt:lpstr>Arial</vt:lpstr>
      <vt:lpstr>Late</vt:lpstr>
      <vt:lpstr>Raleway</vt:lpstr>
      <vt:lpstr>Calibri</vt:lpstr>
      <vt:lpstr>Times New Roman</vt:lpstr>
      <vt:lpstr>Antonio template</vt:lpstr>
      <vt:lpstr>1_Antonio template</vt:lpstr>
      <vt:lpstr>Monitorización: Icinga &amp; PandoraFMS  TG3</vt:lpstr>
      <vt:lpstr>¡Hola!</vt:lpstr>
      <vt:lpstr>1. Requisitos del prototipo a implementar</vt:lpstr>
      <vt:lpstr>2. Criterios de comparación en la implementación</vt:lpstr>
      <vt:lpstr>3. Proyecto de implementación utilizando Pandora FMS</vt:lpstr>
      <vt:lpstr>Presentación de PowerPoint</vt:lpstr>
      <vt:lpstr>4. Proyecto de implementación utilizando Icinga</vt:lpstr>
      <vt:lpstr>Presentación de PowerPoint</vt:lpstr>
      <vt:lpstr>5. Evaluación de las dos implementaciones</vt:lpstr>
      <vt:lpstr>6. Comparación de la implementación</vt:lpstr>
      <vt:lpstr>7. Conclusiones</vt:lpstr>
      <vt:lpstr>Icinga!</vt:lpstr>
      <vt:lpstr>Instalación</vt:lpstr>
      <vt:lpstr>¡Gracias!</vt:lpstr>
      <vt:lpstr>FIN</vt:lpstr>
      <vt:lpstr>Presentación de PowerPoint</vt:lpstr>
      <vt:lpstr>Sistema multiplataforma</vt:lpstr>
      <vt:lpstr>Sistema multiplataforma</vt:lpstr>
      <vt:lpstr>3. Fuentes de Información</vt:lpstr>
      <vt:lpstr>Fuentes de Monitorización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dc:creator>Sergio Martín Miguez</dc:creator>
  <cp:lastModifiedBy>Sergio Martín Miguez</cp:lastModifiedBy>
  <cp:revision>30</cp:revision>
  <dcterms:modified xsi:type="dcterms:W3CDTF">2017-05-07T15:49:08Z</dcterms:modified>
</cp:coreProperties>
</file>